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3" r:id="rId8"/>
    <p:sldId id="288" r:id="rId9"/>
    <p:sldId id="289" r:id="rId10"/>
    <p:sldId id="264" r:id="rId11"/>
    <p:sldId id="265" r:id="rId12"/>
    <p:sldId id="267" r:id="rId13"/>
    <p:sldId id="268" r:id="rId14"/>
    <p:sldId id="269" r:id="rId15"/>
    <p:sldId id="270" r:id="rId16"/>
    <p:sldId id="271" r:id="rId17"/>
    <p:sldId id="272" r:id="rId18"/>
    <p:sldId id="274" r:id="rId19"/>
    <p:sldId id="293" r:id="rId20"/>
    <p:sldId id="275" r:id="rId21"/>
    <p:sldId id="276" r:id="rId22"/>
    <p:sldId id="277" r:id="rId23"/>
    <p:sldId id="278" r:id="rId24"/>
    <p:sldId id="280" r:id="rId25"/>
    <p:sldId id="279" r:id="rId26"/>
    <p:sldId id="281" r:id="rId27"/>
    <p:sldId id="282" r:id="rId28"/>
    <p:sldId id="283" r:id="rId29"/>
    <p:sldId id="284" r:id="rId30"/>
    <p:sldId id="285" r:id="rId31"/>
    <p:sldId id="290" r:id="rId32"/>
    <p:sldId id="286" r:id="rId33"/>
    <p:sldId id="287"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2/14/2019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2/14/2019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eginnersbook.com/2013/04/try-catch-in-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beginnersbook.com/java-collections-tutorials/#7" TargetMode="External"/><Relationship Id="rId3" Type="http://schemas.openxmlformats.org/officeDocument/2006/relationships/hyperlink" Target="https://beginnersbook.com/java-collections-tutorials/#2" TargetMode="External"/><Relationship Id="rId7" Type="http://schemas.openxmlformats.org/officeDocument/2006/relationships/hyperlink" Target="https://beginnersbook.com/java-collections-tutorials/#6" TargetMode="External"/><Relationship Id="rId2" Type="http://schemas.openxmlformats.org/officeDocument/2006/relationships/hyperlink" Target="https://beginnersbook.com/java-collections-tutorials/#1" TargetMode="External"/><Relationship Id="rId1" Type="http://schemas.openxmlformats.org/officeDocument/2006/relationships/slideLayout" Target="../slideLayouts/slideLayout2.xml"/><Relationship Id="rId6" Type="http://schemas.openxmlformats.org/officeDocument/2006/relationships/hyperlink" Target="https://beginnersbook.com/java-collections-tutorials/#5" TargetMode="External"/><Relationship Id="rId5" Type="http://schemas.openxmlformats.org/officeDocument/2006/relationships/hyperlink" Target="https://beginnersbook.com/java-collections-tutorials/#4" TargetMode="External"/><Relationship Id="rId10" Type="http://schemas.openxmlformats.org/officeDocument/2006/relationships/hyperlink" Target="https://beginnersbook.com/java-collections-tutorials/#9" TargetMode="External"/><Relationship Id="rId4" Type="http://schemas.openxmlformats.org/officeDocument/2006/relationships/hyperlink" Target="https://beginnersbook.com/java-collections-tutorials/#3" TargetMode="External"/><Relationship Id="rId9" Type="http://schemas.openxmlformats.org/officeDocument/2006/relationships/hyperlink" Target="https://beginnersbook.com/java-collections-tutorials/#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JAVA</a:t>
            </a:r>
            <a:r>
              <a:rPr lang="en-US" dirty="0"/>
              <a:t> </a:t>
            </a:r>
            <a:r>
              <a:rPr lang="en-US" b="1" dirty="0"/>
              <a:t>ADVANCED</a:t>
            </a:r>
          </a:p>
        </p:txBody>
      </p:sp>
      <p:sp>
        <p:nvSpPr>
          <p:cNvPr id="3" name="Subtitle 2"/>
          <p:cNvSpPr>
            <a:spLocks noGrp="1"/>
          </p:cNvSpPr>
          <p:nvPr>
            <p:ph type="subTitle" idx="1"/>
          </p:nvPr>
        </p:nvSpPr>
        <p:spPr/>
        <p:txBody>
          <a:bodyPr/>
          <a:lstStyle/>
          <a:p>
            <a:r>
              <a:rPr lang="en-US" dirty="0"/>
              <a:t>Selenium training</a:t>
            </a:r>
          </a:p>
        </p:txBody>
      </p:sp>
      <p:sp>
        <p:nvSpPr>
          <p:cNvPr id="5" name="TextBox 4"/>
          <p:cNvSpPr txBox="1"/>
          <p:nvPr/>
        </p:nvSpPr>
        <p:spPr>
          <a:xfrm>
            <a:off x="8765177" y="5381897"/>
            <a:ext cx="3426823" cy="646331"/>
          </a:xfrm>
          <a:prstGeom prst="rect">
            <a:avLst/>
          </a:prstGeom>
          <a:noFill/>
        </p:spPr>
        <p:txBody>
          <a:bodyPr wrap="square" rtlCol="0">
            <a:spAutoFit/>
          </a:bodyPr>
          <a:lstStyle/>
          <a:p>
            <a:r>
              <a:rPr lang="en-US" dirty="0"/>
              <a:t>Author : Azhar Wahab</a:t>
            </a:r>
          </a:p>
          <a:p>
            <a:r>
              <a:rPr lang="en-US" dirty="0"/>
              <a:t>UID       : U61976</a:t>
            </a:r>
          </a:p>
        </p:txBody>
      </p:sp>
    </p:spTree>
    <p:extLst>
      <p:ext uri="{BB962C8B-B14F-4D97-AF65-F5344CB8AC3E}">
        <p14:creationId xmlns:p14="http://schemas.microsoft.com/office/powerpoint/2010/main" val="77974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in java</a:t>
            </a:r>
          </a:p>
        </p:txBody>
      </p:sp>
      <p:sp>
        <p:nvSpPr>
          <p:cNvPr id="3" name="Content Placeholder 2"/>
          <p:cNvSpPr>
            <a:spLocks noGrp="1"/>
          </p:cNvSpPr>
          <p:nvPr>
            <p:ph idx="1"/>
          </p:nvPr>
        </p:nvSpPr>
        <p:spPr/>
        <p:txBody>
          <a:bodyPr/>
          <a:lstStyle/>
          <a:p>
            <a:r>
              <a:rPr lang="en-US" dirty="0"/>
              <a:t>Stack - It is a memory place where the methods and the local variables are stored.</a:t>
            </a:r>
          </a:p>
          <a:p>
            <a:r>
              <a:rPr lang="en-US" dirty="0"/>
              <a:t>Heap - It is a memory place where the objects and its instance variable are stored.</a:t>
            </a:r>
          </a:p>
        </p:txBody>
      </p:sp>
    </p:spTree>
    <p:extLst>
      <p:ext uri="{BB962C8B-B14F-4D97-AF65-F5344CB8AC3E}">
        <p14:creationId xmlns:p14="http://schemas.microsoft.com/office/powerpoint/2010/main" val="149749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8"/>
            <a:ext cx="9291215" cy="1049235"/>
          </a:xfrm>
        </p:spPr>
        <p:txBody>
          <a:bodyPr/>
          <a:lstStyle/>
          <a:p>
            <a:r>
              <a:rPr lang="en-US" b="1" dirty="0"/>
              <a:t>Garbage Collection in Java</a:t>
            </a:r>
            <a:br>
              <a:rPr lang="en-US" b="1" dirty="0"/>
            </a:br>
            <a:endParaRPr lang="en-US" dirty="0"/>
          </a:p>
        </p:txBody>
      </p:sp>
      <p:sp>
        <p:nvSpPr>
          <p:cNvPr id="3" name="Content Placeholder 2"/>
          <p:cNvSpPr>
            <a:spLocks noGrp="1"/>
          </p:cNvSpPr>
          <p:nvPr>
            <p:ph idx="1"/>
          </p:nvPr>
        </p:nvSpPr>
        <p:spPr>
          <a:xfrm>
            <a:off x="1451579" y="822960"/>
            <a:ext cx="9291215" cy="5747657"/>
          </a:xfrm>
        </p:spPr>
        <p:txBody>
          <a:bodyPr/>
          <a:lstStyle/>
          <a:p>
            <a:r>
              <a:rPr lang="en-US" dirty="0"/>
              <a:t>The process of removing unused objects from heap memory is known as </a:t>
            </a:r>
            <a:r>
              <a:rPr lang="en-US" b="1" dirty="0"/>
              <a:t>Garbage collection</a:t>
            </a:r>
            <a:r>
              <a:rPr lang="en-US" dirty="0"/>
              <a:t> and this is a part of memory management in Java.</a:t>
            </a:r>
          </a:p>
          <a:p>
            <a:pPr marL="0" indent="0" algn="ctr">
              <a:buNone/>
            </a:pPr>
            <a:r>
              <a:rPr lang="en-US" b="1" u="sng" dirty="0">
                <a:solidFill>
                  <a:schemeClr val="accent1">
                    <a:lumMod val="50000"/>
                  </a:schemeClr>
                </a:solidFill>
                <a:highlight>
                  <a:srgbClr val="C0C0C0"/>
                </a:highlight>
              </a:rPr>
              <a:t>When does java perform garbage collection?</a:t>
            </a:r>
          </a:p>
          <a:p>
            <a:pPr marL="457200" indent="-457200">
              <a:buFont typeface="+mj-lt"/>
              <a:buAutoNum type="arabicPeriod"/>
            </a:pPr>
            <a:r>
              <a:rPr lang="en-US" b="1" dirty="0"/>
              <a:t>When the object is no longer reachable:</a:t>
            </a:r>
          </a:p>
          <a:p>
            <a:pPr marL="0" indent="0">
              <a:buNone/>
            </a:pPr>
            <a:endParaRPr lang="en-US" dirty="0"/>
          </a:p>
          <a:p>
            <a:pPr marL="0" indent="0">
              <a:buNone/>
            </a:pPr>
            <a:br>
              <a:rPr lang="en-US" dirty="0">
                <a:highlight>
                  <a:srgbClr val="C0C0C0"/>
                </a:highlight>
              </a:rPr>
            </a:br>
            <a:endParaRPr lang="en-US" b="1" u="sng" dirty="0">
              <a:highlight>
                <a:srgbClr val="C0C0C0"/>
              </a:highlight>
            </a:endParaRPr>
          </a:p>
          <a:p>
            <a:pPr marL="0" indent="0">
              <a:buNone/>
            </a:pPr>
            <a:r>
              <a:rPr lang="en-US" b="1" dirty="0"/>
              <a:t>Here the reference </a:t>
            </a:r>
            <a:r>
              <a:rPr lang="en-US" b="1" dirty="0" err="1"/>
              <a:t>obj</a:t>
            </a:r>
            <a:r>
              <a:rPr lang="en-US" b="1" dirty="0"/>
              <a:t> was pointing to the object of class </a:t>
            </a:r>
            <a:r>
              <a:rPr lang="en-US" b="1" dirty="0" err="1"/>
              <a:t>BeginnersBook</a:t>
            </a:r>
            <a:r>
              <a:rPr lang="en-US" b="1" dirty="0"/>
              <a:t> but since we have assigned a null value to it, this is no longer pointing to that object, which makes the </a:t>
            </a:r>
            <a:r>
              <a:rPr lang="en-US" b="1" dirty="0" err="1"/>
              <a:t>BeginnersBook</a:t>
            </a:r>
            <a:r>
              <a:rPr lang="en-US" b="1" dirty="0"/>
              <a:t> object unreachable and thus unusable. Such objects are automatically available for garbage collection in Java.</a:t>
            </a:r>
          </a:p>
        </p:txBody>
      </p:sp>
      <p:sp>
        <p:nvSpPr>
          <p:cNvPr id="5" name="Rectangle 4"/>
          <p:cNvSpPr/>
          <p:nvPr/>
        </p:nvSpPr>
        <p:spPr>
          <a:xfrm>
            <a:off x="2834640" y="2638697"/>
            <a:ext cx="5577840" cy="77070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BeginnersBook</a:t>
            </a:r>
            <a:r>
              <a:rPr lang="en-US" dirty="0"/>
              <a:t> </a:t>
            </a:r>
            <a:r>
              <a:rPr lang="en-US" dirty="0" err="1"/>
              <a:t>obj</a:t>
            </a:r>
            <a:r>
              <a:rPr lang="en-US" dirty="0"/>
              <a:t> = new </a:t>
            </a:r>
            <a:r>
              <a:rPr lang="en-US" dirty="0" err="1"/>
              <a:t>BeginnersBook</a:t>
            </a:r>
            <a:r>
              <a:rPr lang="en-US" dirty="0"/>
              <a:t>();  </a:t>
            </a:r>
          </a:p>
          <a:p>
            <a:r>
              <a:rPr lang="en-US" dirty="0" err="1"/>
              <a:t>obj</a:t>
            </a:r>
            <a:r>
              <a:rPr lang="en-US" dirty="0"/>
              <a:t> = null;</a:t>
            </a:r>
          </a:p>
        </p:txBody>
      </p:sp>
    </p:spTree>
    <p:extLst>
      <p:ext uri="{BB962C8B-B14F-4D97-AF65-F5344CB8AC3E}">
        <p14:creationId xmlns:p14="http://schemas.microsoft.com/office/powerpoint/2010/main" val="28773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8"/>
            <a:ext cx="9291215" cy="1049235"/>
          </a:xfrm>
        </p:spPr>
        <p:txBody>
          <a:bodyPr/>
          <a:lstStyle/>
          <a:p>
            <a:r>
              <a:rPr lang="en-US" b="1" dirty="0"/>
              <a:t>Garbage Collection in Java</a:t>
            </a:r>
            <a:br>
              <a:rPr lang="en-US" b="1" dirty="0"/>
            </a:br>
            <a:endParaRPr lang="en-US" dirty="0"/>
          </a:p>
        </p:txBody>
      </p:sp>
      <p:sp>
        <p:nvSpPr>
          <p:cNvPr id="3" name="Content Placeholder 2"/>
          <p:cNvSpPr>
            <a:spLocks noGrp="1"/>
          </p:cNvSpPr>
          <p:nvPr>
            <p:ph idx="1"/>
          </p:nvPr>
        </p:nvSpPr>
        <p:spPr>
          <a:xfrm>
            <a:off x="1451579" y="822960"/>
            <a:ext cx="9291215" cy="5747657"/>
          </a:xfrm>
        </p:spPr>
        <p:txBody>
          <a:bodyPr/>
          <a:lstStyle/>
          <a:p>
            <a:pPr marL="0" indent="0">
              <a:buNone/>
            </a:pPr>
            <a:r>
              <a:rPr lang="en-US" dirty="0"/>
              <a:t>Another example is:</a:t>
            </a:r>
          </a:p>
          <a:p>
            <a:pPr marL="0" indent="0">
              <a:buNone/>
            </a:pPr>
            <a:br>
              <a:rPr lang="en-US" dirty="0">
                <a:highlight>
                  <a:srgbClr val="C0C0C0"/>
                </a:highlight>
              </a:rPr>
            </a:br>
            <a:endParaRPr lang="en-US" b="1" u="sng" dirty="0">
              <a:highlight>
                <a:srgbClr val="C0C0C0"/>
              </a:highlight>
            </a:endParaRPr>
          </a:p>
          <a:p>
            <a:pPr marL="0" indent="0">
              <a:buNone/>
            </a:pPr>
            <a:r>
              <a:rPr lang="en-US" dirty="0"/>
              <a:t>Here the reference </a:t>
            </a:r>
            <a:r>
              <a:rPr lang="en-US" dirty="0" err="1"/>
              <a:t>str</a:t>
            </a:r>
            <a:r>
              <a:rPr lang="en-US" dirty="0"/>
              <a:t> of String class was pointing to a string “hello” in the heap memory but since we have assigned the null value to </a:t>
            </a:r>
            <a:r>
              <a:rPr lang="en-US" dirty="0" err="1"/>
              <a:t>str</a:t>
            </a:r>
            <a:r>
              <a:rPr lang="en-US" dirty="0"/>
              <a:t>, the object “hello” present in the heap memory is unusable</a:t>
            </a:r>
          </a:p>
          <a:p>
            <a:pPr marL="0" indent="0">
              <a:buNone/>
            </a:pPr>
            <a:r>
              <a:rPr lang="en-US" dirty="0">
                <a:solidFill>
                  <a:schemeClr val="accent1">
                    <a:lumMod val="75000"/>
                  </a:schemeClr>
                </a:solidFill>
              </a:rPr>
              <a:t>2</a:t>
            </a:r>
            <a:r>
              <a:rPr lang="en-US" dirty="0"/>
              <a:t>.</a:t>
            </a:r>
            <a:r>
              <a:rPr lang="en-US" b="1" dirty="0"/>
              <a:t> When one reference is copied to another reference:</a:t>
            </a:r>
          </a:p>
          <a:p>
            <a:pPr marL="0" indent="0">
              <a:buNone/>
            </a:pPr>
            <a:endParaRPr lang="en-US" dirty="0"/>
          </a:p>
          <a:p>
            <a:pPr marL="0" indent="0">
              <a:buNone/>
            </a:pPr>
            <a:endParaRPr lang="en-US" dirty="0"/>
          </a:p>
          <a:p>
            <a:pPr marL="0" indent="0">
              <a:buNone/>
            </a:pPr>
            <a:r>
              <a:rPr lang="en-US" dirty="0"/>
              <a:t>Here we have assigned the reference obj1 to obj2, which means the instance (object) pointed by (referenced by) obj2 is not reachable and available for garbage collection.</a:t>
            </a:r>
          </a:p>
        </p:txBody>
      </p:sp>
      <p:sp>
        <p:nvSpPr>
          <p:cNvPr id="5" name="Rectangle 4"/>
          <p:cNvSpPr/>
          <p:nvPr/>
        </p:nvSpPr>
        <p:spPr>
          <a:xfrm>
            <a:off x="3213463" y="1486840"/>
            <a:ext cx="5577840" cy="77070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BeginnersBook</a:t>
            </a:r>
            <a:r>
              <a:rPr lang="en-US" dirty="0"/>
              <a:t> </a:t>
            </a:r>
            <a:r>
              <a:rPr lang="en-US" dirty="0" err="1"/>
              <a:t>obj</a:t>
            </a:r>
            <a:r>
              <a:rPr lang="en-US" dirty="0"/>
              <a:t> = new </a:t>
            </a:r>
            <a:r>
              <a:rPr lang="en-US" dirty="0" err="1"/>
              <a:t>BeginnersBook</a:t>
            </a:r>
            <a:r>
              <a:rPr lang="en-US" dirty="0"/>
              <a:t>();  </a:t>
            </a:r>
          </a:p>
          <a:p>
            <a:r>
              <a:rPr lang="en-US" dirty="0" err="1"/>
              <a:t>obj</a:t>
            </a:r>
            <a:r>
              <a:rPr lang="en-US" dirty="0"/>
              <a:t> = null;</a:t>
            </a:r>
          </a:p>
        </p:txBody>
      </p:sp>
      <p:sp>
        <p:nvSpPr>
          <p:cNvPr id="6" name="Rectangle 5"/>
          <p:cNvSpPr/>
          <p:nvPr/>
        </p:nvSpPr>
        <p:spPr>
          <a:xfrm>
            <a:off x="2856412" y="3872989"/>
            <a:ext cx="5577840" cy="770709"/>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BeginnersBook</a:t>
            </a:r>
            <a:r>
              <a:rPr lang="en-US" dirty="0"/>
              <a:t> obj1 = new </a:t>
            </a:r>
            <a:r>
              <a:rPr lang="en-US" dirty="0" err="1"/>
              <a:t>BeginnersBook</a:t>
            </a:r>
            <a:r>
              <a:rPr lang="en-US" dirty="0"/>
              <a:t>();</a:t>
            </a:r>
          </a:p>
          <a:p>
            <a:r>
              <a:rPr lang="en-US" dirty="0" err="1"/>
              <a:t>BeginnersBook</a:t>
            </a:r>
            <a:r>
              <a:rPr lang="en-US" dirty="0"/>
              <a:t> obj2 = new </a:t>
            </a:r>
            <a:r>
              <a:rPr lang="en-US" dirty="0" err="1"/>
              <a:t>BeginnersBook</a:t>
            </a:r>
            <a:r>
              <a:rPr lang="en-US" dirty="0"/>
              <a:t>();</a:t>
            </a:r>
          </a:p>
          <a:p>
            <a:r>
              <a:rPr lang="en-US" dirty="0"/>
              <a:t>obj2 = obj1;</a:t>
            </a:r>
          </a:p>
        </p:txBody>
      </p:sp>
    </p:spTree>
    <p:extLst>
      <p:ext uri="{BB962C8B-B14F-4D97-AF65-F5344CB8AC3E}">
        <p14:creationId xmlns:p14="http://schemas.microsoft.com/office/powerpoint/2010/main" val="144946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8313"/>
            <a:ext cx="9291215" cy="1049235"/>
          </a:xfrm>
        </p:spPr>
        <p:txBody>
          <a:bodyPr>
            <a:normAutofit fontScale="90000"/>
          </a:bodyPr>
          <a:lstStyle/>
          <a:p>
            <a:r>
              <a:rPr lang="en-US" b="1" dirty="0"/>
              <a:t>How to request JVM for garbage collection</a:t>
            </a:r>
            <a:br>
              <a:rPr lang="en-US" b="1" dirty="0"/>
            </a:br>
            <a:endParaRPr lang="en-US" dirty="0"/>
          </a:p>
        </p:txBody>
      </p:sp>
      <p:sp>
        <p:nvSpPr>
          <p:cNvPr id="3" name="Content Placeholder 2"/>
          <p:cNvSpPr>
            <a:spLocks noGrp="1"/>
          </p:cNvSpPr>
          <p:nvPr>
            <p:ph idx="1"/>
          </p:nvPr>
        </p:nvSpPr>
        <p:spPr>
          <a:xfrm>
            <a:off x="1607532" y="892326"/>
            <a:ext cx="9291215" cy="5221091"/>
          </a:xfrm>
        </p:spPr>
        <p:txBody>
          <a:bodyPr/>
          <a:lstStyle/>
          <a:p>
            <a:r>
              <a:rPr lang="en-US" dirty="0"/>
              <a:t>you can request to JVM for garbage collection by calling </a:t>
            </a:r>
            <a:r>
              <a:rPr lang="en-US" b="1" dirty="0" err="1"/>
              <a:t>System.gc</a:t>
            </a:r>
            <a:r>
              <a:rPr lang="en-US" b="1" dirty="0"/>
              <a:t>()</a:t>
            </a:r>
            <a:r>
              <a:rPr lang="en-US" dirty="0"/>
              <a:t> method </a:t>
            </a:r>
          </a:p>
          <a:p>
            <a:endParaRPr lang="en-US" dirty="0"/>
          </a:p>
          <a:p>
            <a:endParaRPr lang="en-US" dirty="0"/>
          </a:p>
        </p:txBody>
      </p:sp>
      <p:sp>
        <p:nvSpPr>
          <p:cNvPr id="4" name="Rectangle 3"/>
          <p:cNvSpPr/>
          <p:nvPr/>
        </p:nvSpPr>
        <p:spPr>
          <a:xfrm>
            <a:off x="1763485" y="1941561"/>
            <a:ext cx="8987246" cy="4598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public class TestGarbage1{  </a:t>
            </a:r>
          </a:p>
          <a:p>
            <a:r>
              <a:rPr lang="en-US" dirty="0"/>
              <a:t> public void finalize(){</a:t>
            </a:r>
            <a:r>
              <a:rPr lang="en-US" dirty="0" err="1"/>
              <a:t>System.out.println</a:t>
            </a:r>
            <a:r>
              <a:rPr lang="en-US" dirty="0"/>
              <a:t>("object is garbage collected");}  </a:t>
            </a:r>
          </a:p>
          <a:p>
            <a:r>
              <a:rPr lang="en-US" dirty="0"/>
              <a:t> public static void main(String </a:t>
            </a:r>
            <a:r>
              <a:rPr lang="en-US" dirty="0" err="1"/>
              <a:t>args</a:t>
            </a:r>
            <a:r>
              <a:rPr lang="en-US" dirty="0"/>
              <a:t>[]){  </a:t>
            </a:r>
          </a:p>
          <a:p>
            <a:r>
              <a:rPr lang="en-US" dirty="0"/>
              <a:t>  TestGarbage1 s1=new TestGarbage1();  </a:t>
            </a:r>
          </a:p>
          <a:p>
            <a:r>
              <a:rPr lang="en-US" dirty="0"/>
              <a:t>  TestGarbage1 s2=new TestGarbage1();  </a:t>
            </a:r>
          </a:p>
          <a:p>
            <a:r>
              <a:rPr lang="en-US" dirty="0"/>
              <a:t>  s1=null;  </a:t>
            </a:r>
          </a:p>
          <a:p>
            <a:r>
              <a:rPr lang="en-US" dirty="0"/>
              <a:t>  s2=null;  </a:t>
            </a:r>
          </a:p>
          <a:p>
            <a:r>
              <a:rPr lang="en-US" dirty="0"/>
              <a:t>  </a:t>
            </a:r>
            <a:r>
              <a:rPr lang="en-US" dirty="0" err="1"/>
              <a:t>System.gc</a:t>
            </a:r>
            <a:r>
              <a:rPr lang="en-US" dirty="0"/>
              <a:t>();  </a:t>
            </a:r>
          </a:p>
          <a:p>
            <a:r>
              <a:rPr lang="en-US" dirty="0"/>
              <a:t> }  </a:t>
            </a:r>
          </a:p>
          <a:p>
            <a:r>
              <a:rPr lang="en-US" dirty="0"/>
              <a:t>} </a:t>
            </a:r>
          </a:p>
        </p:txBody>
      </p:sp>
      <p:sp>
        <p:nvSpPr>
          <p:cNvPr id="5" name="Oval 4"/>
          <p:cNvSpPr/>
          <p:nvPr/>
        </p:nvSpPr>
        <p:spPr>
          <a:xfrm>
            <a:off x="6113417" y="4310743"/>
            <a:ext cx="4389120" cy="180267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is garbage collected</a:t>
            </a:r>
          </a:p>
          <a:p>
            <a:pPr algn="ctr"/>
            <a:r>
              <a:rPr lang="en-US" dirty="0"/>
              <a:t>object is garbage collected</a:t>
            </a:r>
          </a:p>
        </p:txBody>
      </p:sp>
    </p:spTree>
    <p:extLst>
      <p:ext uri="{BB962C8B-B14F-4D97-AF65-F5344CB8AC3E}">
        <p14:creationId xmlns:p14="http://schemas.microsoft.com/office/powerpoint/2010/main" val="209394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0629"/>
            <a:ext cx="9291215" cy="731520"/>
          </a:xfrm>
        </p:spPr>
        <p:txBody>
          <a:bodyPr>
            <a:normAutofit fontScale="90000"/>
          </a:bodyPr>
          <a:lstStyle/>
          <a:p>
            <a:r>
              <a:rPr lang="en-US" b="1" dirty="0"/>
              <a:t>exception</a:t>
            </a:r>
            <a:br>
              <a:rPr lang="en-US" b="1" dirty="0"/>
            </a:br>
            <a:endParaRPr lang="en-US" dirty="0"/>
          </a:p>
        </p:txBody>
      </p:sp>
      <p:sp>
        <p:nvSpPr>
          <p:cNvPr id="3" name="Content Placeholder 2"/>
          <p:cNvSpPr>
            <a:spLocks noGrp="1"/>
          </p:cNvSpPr>
          <p:nvPr>
            <p:ph idx="1"/>
          </p:nvPr>
        </p:nvSpPr>
        <p:spPr>
          <a:xfrm>
            <a:off x="1058091" y="587830"/>
            <a:ext cx="10371909" cy="5812970"/>
          </a:xfrm>
        </p:spPr>
        <p:txBody>
          <a:bodyPr/>
          <a:lstStyle/>
          <a:p>
            <a:r>
              <a:rPr lang="en-US" dirty="0"/>
              <a:t>An Exception is an unwanted event that interrupts the normal flow of the program. When an exception occurs program execution gets terminated. In such cases we get a system generated error message. </a:t>
            </a:r>
          </a:p>
          <a:p>
            <a:r>
              <a:rPr lang="en-US" dirty="0"/>
              <a:t>The good thing about exceptions is that they can be handled in Java.</a:t>
            </a:r>
          </a:p>
          <a:p>
            <a:r>
              <a:rPr lang="en-US" dirty="0"/>
              <a:t>There can be several reasons that can cause a program to throw exception. For example: Opening a non-existing file in your program, Network connection problem, bad input data provided by user etc.</a:t>
            </a:r>
          </a:p>
          <a:p>
            <a:r>
              <a:rPr lang="en-US" dirty="0"/>
              <a:t>Exception handling ensures that the flow of the program doesn’t break when an exception occurs. For example, if a program has bunch of statements and an exception occurs mid way after executing certain statements then the statements after the exception will not execute and the program will terminate abruptly.</a:t>
            </a:r>
            <a:br>
              <a:rPr lang="en-US" dirty="0"/>
            </a:br>
            <a:r>
              <a:rPr lang="en-US" dirty="0"/>
              <a:t>By handling we make sure that all the statements execute and the flow of program doesn’t break</a:t>
            </a:r>
          </a:p>
        </p:txBody>
      </p:sp>
    </p:spTree>
    <p:extLst>
      <p:ext uri="{BB962C8B-B14F-4D97-AF65-F5344CB8AC3E}">
        <p14:creationId xmlns:p14="http://schemas.microsoft.com/office/powerpoint/2010/main" val="412464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73446"/>
            <a:ext cx="9291215" cy="619332"/>
          </a:xfrm>
        </p:spPr>
        <p:txBody>
          <a:bodyPr>
            <a:normAutofit fontScale="90000"/>
          </a:bodyPr>
          <a:lstStyle/>
          <a:p>
            <a:r>
              <a:rPr lang="en-US" b="1" dirty="0"/>
              <a:t>Difference between error and exception</a:t>
            </a:r>
            <a:br>
              <a:rPr lang="en-US" b="1" dirty="0"/>
            </a:br>
            <a:endParaRPr lang="en-US" dirty="0"/>
          </a:p>
        </p:txBody>
      </p:sp>
      <p:sp>
        <p:nvSpPr>
          <p:cNvPr id="3" name="Content Placeholder 2"/>
          <p:cNvSpPr>
            <a:spLocks noGrp="1"/>
          </p:cNvSpPr>
          <p:nvPr>
            <p:ph idx="1"/>
          </p:nvPr>
        </p:nvSpPr>
        <p:spPr>
          <a:xfrm>
            <a:off x="1451579" y="992778"/>
            <a:ext cx="9291215" cy="5212079"/>
          </a:xfrm>
        </p:spPr>
        <p:txBody>
          <a:bodyPr>
            <a:normAutofit lnSpcReduction="10000"/>
          </a:bodyPr>
          <a:lstStyle/>
          <a:p>
            <a:r>
              <a:rPr lang="en-US" b="1" dirty="0"/>
              <a:t>Errors</a:t>
            </a:r>
            <a:r>
              <a:rPr lang="en-US" dirty="0"/>
              <a:t> indicate that something severe enough has gone wrong, the application should crash rather than try to handle the error.</a:t>
            </a:r>
          </a:p>
          <a:p>
            <a:pPr marL="0" indent="0">
              <a:buNone/>
            </a:pPr>
            <a:r>
              <a:rPr lang="en-US" dirty="0"/>
              <a:t>Examples :</a:t>
            </a:r>
            <a:br>
              <a:rPr lang="en-US" dirty="0"/>
            </a:br>
            <a:r>
              <a:rPr lang="en-US" dirty="0" err="1"/>
              <a:t>java.lang.StackOverflowError</a:t>
            </a:r>
            <a:r>
              <a:rPr lang="en-US" dirty="0"/>
              <a:t>, </a:t>
            </a:r>
            <a:r>
              <a:rPr lang="en-US" dirty="0" err="1"/>
              <a:t>java.lang.OutOfMemoryError</a:t>
            </a:r>
            <a:endParaRPr lang="en-US" dirty="0"/>
          </a:p>
          <a:p>
            <a:r>
              <a:rPr lang="en-US" b="1" dirty="0"/>
              <a:t>Exceptions</a:t>
            </a:r>
            <a:r>
              <a:rPr lang="en-US" dirty="0"/>
              <a:t> are events that occurs in the code. A programmer can handle such conditions and take necessary corrective actions. </a:t>
            </a:r>
          </a:p>
          <a:p>
            <a:r>
              <a:rPr lang="en-US" dirty="0"/>
              <a:t>Few examples:</a:t>
            </a:r>
            <a:br>
              <a:rPr lang="en-US" dirty="0"/>
            </a:br>
            <a:r>
              <a:rPr lang="en-US" dirty="0" err="1"/>
              <a:t>NullPointerException</a:t>
            </a:r>
            <a:r>
              <a:rPr lang="en-US" dirty="0"/>
              <a:t> – When you try to use a reference that points to null.</a:t>
            </a:r>
            <a:br>
              <a:rPr lang="en-US" dirty="0"/>
            </a:br>
            <a:r>
              <a:rPr lang="en-US" dirty="0" err="1"/>
              <a:t>ArithmeticException</a:t>
            </a:r>
            <a:r>
              <a:rPr lang="en-US" dirty="0"/>
              <a:t> – When bad data is provided by user, for example, when you try to divide a number by zero this exception occurs because dividing a number by zero is undefined.</a:t>
            </a:r>
            <a:br>
              <a:rPr lang="en-US" dirty="0"/>
            </a:br>
            <a:r>
              <a:rPr lang="en-US" dirty="0" err="1"/>
              <a:t>ArrayIndexOutOfBoundsException</a:t>
            </a:r>
            <a:r>
              <a:rPr lang="en-US" dirty="0"/>
              <a:t> – When you try to access the elements of an array out of its bounds, for example array size is 5 (which means it has five elements) and you are trying to access the 10th element.</a:t>
            </a:r>
          </a:p>
        </p:txBody>
      </p:sp>
    </p:spTree>
    <p:extLst>
      <p:ext uri="{BB962C8B-B14F-4D97-AF65-F5344CB8AC3E}">
        <p14:creationId xmlns:p14="http://schemas.microsoft.com/office/powerpoint/2010/main" val="2598867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26572"/>
            <a:ext cx="9291215" cy="849086"/>
          </a:xfrm>
        </p:spPr>
        <p:txBody>
          <a:bodyPr>
            <a:normAutofit fontScale="90000"/>
          </a:bodyPr>
          <a:lstStyle/>
          <a:p>
            <a:r>
              <a:rPr lang="en-US" b="1" dirty="0"/>
              <a:t>Checked exceptions</a:t>
            </a:r>
            <a:br>
              <a:rPr lang="en-US" b="1" dirty="0"/>
            </a:br>
            <a:r>
              <a:rPr lang="en-US" b="1" dirty="0"/>
              <a:t> and Unchecked Exceptions</a:t>
            </a:r>
            <a:br>
              <a:rPr lang="en-US" b="1" dirty="0"/>
            </a:br>
            <a:endParaRPr lang="en-US" dirty="0"/>
          </a:p>
        </p:txBody>
      </p:sp>
      <p:sp>
        <p:nvSpPr>
          <p:cNvPr id="3" name="Content Placeholder 2"/>
          <p:cNvSpPr>
            <a:spLocks noGrp="1"/>
          </p:cNvSpPr>
          <p:nvPr>
            <p:ph idx="1"/>
          </p:nvPr>
        </p:nvSpPr>
        <p:spPr>
          <a:xfrm>
            <a:off x="1451579" y="966651"/>
            <a:ext cx="9291215" cy="5199017"/>
          </a:xfrm>
        </p:spPr>
        <p:txBody>
          <a:bodyPr>
            <a:normAutofit lnSpcReduction="10000"/>
          </a:bodyPr>
          <a:lstStyle/>
          <a:p>
            <a:r>
              <a:rPr lang="en-US" b="1" u="sng" dirty="0"/>
              <a:t>Checked exceptions</a:t>
            </a:r>
          </a:p>
          <a:p>
            <a:pPr marL="0" indent="0">
              <a:buNone/>
            </a:pPr>
            <a:r>
              <a:rPr lang="en-US" dirty="0"/>
              <a:t>All exceptions other than Runtime Exceptions are known as Checked exceptions as the compiler checks them during compilation to see whether the programmer has handled them or not. If these exceptions are not handled/declared in the program, you will get compilation error. For example, </a:t>
            </a:r>
            <a:r>
              <a:rPr lang="en-US" dirty="0" err="1"/>
              <a:t>SQLException</a:t>
            </a:r>
            <a:r>
              <a:rPr lang="en-US" dirty="0"/>
              <a:t>, </a:t>
            </a:r>
            <a:r>
              <a:rPr lang="en-US" dirty="0" err="1"/>
              <a:t>IOException</a:t>
            </a:r>
            <a:r>
              <a:rPr lang="en-US" dirty="0"/>
              <a:t>, </a:t>
            </a:r>
            <a:r>
              <a:rPr lang="en-US" dirty="0" err="1"/>
              <a:t>ClassNotFoundException</a:t>
            </a:r>
            <a:r>
              <a:rPr lang="en-US" dirty="0"/>
              <a:t> etc.</a:t>
            </a:r>
          </a:p>
          <a:p>
            <a:r>
              <a:rPr lang="en-US" b="1" u="sng" dirty="0"/>
              <a:t>Unchecked Exceptions</a:t>
            </a:r>
          </a:p>
          <a:p>
            <a:pPr marL="0" indent="0">
              <a:buNone/>
            </a:pPr>
            <a:r>
              <a:rPr lang="en-US" dirty="0"/>
              <a:t>Runtime Exceptions are also known as Unchecked Exceptions. These exceptions are not checked at compile-time so compiler does not check whether the programmer has handled them or not but it’s the responsibility of the programmer to handle these exceptions and provide a safe exit. For example,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a:t>
            </a:r>
            <a:endParaRPr lang="en-US" b="1" u="sng" dirty="0"/>
          </a:p>
          <a:p>
            <a:pPr marL="0" indent="0">
              <a:buNone/>
            </a:pPr>
            <a:endParaRPr lang="en-US" dirty="0"/>
          </a:p>
          <a:p>
            <a:endParaRPr lang="en-US" dirty="0"/>
          </a:p>
        </p:txBody>
      </p:sp>
    </p:spTree>
    <p:extLst>
      <p:ext uri="{BB962C8B-B14F-4D97-AF65-F5344CB8AC3E}">
        <p14:creationId xmlns:p14="http://schemas.microsoft.com/office/powerpoint/2010/main" val="415008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82880"/>
            <a:ext cx="9291215" cy="653143"/>
          </a:xfrm>
        </p:spPr>
        <p:txBody>
          <a:bodyPr>
            <a:normAutofit fontScale="90000"/>
          </a:bodyPr>
          <a:lstStyle/>
          <a:p>
            <a:r>
              <a:rPr lang="en-US" b="1" dirty="0"/>
              <a:t>Try Catch in Java </a:t>
            </a:r>
            <a:br>
              <a:rPr lang="en-US" b="1" dirty="0"/>
            </a:br>
            <a:endParaRPr lang="en-US" dirty="0"/>
          </a:p>
        </p:txBody>
      </p:sp>
      <p:sp>
        <p:nvSpPr>
          <p:cNvPr id="3" name="Content Placeholder 2"/>
          <p:cNvSpPr>
            <a:spLocks noGrp="1"/>
          </p:cNvSpPr>
          <p:nvPr>
            <p:ph idx="1"/>
          </p:nvPr>
        </p:nvSpPr>
        <p:spPr>
          <a:xfrm>
            <a:off x="1451579" y="666206"/>
            <a:ext cx="9291215" cy="3801291"/>
          </a:xfrm>
        </p:spPr>
        <p:txBody>
          <a:bodyPr>
            <a:normAutofit fontScale="92500"/>
          </a:bodyPr>
          <a:lstStyle/>
          <a:p>
            <a:r>
              <a:rPr lang="en-US" dirty="0"/>
              <a:t>The try block contains set of statements where an exception can occur. A try block is always followed by a catch block, which handles the exception that occurs in associated try block. A try block must be followed by catch blocks or finally block or both.</a:t>
            </a:r>
          </a:p>
          <a:p>
            <a:r>
              <a:rPr lang="en-US" dirty="0"/>
              <a:t>A catch block is where you handle the exceptions, this block must follow the try block. A single try block can have several catch blocks associated with it. You can catch different exceptions in different catch blocks. When an exception occurs in try block, the corresponding catch block that handles that particular exception executes. For example if an arithmetic exception occurs in try block then the statements enclosed in catch block for arithmetic exception executes.</a:t>
            </a:r>
          </a:p>
          <a:p>
            <a:endParaRPr lang="en-US" dirty="0"/>
          </a:p>
        </p:txBody>
      </p:sp>
      <p:sp>
        <p:nvSpPr>
          <p:cNvPr id="4" name="Rectangle 3"/>
          <p:cNvSpPr/>
          <p:nvPr/>
        </p:nvSpPr>
        <p:spPr>
          <a:xfrm>
            <a:off x="2037806" y="4349931"/>
            <a:ext cx="6008914" cy="250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a:t>
            </a:r>
          </a:p>
          <a:p>
            <a:r>
              <a:rPr lang="en-US" dirty="0"/>
              <a:t>{</a:t>
            </a:r>
          </a:p>
          <a:p>
            <a:r>
              <a:rPr lang="en-US" dirty="0"/>
              <a:t>     //statements that may cause an exception</a:t>
            </a:r>
          </a:p>
          <a:p>
            <a:r>
              <a:rPr lang="en-US" dirty="0"/>
              <a:t>}</a:t>
            </a:r>
          </a:p>
          <a:p>
            <a:r>
              <a:rPr lang="en-US" dirty="0"/>
              <a:t>catch (exception(type) e(object))‏</a:t>
            </a:r>
          </a:p>
          <a:p>
            <a:r>
              <a:rPr lang="en-US" dirty="0"/>
              <a:t>{</a:t>
            </a:r>
          </a:p>
          <a:p>
            <a:r>
              <a:rPr lang="en-US" dirty="0"/>
              <a:t>     //error handling code</a:t>
            </a:r>
          </a:p>
          <a:p>
            <a:r>
              <a:rPr lang="en-US" dirty="0"/>
              <a:t>}</a:t>
            </a:r>
          </a:p>
        </p:txBody>
      </p:sp>
    </p:spTree>
    <p:extLst>
      <p:ext uri="{BB962C8B-B14F-4D97-AF65-F5344CB8AC3E}">
        <p14:creationId xmlns:p14="http://schemas.microsoft.com/office/powerpoint/2010/main" val="286147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82880"/>
            <a:ext cx="9291215" cy="653143"/>
          </a:xfrm>
        </p:spPr>
        <p:txBody>
          <a:bodyPr>
            <a:normAutofit fontScale="90000"/>
          </a:bodyPr>
          <a:lstStyle/>
          <a:p>
            <a:r>
              <a:rPr lang="en-US" b="1" dirty="0"/>
              <a:t>Try Catch in Java </a:t>
            </a:r>
            <a:br>
              <a:rPr lang="en-US" b="1" dirty="0"/>
            </a:br>
            <a:endParaRPr lang="en-US" dirty="0"/>
          </a:p>
        </p:txBody>
      </p:sp>
      <p:sp>
        <p:nvSpPr>
          <p:cNvPr id="4" name="Rectangle 3"/>
          <p:cNvSpPr/>
          <p:nvPr/>
        </p:nvSpPr>
        <p:spPr>
          <a:xfrm>
            <a:off x="274319" y="496390"/>
            <a:ext cx="5930537" cy="63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class Example1 {</a:t>
            </a:r>
          </a:p>
          <a:p>
            <a:r>
              <a:rPr lang="en-US" sz="1400" dirty="0"/>
              <a:t>   public static void main(String </a:t>
            </a:r>
            <a:r>
              <a:rPr lang="en-US" sz="1400" dirty="0" err="1"/>
              <a:t>args</a:t>
            </a:r>
            <a:r>
              <a:rPr lang="en-US" sz="1400" dirty="0"/>
              <a:t>[]) {</a:t>
            </a:r>
          </a:p>
          <a:p>
            <a:r>
              <a:rPr lang="en-US" sz="1400" dirty="0"/>
              <a:t>      </a:t>
            </a:r>
            <a:r>
              <a:rPr lang="en-US" sz="1400" dirty="0" err="1"/>
              <a:t>int</a:t>
            </a:r>
            <a:r>
              <a:rPr lang="en-US" sz="1400" dirty="0"/>
              <a:t> num1, num2;</a:t>
            </a:r>
          </a:p>
          <a:p>
            <a:r>
              <a:rPr lang="en-US" sz="1400" dirty="0"/>
              <a:t>      try {</a:t>
            </a:r>
          </a:p>
          <a:p>
            <a:r>
              <a:rPr lang="en-US" sz="1400" dirty="0"/>
              <a:t>         /* We suspect that this block of statement can throw </a:t>
            </a:r>
          </a:p>
          <a:p>
            <a:r>
              <a:rPr lang="en-US" sz="1400" dirty="0"/>
              <a:t>          * exception so we handled it by placing these statements</a:t>
            </a:r>
          </a:p>
          <a:p>
            <a:r>
              <a:rPr lang="en-US" sz="1400" dirty="0"/>
              <a:t>          * inside try and handled the exception in catch block</a:t>
            </a:r>
          </a:p>
          <a:p>
            <a:r>
              <a:rPr lang="en-US" sz="1400" dirty="0"/>
              <a:t>          */</a:t>
            </a:r>
          </a:p>
          <a:p>
            <a:r>
              <a:rPr lang="en-US" sz="1400" dirty="0"/>
              <a:t>         num1 = 0;</a:t>
            </a:r>
          </a:p>
          <a:p>
            <a:r>
              <a:rPr lang="en-US" sz="1400" dirty="0"/>
              <a:t>         num2 = 62 / num1;</a:t>
            </a:r>
          </a:p>
          <a:p>
            <a:r>
              <a:rPr lang="en-US" sz="1400" dirty="0"/>
              <a:t>         </a:t>
            </a:r>
            <a:r>
              <a:rPr lang="en-US" sz="1400" dirty="0" err="1"/>
              <a:t>System.out.println</a:t>
            </a:r>
            <a:r>
              <a:rPr lang="en-US" sz="1400" dirty="0"/>
              <a:t>(num2);</a:t>
            </a:r>
          </a:p>
          <a:p>
            <a:r>
              <a:rPr lang="en-US" sz="1400" dirty="0"/>
              <a:t>         </a:t>
            </a:r>
            <a:r>
              <a:rPr lang="en-US" sz="1400" dirty="0" err="1"/>
              <a:t>System.out.println</a:t>
            </a:r>
            <a:r>
              <a:rPr lang="en-US" sz="1400" dirty="0"/>
              <a:t>("Hey I'm at the end of try block");</a:t>
            </a:r>
          </a:p>
          <a:p>
            <a:r>
              <a:rPr lang="en-US" sz="1400" dirty="0"/>
              <a:t>      }</a:t>
            </a:r>
          </a:p>
          <a:p>
            <a:r>
              <a:rPr lang="en-US" sz="1400" dirty="0"/>
              <a:t>      catch (</a:t>
            </a:r>
            <a:r>
              <a:rPr lang="en-US" sz="1400" dirty="0" err="1"/>
              <a:t>ArithmeticException</a:t>
            </a:r>
            <a:r>
              <a:rPr lang="en-US" sz="1400" dirty="0"/>
              <a:t> e) { </a:t>
            </a:r>
          </a:p>
          <a:p>
            <a:r>
              <a:rPr lang="en-US" sz="1400" dirty="0"/>
              <a:t>         /* This block will only execute if any Arithmetic exception </a:t>
            </a:r>
          </a:p>
          <a:p>
            <a:r>
              <a:rPr lang="en-US" sz="1400" dirty="0"/>
              <a:t>          * occurs in try block</a:t>
            </a:r>
          </a:p>
          <a:p>
            <a:r>
              <a:rPr lang="en-US" sz="1400" dirty="0"/>
              <a:t>          */</a:t>
            </a:r>
          </a:p>
          <a:p>
            <a:r>
              <a:rPr lang="en-US" sz="1400" dirty="0"/>
              <a:t>         </a:t>
            </a:r>
            <a:r>
              <a:rPr lang="en-US" sz="1400" dirty="0" err="1"/>
              <a:t>System.out.println</a:t>
            </a:r>
            <a:r>
              <a:rPr lang="en-US" sz="1400" dirty="0"/>
              <a:t>("You should not divide a number by zero");</a:t>
            </a:r>
          </a:p>
          <a:p>
            <a:r>
              <a:rPr lang="en-US" sz="1400" dirty="0"/>
              <a:t>      }</a:t>
            </a:r>
          </a:p>
          <a:p>
            <a:r>
              <a:rPr lang="en-US" sz="1400" dirty="0"/>
              <a:t>      catch (Exception e) {</a:t>
            </a:r>
          </a:p>
          <a:p>
            <a:r>
              <a:rPr lang="en-US" sz="1400" dirty="0"/>
              <a:t>         /* This is a generic Exception handler which means it can handle</a:t>
            </a:r>
          </a:p>
          <a:p>
            <a:r>
              <a:rPr lang="en-US" sz="1400" dirty="0"/>
              <a:t>          * all the exceptions. This will execute if the exception is not</a:t>
            </a:r>
          </a:p>
          <a:p>
            <a:r>
              <a:rPr lang="en-US" sz="1400" dirty="0"/>
              <a:t>          * handled by previous catch blocks.</a:t>
            </a:r>
          </a:p>
          <a:p>
            <a:r>
              <a:rPr lang="en-US" sz="1400" dirty="0"/>
              <a:t>          */</a:t>
            </a:r>
          </a:p>
          <a:p>
            <a:r>
              <a:rPr lang="en-US" sz="1400" dirty="0"/>
              <a:t>         </a:t>
            </a:r>
            <a:r>
              <a:rPr lang="en-US" sz="1400" dirty="0" err="1"/>
              <a:t>System.out.println</a:t>
            </a:r>
            <a:r>
              <a:rPr lang="en-US" sz="1400" dirty="0"/>
              <a:t>("Exception occurred");</a:t>
            </a:r>
          </a:p>
          <a:p>
            <a:r>
              <a:rPr lang="en-US" sz="1400" dirty="0"/>
              <a:t>      }</a:t>
            </a:r>
          </a:p>
          <a:p>
            <a:r>
              <a:rPr lang="en-US" sz="1400" dirty="0"/>
              <a:t>      </a:t>
            </a:r>
            <a:r>
              <a:rPr lang="en-US" sz="1400" dirty="0" err="1"/>
              <a:t>System.out.println</a:t>
            </a:r>
            <a:r>
              <a:rPr lang="en-US" sz="1400" dirty="0"/>
              <a:t>("I'm out of try-catch block in Java.");</a:t>
            </a:r>
          </a:p>
          <a:p>
            <a:r>
              <a:rPr lang="en-US" sz="1400" dirty="0"/>
              <a:t>   }</a:t>
            </a:r>
          </a:p>
          <a:p>
            <a:r>
              <a:rPr lang="en-US" sz="1400" dirty="0"/>
              <a:t>}</a:t>
            </a:r>
          </a:p>
        </p:txBody>
      </p:sp>
      <p:sp>
        <p:nvSpPr>
          <p:cNvPr id="5" name="Oval 4"/>
          <p:cNvSpPr/>
          <p:nvPr/>
        </p:nvSpPr>
        <p:spPr>
          <a:xfrm>
            <a:off x="6204856" y="2573382"/>
            <a:ext cx="5643155" cy="21161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You should not divide a number by zero</a:t>
            </a:r>
          </a:p>
          <a:p>
            <a:r>
              <a:rPr lang="en-US" sz="1600" dirty="0"/>
              <a:t>I'm out of try-catch block in Java.</a:t>
            </a:r>
          </a:p>
          <a:p>
            <a:pPr algn="ctr"/>
            <a:endParaRPr lang="en-US" dirty="0"/>
          </a:p>
        </p:txBody>
      </p:sp>
    </p:spTree>
    <p:extLst>
      <p:ext uri="{BB962C8B-B14F-4D97-AF65-F5344CB8AC3E}">
        <p14:creationId xmlns:p14="http://schemas.microsoft.com/office/powerpoint/2010/main" val="152945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868" y="161053"/>
            <a:ext cx="9291215" cy="1049235"/>
          </a:xfrm>
        </p:spPr>
        <p:txBody>
          <a:bodyPr/>
          <a:lstStyle/>
          <a:p>
            <a:r>
              <a:rPr lang="en-US" dirty="0"/>
              <a:t>Different types of exception</a:t>
            </a:r>
          </a:p>
        </p:txBody>
      </p:sp>
      <p:sp>
        <p:nvSpPr>
          <p:cNvPr id="5" name="Rectangle 4"/>
          <p:cNvSpPr/>
          <p:nvPr/>
        </p:nvSpPr>
        <p:spPr>
          <a:xfrm>
            <a:off x="801511" y="1061156"/>
            <a:ext cx="11006667" cy="5294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Arithmetic Exception</a:t>
            </a:r>
          </a:p>
          <a:p>
            <a:pPr marL="285750" indent="-285750">
              <a:buFont typeface="Arial" panose="020B0604020202020204" pitchFamily="34" charset="0"/>
              <a:buChar char="•"/>
            </a:pPr>
            <a:r>
              <a:rPr lang="en-US" b="1" dirty="0" err="1"/>
              <a:t>ArrayIndexOutOfBoundException</a:t>
            </a:r>
            <a:endParaRPr lang="en-US" b="1" dirty="0"/>
          </a:p>
          <a:p>
            <a:pPr marL="285750" indent="-285750">
              <a:buFont typeface="Arial" panose="020B0604020202020204" pitchFamily="34" charset="0"/>
              <a:buChar char="•"/>
            </a:pPr>
            <a:r>
              <a:rPr lang="en-US" b="1" dirty="0" err="1"/>
              <a:t>ClassNotFoundException</a:t>
            </a:r>
            <a:endParaRPr lang="en-US" b="1" dirty="0"/>
          </a:p>
          <a:p>
            <a:pPr marL="285750" indent="-285750">
              <a:buFont typeface="Arial" panose="020B0604020202020204" pitchFamily="34" charset="0"/>
              <a:buChar char="•"/>
            </a:pPr>
            <a:r>
              <a:rPr lang="en-US" b="1" dirty="0" err="1"/>
              <a:t>FileNotFoundException</a:t>
            </a:r>
            <a:endParaRPr lang="en-US" b="1" dirty="0"/>
          </a:p>
          <a:p>
            <a:pPr marL="285750" indent="-285750">
              <a:buFont typeface="Arial" panose="020B0604020202020204" pitchFamily="34" charset="0"/>
              <a:buChar char="•"/>
            </a:pPr>
            <a:r>
              <a:rPr lang="en-US" b="1" dirty="0" err="1"/>
              <a:t>IOException</a:t>
            </a:r>
            <a:endParaRPr lang="en-US" b="1" dirty="0"/>
          </a:p>
          <a:p>
            <a:pPr marL="285750" indent="-285750">
              <a:buFont typeface="Arial" panose="020B0604020202020204" pitchFamily="34" charset="0"/>
              <a:buChar char="•"/>
            </a:pPr>
            <a:r>
              <a:rPr lang="en-US" b="1" dirty="0" err="1"/>
              <a:t>InterruptedException</a:t>
            </a:r>
            <a:endParaRPr lang="en-US" b="1" dirty="0"/>
          </a:p>
          <a:p>
            <a:pPr marL="285750" indent="-285750">
              <a:buFont typeface="Arial" panose="020B0604020202020204" pitchFamily="34" charset="0"/>
              <a:buChar char="•"/>
            </a:pPr>
            <a:r>
              <a:rPr lang="en-US" b="1" dirty="0" err="1"/>
              <a:t>NoSuchFieldException</a:t>
            </a:r>
            <a:endParaRPr lang="en-US" b="1" dirty="0"/>
          </a:p>
          <a:p>
            <a:pPr marL="285750" indent="-285750">
              <a:buFont typeface="Arial" panose="020B0604020202020204" pitchFamily="34" charset="0"/>
              <a:buChar char="•"/>
            </a:pPr>
            <a:r>
              <a:rPr lang="en-US" b="1" dirty="0" err="1"/>
              <a:t>NoSuchMethodException</a:t>
            </a:r>
            <a:endParaRPr lang="en-US" b="1" dirty="0"/>
          </a:p>
          <a:p>
            <a:pPr marL="285750" indent="-285750">
              <a:buFont typeface="Arial" panose="020B0604020202020204" pitchFamily="34" charset="0"/>
              <a:buChar char="•"/>
            </a:pPr>
            <a:r>
              <a:rPr lang="en-US" b="1" dirty="0" err="1"/>
              <a:t>NullPointerException</a:t>
            </a:r>
            <a:endParaRPr lang="en-US" b="1" dirty="0"/>
          </a:p>
          <a:p>
            <a:pPr marL="285750" indent="-285750">
              <a:buFont typeface="Arial" panose="020B0604020202020204" pitchFamily="34" charset="0"/>
              <a:buChar char="•"/>
            </a:pPr>
            <a:r>
              <a:rPr lang="en-US" b="1" dirty="0" err="1"/>
              <a:t>NumberFormatException</a:t>
            </a:r>
            <a:endParaRPr lang="en-US" b="1" dirty="0"/>
          </a:p>
          <a:p>
            <a:pPr marL="285750" indent="-285750">
              <a:buFont typeface="Arial" panose="020B0604020202020204" pitchFamily="34" charset="0"/>
              <a:buChar char="•"/>
            </a:pPr>
            <a:r>
              <a:rPr lang="en-US" b="1" dirty="0" err="1"/>
              <a:t>RuntimeException</a:t>
            </a:r>
            <a:endParaRPr lang="en-US" b="1" dirty="0"/>
          </a:p>
          <a:p>
            <a:pPr marL="285750" indent="-285750">
              <a:buFont typeface="Arial" panose="020B0604020202020204" pitchFamily="34" charset="0"/>
              <a:buChar char="•"/>
            </a:pPr>
            <a:r>
              <a:rPr lang="en-US" b="1" dirty="0" err="1"/>
              <a:t>StringIndexOutOfBoundsException</a:t>
            </a:r>
            <a:endParaRPr lang="en-US" dirty="0"/>
          </a:p>
        </p:txBody>
      </p:sp>
    </p:spTree>
    <p:extLst>
      <p:ext uri="{BB962C8B-B14F-4D97-AF65-F5344CB8AC3E}">
        <p14:creationId xmlns:p14="http://schemas.microsoft.com/office/powerpoint/2010/main" val="231571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19" y="0"/>
            <a:ext cx="9291215" cy="1049235"/>
          </a:xfrm>
        </p:spPr>
        <p:txBody>
          <a:bodyPr/>
          <a:lstStyle/>
          <a:p>
            <a:r>
              <a:rPr lang="en-US" dirty="0"/>
              <a:t>Encapsulation</a:t>
            </a:r>
            <a:br>
              <a:rPr lang="en-US" dirty="0"/>
            </a:br>
            <a:endParaRPr lang="en-US" dirty="0"/>
          </a:p>
        </p:txBody>
      </p:sp>
      <p:sp>
        <p:nvSpPr>
          <p:cNvPr id="3" name="Content Placeholder 2"/>
          <p:cNvSpPr>
            <a:spLocks noGrp="1"/>
          </p:cNvSpPr>
          <p:nvPr>
            <p:ph idx="1"/>
          </p:nvPr>
        </p:nvSpPr>
        <p:spPr>
          <a:xfrm>
            <a:off x="1451579" y="770709"/>
            <a:ext cx="9291215" cy="5068387"/>
          </a:xfrm>
        </p:spPr>
        <p:txBody>
          <a:bodyPr/>
          <a:lstStyle/>
          <a:p>
            <a:r>
              <a:rPr lang="en-US"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b="1" dirty="0"/>
              <a:t>data hiding</a:t>
            </a:r>
            <a:r>
              <a:rPr lang="en-US" dirty="0"/>
              <a:t>.</a:t>
            </a:r>
          </a:p>
          <a:p>
            <a:endParaRPr lang="en-US" dirty="0"/>
          </a:p>
          <a:p>
            <a:r>
              <a:rPr lang="en-US" dirty="0"/>
              <a:t>To achieve encapsulation in Java −</a:t>
            </a:r>
          </a:p>
          <a:p>
            <a:pPr marL="457200" indent="-457200">
              <a:buFont typeface="+mj-lt"/>
              <a:buAutoNum type="alphaLcPeriod"/>
            </a:pPr>
            <a:r>
              <a:rPr lang="en-US" dirty="0"/>
              <a:t>Declare the variables of a class as private.</a:t>
            </a:r>
          </a:p>
          <a:p>
            <a:pPr marL="457200" indent="-457200">
              <a:buFont typeface="+mj-lt"/>
              <a:buAutoNum type="alphaLcPeriod"/>
            </a:pPr>
            <a:r>
              <a:rPr lang="en-US" dirty="0"/>
              <a:t>Provide public setter and getter methods to modify and view the variables values.</a:t>
            </a:r>
          </a:p>
          <a:p>
            <a:pPr marL="0" indent="0">
              <a:buNone/>
            </a:pPr>
            <a:endParaRPr lang="en-US" dirty="0"/>
          </a:p>
        </p:txBody>
      </p:sp>
    </p:spTree>
    <p:extLst>
      <p:ext uri="{BB962C8B-B14F-4D97-AF65-F5344CB8AC3E}">
        <p14:creationId xmlns:p14="http://schemas.microsoft.com/office/powerpoint/2010/main" val="395493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90565"/>
            <a:ext cx="9291215" cy="1049235"/>
          </a:xfrm>
        </p:spPr>
        <p:txBody>
          <a:bodyPr/>
          <a:lstStyle/>
          <a:p>
            <a:r>
              <a:rPr lang="en-US" b="1" dirty="0"/>
              <a:t>Multiple catch blocks in Java</a:t>
            </a:r>
            <a:br>
              <a:rPr lang="en-US" b="1" dirty="0"/>
            </a:br>
            <a:endParaRPr lang="en-US" dirty="0"/>
          </a:p>
        </p:txBody>
      </p:sp>
      <p:sp>
        <p:nvSpPr>
          <p:cNvPr id="3" name="Content Placeholder 2"/>
          <p:cNvSpPr>
            <a:spLocks noGrp="1"/>
          </p:cNvSpPr>
          <p:nvPr>
            <p:ph idx="1"/>
          </p:nvPr>
        </p:nvSpPr>
        <p:spPr>
          <a:xfrm>
            <a:off x="1451579" y="1123406"/>
            <a:ext cx="9291215" cy="4342939"/>
          </a:xfrm>
        </p:spPr>
        <p:txBody>
          <a:bodyPr>
            <a:normAutofit/>
          </a:bodyPr>
          <a:lstStyle/>
          <a:p>
            <a:r>
              <a:rPr lang="en-US" dirty="0"/>
              <a:t>A single try block can have any number of catch blocks.</a:t>
            </a:r>
          </a:p>
          <a:p>
            <a:r>
              <a:rPr lang="en-US" dirty="0"/>
              <a:t>If no exception occurs in try block then the catch blocks are completely ignored.</a:t>
            </a:r>
          </a:p>
          <a:p>
            <a:r>
              <a:rPr lang="en-US" dirty="0"/>
              <a:t>Corresponding catch blocks execute for that specific type of exception:</a:t>
            </a:r>
            <a:br>
              <a:rPr lang="en-US" dirty="0"/>
            </a:br>
            <a:r>
              <a:rPr lang="en-US" dirty="0"/>
              <a:t>catch(</a:t>
            </a:r>
            <a:r>
              <a:rPr lang="en-US" dirty="0" err="1"/>
              <a:t>ArithmeticException</a:t>
            </a:r>
            <a:r>
              <a:rPr lang="en-US" dirty="0"/>
              <a:t> e) is a catch block that can </a:t>
            </a:r>
            <a:r>
              <a:rPr lang="en-US" dirty="0" err="1"/>
              <a:t>hanlde</a:t>
            </a:r>
            <a:r>
              <a:rPr lang="en-US" dirty="0"/>
              <a:t> </a:t>
            </a:r>
            <a:r>
              <a:rPr lang="en-US" dirty="0" err="1"/>
              <a:t>ArithmeticException</a:t>
            </a:r>
            <a:br>
              <a:rPr lang="en-US" dirty="0"/>
            </a:br>
            <a:r>
              <a:rPr lang="en-US" dirty="0"/>
              <a:t>catch(</a:t>
            </a:r>
            <a:r>
              <a:rPr lang="en-US" dirty="0" err="1"/>
              <a:t>NullPointerException</a:t>
            </a:r>
            <a:r>
              <a:rPr lang="en-US" dirty="0"/>
              <a:t> e) is a catch block that can handle </a:t>
            </a:r>
            <a:r>
              <a:rPr lang="en-US" dirty="0" err="1"/>
              <a:t>NullPointerException</a:t>
            </a:r>
            <a:endParaRPr lang="en-US" dirty="0"/>
          </a:p>
        </p:txBody>
      </p:sp>
    </p:spTree>
    <p:extLst>
      <p:ext uri="{BB962C8B-B14F-4D97-AF65-F5344CB8AC3E}">
        <p14:creationId xmlns:p14="http://schemas.microsoft.com/office/powerpoint/2010/main" val="340569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5251"/>
            <a:ext cx="9291215" cy="1049235"/>
          </a:xfrm>
        </p:spPr>
        <p:txBody>
          <a:bodyPr/>
          <a:lstStyle/>
          <a:p>
            <a:r>
              <a:rPr lang="en-US" b="1" dirty="0"/>
              <a:t>Multiple catch blocks in Java</a:t>
            </a:r>
            <a:endParaRPr lang="en-US" dirty="0"/>
          </a:p>
        </p:txBody>
      </p:sp>
      <p:sp>
        <p:nvSpPr>
          <p:cNvPr id="4" name="Rectangle 3"/>
          <p:cNvSpPr/>
          <p:nvPr/>
        </p:nvSpPr>
        <p:spPr>
          <a:xfrm>
            <a:off x="1358537" y="1345474"/>
            <a:ext cx="8908869" cy="5212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Example2{</a:t>
            </a:r>
          </a:p>
          <a:p>
            <a:r>
              <a:rPr lang="en-US" dirty="0"/>
              <a:t>   public static void main(String </a:t>
            </a:r>
            <a:r>
              <a:rPr lang="en-US" dirty="0" err="1"/>
              <a:t>args</a:t>
            </a:r>
            <a:r>
              <a:rPr lang="en-US" dirty="0"/>
              <a:t>[]){</a:t>
            </a:r>
          </a:p>
          <a:p>
            <a:r>
              <a:rPr lang="en-US" dirty="0"/>
              <a:t>     try{</a:t>
            </a:r>
          </a:p>
          <a:p>
            <a:r>
              <a:rPr lang="en-US" dirty="0"/>
              <a:t>         </a:t>
            </a:r>
            <a:r>
              <a:rPr lang="en-US" dirty="0" err="1"/>
              <a:t>int</a:t>
            </a:r>
            <a:r>
              <a:rPr lang="en-US" dirty="0"/>
              <a:t> a[]=new </a:t>
            </a:r>
            <a:r>
              <a:rPr lang="en-US" dirty="0" err="1"/>
              <a:t>int</a:t>
            </a:r>
            <a:r>
              <a:rPr lang="en-US" dirty="0"/>
              <a:t>[7];</a:t>
            </a:r>
          </a:p>
          <a:p>
            <a:r>
              <a:rPr lang="en-US" dirty="0"/>
              <a:t>         a[4]=30/0;</a:t>
            </a:r>
          </a:p>
          <a:p>
            <a:r>
              <a:rPr lang="en-US" dirty="0"/>
              <a:t>         </a:t>
            </a:r>
            <a:r>
              <a:rPr lang="en-US" dirty="0" err="1"/>
              <a:t>System.out.println</a:t>
            </a:r>
            <a:r>
              <a:rPr lang="en-US" dirty="0"/>
              <a:t>("First print statement in try block");</a:t>
            </a:r>
          </a:p>
          <a:p>
            <a:r>
              <a:rPr lang="en-US" dirty="0"/>
              <a:t>     }</a:t>
            </a:r>
          </a:p>
          <a:p>
            <a:r>
              <a:rPr lang="en-US" dirty="0"/>
              <a:t>     catch(</a:t>
            </a:r>
            <a:r>
              <a:rPr lang="en-US" dirty="0" err="1"/>
              <a:t>ArithmeticException</a:t>
            </a:r>
            <a:r>
              <a:rPr lang="en-US" dirty="0"/>
              <a:t> e){</a:t>
            </a:r>
          </a:p>
          <a:p>
            <a:r>
              <a:rPr lang="en-US" dirty="0"/>
              <a:t>        </a:t>
            </a:r>
            <a:r>
              <a:rPr lang="en-US" dirty="0" err="1"/>
              <a:t>System.out.println</a:t>
            </a:r>
            <a:r>
              <a:rPr lang="en-US" dirty="0"/>
              <a:t>("Warning: </a:t>
            </a:r>
            <a:r>
              <a:rPr lang="en-US" dirty="0" err="1"/>
              <a:t>ArithmeticException</a:t>
            </a:r>
            <a:r>
              <a:rPr lang="en-US" dirty="0"/>
              <a:t>");</a:t>
            </a:r>
          </a:p>
          <a:p>
            <a:r>
              <a:rPr lang="en-US" dirty="0"/>
              <a:t>     }</a:t>
            </a:r>
          </a:p>
          <a:p>
            <a:r>
              <a:rPr lang="en-US" dirty="0"/>
              <a:t>     catch(</a:t>
            </a:r>
            <a:r>
              <a:rPr lang="en-US" dirty="0" err="1"/>
              <a:t>ArrayIndexOutOfBoundsException</a:t>
            </a:r>
            <a:r>
              <a:rPr lang="en-US" dirty="0"/>
              <a:t> e){</a:t>
            </a:r>
          </a:p>
          <a:p>
            <a:r>
              <a:rPr lang="en-US" dirty="0"/>
              <a:t>        </a:t>
            </a:r>
            <a:r>
              <a:rPr lang="en-US" dirty="0" err="1"/>
              <a:t>System.out.println</a:t>
            </a:r>
            <a:r>
              <a:rPr lang="en-US" dirty="0"/>
              <a:t>("Warning: </a:t>
            </a:r>
            <a:r>
              <a:rPr lang="en-US" dirty="0" err="1"/>
              <a:t>ArrayIndexOutOfBoundsException</a:t>
            </a:r>
            <a:r>
              <a:rPr lang="en-US" dirty="0"/>
              <a:t>");</a:t>
            </a:r>
          </a:p>
          <a:p>
            <a:r>
              <a:rPr lang="en-US" dirty="0"/>
              <a:t>     }</a:t>
            </a:r>
          </a:p>
          <a:p>
            <a:r>
              <a:rPr lang="en-US" dirty="0"/>
              <a:t>     catch(Exception e){</a:t>
            </a:r>
          </a:p>
          <a:p>
            <a:r>
              <a:rPr lang="en-US" dirty="0"/>
              <a:t>        </a:t>
            </a:r>
            <a:r>
              <a:rPr lang="en-US" dirty="0" err="1"/>
              <a:t>System.out.println</a:t>
            </a:r>
            <a:r>
              <a:rPr lang="en-US" dirty="0"/>
              <a:t>("Warning: Some Other exception");</a:t>
            </a:r>
          </a:p>
          <a:p>
            <a:r>
              <a:rPr lang="en-US" dirty="0"/>
              <a:t>     }</a:t>
            </a:r>
          </a:p>
          <a:p>
            <a:r>
              <a:rPr lang="en-US" dirty="0"/>
              <a:t>   </a:t>
            </a:r>
            <a:r>
              <a:rPr lang="en-US" dirty="0" err="1"/>
              <a:t>System.out.println</a:t>
            </a:r>
            <a:r>
              <a:rPr lang="en-US" dirty="0"/>
              <a:t>("Out of try-catch block...");</a:t>
            </a:r>
          </a:p>
          <a:p>
            <a:r>
              <a:rPr lang="en-US" dirty="0"/>
              <a:t>  }</a:t>
            </a:r>
          </a:p>
          <a:p>
            <a:r>
              <a:rPr lang="en-US" dirty="0"/>
              <a:t>}</a:t>
            </a:r>
          </a:p>
        </p:txBody>
      </p:sp>
    </p:spTree>
    <p:extLst>
      <p:ext uri="{BB962C8B-B14F-4D97-AF65-F5344CB8AC3E}">
        <p14:creationId xmlns:p14="http://schemas.microsoft.com/office/powerpoint/2010/main" val="3141603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384"/>
            <a:ext cx="9291215" cy="391886"/>
          </a:xfrm>
        </p:spPr>
        <p:txBody>
          <a:bodyPr>
            <a:normAutofit fontScale="90000"/>
          </a:bodyPr>
          <a:lstStyle/>
          <a:p>
            <a:r>
              <a:rPr lang="en-US" b="1" dirty="0"/>
              <a:t>Nested try catch block</a:t>
            </a:r>
            <a:br>
              <a:rPr lang="en-US" b="1" dirty="0"/>
            </a:br>
            <a:endParaRPr lang="en-US" dirty="0"/>
          </a:p>
        </p:txBody>
      </p:sp>
      <p:sp>
        <p:nvSpPr>
          <p:cNvPr id="3" name="Content Placeholder 2"/>
          <p:cNvSpPr>
            <a:spLocks noGrp="1"/>
          </p:cNvSpPr>
          <p:nvPr>
            <p:ph idx="1"/>
          </p:nvPr>
        </p:nvSpPr>
        <p:spPr>
          <a:xfrm>
            <a:off x="1451579" y="509451"/>
            <a:ext cx="9291215" cy="5812971"/>
          </a:xfrm>
        </p:spPr>
        <p:txBody>
          <a:bodyPr/>
          <a:lstStyle/>
          <a:p>
            <a:r>
              <a:rPr lang="en-US" dirty="0"/>
              <a:t>When a </a:t>
            </a:r>
            <a:r>
              <a:rPr lang="en-US" b="1" dirty="0">
                <a:hlinkClick r:id="rId2"/>
              </a:rPr>
              <a:t>try catch block</a:t>
            </a:r>
            <a:r>
              <a:rPr lang="en-US" dirty="0"/>
              <a:t> is present in another try block then it is called the nested try catch block. </a:t>
            </a:r>
          </a:p>
        </p:txBody>
      </p:sp>
      <p:sp>
        <p:nvSpPr>
          <p:cNvPr id="4" name="Rectangle 3"/>
          <p:cNvSpPr/>
          <p:nvPr/>
        </p:nvSpPr>
        <p:spPr>
          <a:xfrm>
            <a:off x="1881051" y="1293223"/>
            <a:ext cx="7537269" cy="5316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try {</a:t>
            </a:r>
          </a:p>
          <a:p>
            <a:r>
              <a:rPr lang="en-US" sz="1400" dirty="0"/>
              <a:t>   statement 1;</a:t>
            </a:r>
          </a:p>
          <a:p>
            <a:r>
              <a:rPr lang="en-US" sz="1400" dirty="0"/>
              <a:t>   statement 2;</a:t>
            </a:r>
          </a:p>
          <a:p>
            <a:r>
              <a:rPr lang="en-US" sz="1400" dirty="0"/>
              <a:t>   //try-catch block inside another try block</a:t>
            </a:r>
          </a:p>
          <a:p>
            <a:r>
              <a:rPr lang="en-US" sz="1400" dirty="0"/>
              <a:t>   try {</a:t>
            </a:r>
          </a:p>
          <a:p>
            <a:r>
              <a:rPr lang="en-US" sz="1400" dirty="0"/>
              <a:t>      statement 3;</a:t>
            </a:r>
          </a:p>
          <a:p>
            <a:r>
              <a:rPr lang="en-US" sz="1400" dirty="0"/>
              <a:t>      statement 4;</a:t>
            </a:r>
          </a:p>
          <a:p>
            <a:r>
              <a:rPr lang="en-US" sz="1400" dirty="0"/>
              <a:t>      //try-catch block inside nested try block</a:t>
            </a:r>
          </a:p>
          <a:p>
            <a:r>
              <a:rPr lang="en-US" sz="1400" dirty="0"/>
              <a:t>      try {</a:t>
            </a:r>
          </a:p>
          <a:p>
            <a:r>
              <a:rPr lang="en-US" sz="1400" dirty="0"/>
              <a:t>         statement 5;</a:t>
            </a:r>
          </a:p>
          <a:p>
            <a:r>
              <a:rPr lang="en-US" sz="1400" dirty="0"/>
              <a:t>         statement 6;</a:t>
            </a:r>
          </a:p>
          <a:p>
            <a:r>
              <a:rPr lang="en-US" sz="1400" dirty="0"/>
              <a:t>      }</a:t>
            </a:r>
          </a:p>
          <a:p>
            <a:r>
              <a:rPr lang="en-US" sz="1400" dirty="0"/>
              <a:t>      catch(Exception e2) {</a:t>
            </a:r>
          </a:p>
          <a:p>
            <a:r>
              <a:rPr lang="en-US" sz="1400" dirty="0"/>
              <a:t>         //Exception Message</a:t>
            </a:r>
          </a:p>
          <a:p>
            <a:r>
              <a:rPr lang="en-US" sz="1400" dirty="0"/>
              <a:t>      }</a:t>
            </a:r>
          </a:p>
          <a:p>
            <a:r>
              <a:rPr lang="en-US" sz="1400" dirty="0"/>
              <a:t>   }</a:t>
            </a:r>
          </a:p>
          <a:p>
            <a:r>
              <a:rPr lang="en-US" sz="1400" dirty="0"/>
              <a:t>   catch(Exception e1) {</a:t>
            </a:r>
          </a:p>
          <a:p>
            <a:r>
              <a:rPr lang="en-US" sz="1400" dirty="0"/>
              <a:t>       //Exception Message</a:t>
            </a:r>
          </a:p>
          <a:p>
            <a:r>
              <a:rPr lang="en-US" sz="1400" dirty="0"/>
              <a:t>   }</a:t>
            </a:r>
          </a:p>
          <a:p>
            <a:r>
              <a:rPr lang="en-US" sz="1400" dirty="0"/>
              <a:t>   }</a:t>
            </a:r>
          </a:p>
          <a:p>
            <a:r>
              <a:rPr lang="en-US" sz="1400" dirty="0"/>
              <a:t>//Catch of Main(parent) try block</a:t>
            </a:r>
          </a:p>
          <a:p>
            <a:r>
              <a:rPr lang="en-US" sz="1400" dirty="0"/>
              <a:t>catch(Exception e3) {</a:t>
            </a:r>
          </a:p>
          <a:p>
            <a:r>
              <a:rPr lang="en-US" sz="1400" dirty="0"/>
              <a:t>      //Exception Message</a:t>
            </a:r>
          </a:p>
          <a:p>
            <a:r>
              <a:rPr lang="en-US" sz="1400" dirty="0"/>
              <a:t>}</a:t>
            </a:r>
          </a:p>
        </p:txBody>
      </p:sp>
    </p:spTree>
    <p:extLst>
      <p:ext uri="{BB962C8B-B14F-4D97-AF65-F5344CB8AC3E}">
        <p14:creationId xmlns:p14="http://schemas.microsoft.com/office/powerpoint/2010/main" val="54467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384"/>
            <a:ext cx="9291215" cy="391886"/>
          </a:xfrm>
        </p:spPr>
        <p:txBody>
          <a:bodyPr>
            <a:normAutofit fontScale="90000"/>
          </a:bodyPr>
          <a:lstStyle/>
          <a:p>
            <a:r>
              <a:rPr lang="en-US" b="1" dirty="0"/>
              <a:t>Nested try catch block Example</a:t>
            </a:r>
            <a:br>
              <a:rPr lang="en-US" b="1" dirty="0"/>
            </a:br>
            <a:endParaRPr lang="en-US" dirty="0"/>
          </a:p>
        </p:txBody>
      </p:sp>
      <p:sp>
        <p:nvSpPr>
          <p:cNvPr id="4" name="Rectangle 3"/>
          <p:cNvSpPr/>
          <p:nvPr/>
        </p:nvSpPr>
        <p:spPr>
          <a:xfrm>
            <a:off x="130629" y="574767"/>
            <a:ext cx="5159828" cy="6191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class </a:t>
            </a:r>
            <a:r>
              <a:rPr lang="en-US" sz="1600" dirty="0" err="1"/>
              <a:t>NestingDemo</a:t>
            </a:r>
            <a:r>
              <a:rPr lang="en-US" sz="1600" dirty="0"/>
              <a:t>{</a:t>
            </a:r>
          </a:p>
          <a:p>
            <a:r>
              <a:rPr lang="en-US" sz="1600" dirty="0"/>
              <a:t>   public static void main(String </a:t>
            </a:r>
            <a:r>
              <a:rPr lang="en-US" sz="1600" dirty="0" err="1"/>
              <a:t>args</a:t>
            </a:r>
            <a:r>
              <a:rPr lang="en-US" sz="1600" dirty="0"/>
              <a:t>[]){</a:t>
            </a:r>
          </a:p>
          <a:p>
            <a:r>
              <a:rPr lang="en-US" sz="1600" dirty="0"/>
              <a:t>      //main try-block</a:t>
            </a:r>
          </a:p>
          <a:p>
            <a:r>
              <a:rPr lang="en-US" sz="1600" dirty="0"/>
              <a:t>      try{</a:t>
            </a:r>
          </a:p>
          <a:p>
            <a:r>
              <a:rPr lang="en-US" sz="1600" dirty="0"/>
              <a:t>    	//try-block2</a:t>
            </a:r>
          </a:p>
          <a:p>
            <a:r>
              <a:rPr lang="en-US" sz="1600" dirty="0"/>
              <a:t>        try{     </a:t>
            </a:r>
          </a:p>
          <a:p>
            <a:r>
              <a:rPr lang="en-US" sz="1600" dirty="0"/>
              <a:t>            //try-block3</a:t>
            </a:r>
          </a:p>
          <a:p>
            <a:r>
              <a:rPr lang="en-US" sz="1600" dirty="0"/>
              <a:t>            try{</a:t>
            </a:r>
          </a:p>
          <a:p>
            <a:r>
              <a:rPr lang="en-US" sz="1600" dirty="0"/>
              <a:t>            	</a:t>
            </a:r>
            <a:r>
              <a:rPr lang="en-US" sz="1600" dirty="0" err="1"/>
              <a:t>int</a:t>
            </a:r>
            <a:r>
              <a:rPr lang="en-US" sz="1600" dirty="0"/>
              <a:t> </a:t>
            </a:r>
            <a:r>
              <a:rPr lang="en-US" sz="1600" dirty="0" err="1"/>
              <a:t>arr</a:t>
            </a:r>
            <a:r>
              <a:rPr lang="en-US" sz="1600" dirty="0"/>
              <a:t>[]= {1,2,3,4};</a:t>
            </a:r>
          </a:p>
          <a:p>
            <a:r>
              <a:rPr lang="en-US" sz="1600" dirty="0"/>
              <a:t>            	/* I'm trying to display the value of</a:t>
            </a:r>
          </a:p>
          <a:p>
            <a:r>
              <a:rPr lang="en-US" sz="1600" dirty="0"/>
              <a:t>            	 * an element which doesn't exist. The</a:t>
            </a:r>
          </a:p>
          <a:p>
            <a:r>
              <a:rPr lang="en-US" sz="1600" dirty="0"/>
              <a:t>            	 * code should throw an exception</a:t>
            </a:r>
          </a:p>
          <a:p>
            <a:r>
              <a:rPr lang="en-US" sz="1600" dirty="0"/>
              <a:t>            	 */</a:t>
            </a:r>
          </a:p>
          <a:p>
            <a:r>
              <a:rPr lang="en-US" sz="1600" dirty="0"/>
              <a:t>            	</a:t>
            </a:r>
            <a:r>
              <a:rPr lang="en-US" sz="1600" dirty="0" err="1"/>
              <a:t>System.out.println</a:t>
            </a:r>
            <a:r>
              <a:rPr lang="en-US" sz="1600" dirty="0"/>
              <a:t>(</a:t>
            </a:r>
            <a:r>
              <a:rPr lang="en-US" sz="1600" dirty="0" err="1"/>
              <a:t>arr</a:t>
            </a:r>
            <a:r>
              <a:rPr lang="en-US" sz="1600" dirty="0"/>
              <a:t>[10]);</a:t>
            </a:r>
          </a:p>
          <a:p>
            <a:r>
              <a:rPr lang="en-US" sz="1600" dirty="0"/>
              <a:t>            }catch(</a:t>
            </a:r>
            <a:r>
              <a:rPr lang="en-US" sz="1600" dirty="0" err="1"/>
              <a:t>ArithmeticException</a:t>
            </a:r>
            <a:r>
              <a:rPr lang="en-US" sz="1600" dirty="0"/>
              <a:t> e){</a:t>
            </a:r>
          </a:p>
          <a:p>
            <a:r>
              <a:rPr lang="en-US" sz="1600" dirty="0"/>
              <a:t>            	</a:t>
            </a:r>
            <a:r>
              <a:rPr lang="en-US" sz="1600" dirty="0" err="1"/>
              <a:t>System.out.print</a:t>
            </a:r>
            <a:r>
              <a:rPr lang="en-US" sz="1600" dirty="0"/>
              <a:t>("Arithmetic Exception");</a:t>
            </a:r>
          </a:p>
          <a:p>
            <a:r>
              <a:rPr lang="en-US" sz="1600" dirty="0"/>
              <a:t>            	</a:t>
            </a:r>
            <a:r>
              <a:rPr lang="en-US" sz="1600" dirty="0" err="1"/>
              <a:t>System.out.println</a:t>
            </a:r>
            <a:r>
              <a:rPr lang="en-US" sz="1600" dirty="0"/>
              <a:t>(" handled in try-block3");</a:t>
            </a:r>
          </a:p>
          <a:p>
            <a:r>
              <a:rPr lang="en-US" sz="1600" dirty="0"/>
              <a:t>            }</a:t>
            </a:r>
          </a:p>
          <a:p>
            <a:r>
              <a:rPr lang="en-US" sz="1600" dirty="0"/>
              <a:t>        }</a:t>
            </a:r>
          </a:p>
          <a:p>
            <a:r>
              <a:rPr lang="en-US" sz="1600" dirty="0"/>
              <a:t>        catch(</a:t>
            </a:r>
            <a:r>
              <a:rPr lang="en-US" sz="1600" dirty="0" err="1"/>
              <a:t>ArithmeticException</a:t>
            </a:r>
            <a:r>
              <a:rPr lang="en-US" sz="1600" dirty="0"/>
              <a:t> e){</a:t>
            </a:r>
          </a:p>
          <a:p>
            <a:r>
              <a:rPr lang="en-US" sz="1600" dirty="0"/>
              <a:t>           </a:t>
            </a:r>
            <a:r>
              <a:rPr lang="en-US" sz="1600" dirty="0" err="1"/>
              <a:t>System.out.print</a:t>
            </a:r>
            <a:r>
              <a:rPr lang="en-US" sz="1600" dirty="0"/>
              <a:t>("Arithmetic Exception");</a:t>
            </a:r>
          </a:p>
          <a:p>
            <a:r>
              <a:rPr lang="en-US" sz="1600" dirty="0"/>
              <a:t>           </a:t>
            </a:r>
            <a:r>
              <a:rPr lang="en-US" sz="1600" dirty="0" err="1"/>
              <a:t>System.out.println</a:t>
            </a:r>
            <a:r>
              <a:rPr lang="en-US" sz="1600" dirty="0"/>
              <a:t>(" handled in try-block2");</a:t>
            </a:r>
          </a:p>
          <a:p>
            <a:r>
              <a:rPr lang="en-US" sz="1600" dirty="0"/>
              <a:t>        }</a:t>
            </a:r>
          </a:p>
          <a:p>
            <a:r>
              <a:rPr lang="en-US" sz="1600" dirty="0"/>
              <a:t>    }</a:t>
            </a:r>
          </a:p>
        </p:txBody>
      </p:sp>
      <p:sp>
        <p:nvSpPr>
          <p:cNvPr id="5" name="Rectangle 4"/>
          <p:cNvSpPr/>
          <p:nvPr/>
        </p:nvSpPr>
        <p:spPr>
          <a:xfrm>
            <a:off x="5704115" y="574767"/>
            <a:ext cx="5159828" cy="6191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catch(</a:t>
            </a:r>
            <a:r>
              <a:rPr lang="en-US" sz="1400" dirty="0" err="1"/>
              <a:t>ArithmeticException</a:t>
            </a:r>
            <a:r>
              <a:rPr lang="en-US" sz="1400" dirty="0"/>
              <a:t> e3){</a:t>
            </a:r>
          </a:p>
          <a:p>
            <a:r>
              <a:rPr lang="en-US" sz="1400" dirty="0"/>
              <a:t>    	</a:t>
            </a:r>
            <a:r>
              <a:rPr lang="en-US" sz="1400" dirty="0" err="1"/>
              <a:t>System.out.print</a:t>
            </a:r>
            <a:r>
              <a:rPr lang="en-US" sz="1400" dirty="0"/>
              <a:t>("Arithmetic Exception");</a:t>
            </a:r>
          </a:p>
          <a:p>
            <a:r>
              <a:rPr lang="en-US" sz="1400" dirty="0"/>
              <a:t>     	</a:t>
            </a:r>
            <a:r>
              <a:rPr lang="en-US" sz="1400" dirty="0" err="1"/>
              <a:t>System.out.println</a:t>
            </a:r>
            <a:r>
              <a:rPr lang="en-US" sz="1400" dirty="0"/>
              <a:t>(" handled in main try-block");</a:t>
            </a:r>
          </a:p>
          <a:p>
            <a:r>
              <a:rPr lang="en-US" sz="1400" dirty="0"/>
              <a:t>    }</a:t>
            </a:r>
          </a:p>
          <a:p>
            <a:r>
              <a:rPr lang="en-US" sz="1400" dirty="0"/>
              <a:t>    catch(</a:t>
            </a:r>
            <a:r>
              <a:rPr lang="en-US" sz="1400" dirty="0" err="1"/>
              <a:t>ArrayIndexOutOfBoundsException</a:t>
            </a:r>
            <a:r>
              <a:rPr lang="en-US" sz="1400" dirty="0"/>
              <a:t> e4){</a:t>
            </a:r>
          </a:p>
          <a:p>
            <a:r>
              <a:rPr lang="en-US" sz="1400" dirty="0"/>
              <a:t>    	</a:t>
            </a:r>
            <a:r>
              <a:rPr lang="en-US" sz="1400" dirty="0" err="1"/>
              <a:t>System.out.print</a:t>
            </a:r>
            <a:r>
              <a:rPr lang="en-US" sz="1400" dirty="0"/>
              <a:t>("</a:t>
            </a:r>
            <a:r>
              <a:rPr lang="en-US" sz="1400" dirty="0" err="1"/>
              <a:t>ArrayIndexOutOfBoundsException</a:t>
            </a:r>
            <a:r>
              <a:rPr lang="en-US" sz="1400" dirty="0"/>
              <a:t>");</a:t>
            </a:r>
          </a:p>
          <a:p>
            <a:r>
              <a:rPr lang="en-US" sz="1400" dirty="0"/>
              <a:t>     	</a:t>
            </a:r>
            <a:r>
              <a:rPr lang="en-US" sz="1400" dirty="0" err="1"/>
              <a:t>System.out.println</a:t>
            </a:r>
            <a:r>
              <a:rPr lang="en-US" sz="1400" dirty="0"/>
              <a:t>(" handled in main try-block");</a:t>
            </a:r>
          </a:p>
          <a:p>
            <a:r>
              <a:rPr lang="en-US" sz="1400" dirty="0"/>
              <a:t>    }</a:t>
            </a:r>
          </a:p>
          <a:p>
            <a:r>
              <a:rPr lang="en-US" sz="1400" dirty="0"/>
              <a:t>    catch(Exception e5){</a:t>
            </a:r>
          </a:p>
          <a:p>
            <a:r>
              <a:rPr lang="en-US" sz="1400" dirty="0"/>
              <a:t>    	</a:t>
            </a:r>
            <a:r>
              <a:rPr lang="en-US" sz="1400" dirty="0" err="1"/>
              <a:t>System.out.print</a:t>
            </a:r>
            <a:r>
              <a:rPr lang="en-US" sz="1400" dirty="0"/>
              <a:t>("Exception");</a:t>
            </a:r>
          </a:p>
          <a:p>
            <a:r>
              <a:rPr lang="en-US" sz="1400" dirty="0"/>
              <a:t>     	</a:t>
            </a:r>
            <a:r>
              <a:rPr lang="en-US" sz="1400" dirty="0" err="1"/>
              <a:t>System.out.println</a:t>
            </a:r>
            <a:r>
              <a:rPr lang="en-US" sz="1400" dirty="0"/>
              <a:t>(" handled in main try-block");</a:t>
            </a:r>
          </a:p>
          <a:p>
            <a:r>
              <a:rPr lang="en-US" sz="1400" dirty="0"/>
              <a:t>     }</a:t>
            </a:r>
          </a:p>
          <a:p>
            <a:r>
              <a:rPr lang="en-US" sz="1400" dirty="0"/>
              <a:t>  }</a:t>
            </a:r>
          </a:p>
          <a:p>
            <a:r>
              <a:rPr lang="en-US" sz="1400" dirty="0"/>
              <a:t>}</a:t>
            </a:r>
          </a:p>
        </p:txBody>
      </p:sp>
    </p:spTree>
    <p:extLst>
      <p:ext uri="{BB962C8B-B14F-4D97-AF65-F5344CB8AC3E}">
        <p14:creationId xmlns:p14="http://schemas.microsoft.com/office/powerpoint/2010/main" val="2284934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7384"/>
            <a:ext cx="9291215" cy="391886"/>
          </a:xfrm>
        </p:spPr>
        <p:txBody>
          <a:bodyPr>
            <a:normAutofit fontScale="90000"/>
          </a:bodyPr>
          <a:lstStyle/>
          <a:p>
            <a:r>
              <a:rPr lang="en-US" b="1" dirty="0"/>
              <a:t>Nested try catch block example</a:t>
            </a:r>
            <a:br>
              <a:rPr lang="en-US" b="1" dirty="0"/>
            </a:br>
            <a:endParaRPr lang="en-US" dirty="0"/>
          </a:p>
        </p:txBody>
      </p:sp>
      <p:sp>
        <p:nvSpPr>
          <p:cNvPr id="4" name="Rectangle 3"/>
          <p:cNvSpPr/>
          <p:nvPr/>
        </p:nvSpPr>
        <p:spPr>
          <a:xfrm>
            <a:off x="169818" y="470265"/>
            <a:ext cx="5159828" cy="6191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class Nest{</a:t>
            </a:r>
          </a:p>
          <a:p>
            <a:r>
              <a:rPr lang="en-US" sz="1600" dirty="0"/>
              <a:t>   public static void main(String </a:t>
            </a:r>
            <a:r>
              <a:rPr lang="en-US" sz="1600" dirty="0" err="1"/>
              <a:t>args</a:t>
            </a:r>
            <a:r>
              <a:rPr lang="en-US" sz="1600" dirty="0"/>
              <a:t>[]){</a:t>
            </a:r>
          </a:p>
          <a:p>
            <a:r>
              <a:rPr lang="en-US" sz="1600" dirty="0"/>
              <a:t>	 //Parent try block</a:t>
            </a:r>
          </a:p>
          <a:p>
            <a:r>
              <a:rPr lang="en-US" sz="1600" dirty="0"/>
              <a:t>     try{</a:t>
            </a:r>
          </a:p>
          <a:p>
            <a:r>
              <a:rPr lang="en-US" sz="1600" dirty="0"/>
              <a:t>    	//Child try block1</a:t>
            </a:r>
          </a:p>
          <a:p>
            <a:r>
              <a:rPr lang="en-US" sz="1600" dirty="0"/>
              <a:t>         try{</a:t>
            </a:r>
          </a:p>
          <a:p>
            <a:r>
              <a:rPr lang="en-US" sz="1600" dirty="0"/>
              <a:t>            </a:t>
            </a:r>
            <a:r>
              <a:rPr lang="en-US" sz="1600" dirty="0" err="1"/>
              <a:t>System.out.println</a:t>
            </a:r>
            <a:r>
              <a:rPr lang="en-US" sz="1600" dirty="0"/>
              <a:t>("Inside block1");</a:t>
            </a:r>
          </a:p>
          <a:p>
            <a:r>
              <a:rPr lang="en-US" sz="1600" dirty="0"/>
              <a:t>            </a:t>
            </a:r>
            <a:r>
              <a:rPr lang="en-US" sz="1600" dirty="0" err="1"/>
              <a:t>int</a:t>
            </a:r>
            <a:r>
              <a:rPr lang="en-US" sz="1600" dirty="0"/>
              <a:t> b =45/0;</a:t>
            </a:r>
          </a:p>
          <a:p>
            <a:r>
              <a:rPr lang="en-US" sz="1600" dirty="0"/>
              <a:t>            </a:t>
            </a:r>
            <a:r>
              <a:rPr lang="en-US" sz="1600" dirty="0" err="1"/>
              <a:t>System.out.println</a:t>
            </a:r>
            <a:r>
              <a:rPr lang="en-US" sz="1600" dirty="0"/>
              <a:t>(b);</a:t>
            </a:r>
          </a:p>
          <a:p>
            <a:r>
              <a:rPr lang="en-US" sz="1600" dirty="0"/>
              <a:t>         }</a:t>
            </a:r>
          </a:p>
          <a:p>
            <a:r>
              <a:rPr lang="en-US" sz="1600" dirty="0"/>
              <a:t>         catch(</a:t>
            </a:r>
            <a:r>
              <a:rPr lang="en-US" sz="1600" dirty="0" err="1"/>
              <a:t>ArithmeticException</a:t>
            </a:r>
            <a:r>
              <a:rPr lang="en-US" sz="1600" dirty="0"/>
              <a:t> e1){</a:t>
            </a:r>
          </a:p>
          <a:p>
            <a:r>
              <a:rPr lang="en-US" sz="1600" dirty="0"/>
              <a:t>            </a:t>
            </a:r>
            <a:r>
              <a:rPr lang="en-US" sz="1600" dirty="0" err="1"/>
              <a:t>System.out.println</a:t>
            </a:r>
            <a:r>
              <a:rPr lang="en-US" sz="1600" dirty="0"/>
              <a:t>("Exception: e1");</a:t>
            </a:r>
          </a:p>
          <a:p>
            <a:r>
              <a:rPr lang="en-US" sz="1600" dirty="0"/>
              <a:t>         }</a:t>
            </a:r>
          </a:p>
          <a:p>
            <a:r>
              <a:rPr lang="en-US" sz="1600" dirty="0"/>
              <a:t>         //Child try block2</a:t>
            </a:r>
          </a:p>
          <a:p>
            <a:r>
              <a:rPr lang="en-US" sz="1600" dirty="0"/>
              <a:t>         try{</a:t>
            </a:r>
          </a:p>
          <a:p>
            <a:r>
              <a:rPr lang="en-US" sz="1600" dirty="0"/>
              <a:t>            </a:t>
            </a:r>
            <a:r>
              <a:rPr lang="en-US" sz="1600" dirty="0" err="1"/>
              <a:t>System.out.println</a:t>
            </a:r>
            <a:r>
              <a:rPr lang="en-US" sz="1600" dirty="0"/>
              <a:t>("Inside block2");</a:t>
            </a:r>
          </a:p>
          <a:p>
            <a:r>
              <a:rPr lang="en-US" sz="1600" dirty="0"/>
              <a:t>            </a:t>
            </a:r>
            <a:r>
              <a:rPr lang="en-US" sz="1600" dirty="0" err="1"/>
              <a:t>int</a:t>
            </a:r>
            <a:r>
              <a:rPr lang="en-US" sz="1600" dirty="0"/>
              <a:t> b =45/0;</a:t>
            </a:r>
          </a:p>
          <a:p>
            <a:r>
              <a:rPr lang="en-US" sz="1600" dirty="0"/>
              <a:t>            </a:t>
            </a:r>
            <a:r>
              <a:rPr lang="en-US" sz="1600" dirty="0" err="1"/>
              <a:t>System.out.println</a:t>
            </a:r>
            <a:r>
              <a:rPr lang="en-US" sz="1600" dirty="0"/>
              <a:t>(b);</a:t>
            </a:r>
          </a:p>
          <a:p>
            <a:r>
              <a:rPr lang="en-US" sz="1600" dirty="0"/>
              <a:t>         }</a:t>
            </a:r>
          </a:p>
          <a:p>
            <a:r>
              <a:rPr lang="en-US" sz="1600" dirty="0"/>
              <a:t>         catch(</a:t>
            </a:r>
            <a:r>
              <a:rPr lang="en-US" sz="1600" dirty="0" err="1"/>
              <a:t>ArrayIndexOutOfBoundsException</a:t>
            </a:r>
            <a:r>
              <a:rPr lang="en-US" sz="1600" dirty="0"/>
              <a:t> e2){</a:t>
            </a:r>
          </a:p>
          <a:p>
            <a:r>
              <a:rPr lang="en-US" sz="1600" dirty="0"/>
              <a:t>            </a:t>
            </a:r>
            <a:r>
              <a:rPr lang="en-US" sz="1600" dirty="0" err="1"/>
              <a:t>System.out.println</a:t>
            </a:r>
            <a:r>
              <a:rPr lang="en-US" sz="1600" dirty="0"/>
              <a:t>("Exception: e2");</a:t>
            </a:r>
          </a:p>
          <a:p>
            <a:r>
              <a:rPr lang="en-US" sz="1600" dirty="0"/>
              <a:t>         }</a:t>
            </a:r>
          </a:p>
          <a:p>
            <a:r>
              <a:rPr lang="en-US" sz="1600" dirty="0"/>
              <a:t>        </a:t>
            </a:r>
            <a:r>
              <a:rPr lang="en-US" sz="1600" dirty="0" err="1"/>
              <a:t>System.out.println</a:t>
            </a:r>
            <a:r>
              <a:rPr lang="en-US" sz="1600" dirty="0"/>
              <a:t>("Just other statement");</a:t>
            </a:r>
          </a:p>
          <a:p>
            <a:r>
              <a:rPr lang="en-US" sz="1600" dirty="0"/>
              <a:t>    }</a:t>
            </a:r>
          </a:p>
        </p:txBody>
      </p:sp>
      <p:sp>
        <p:nvSpPr>
          <p:cNvPr id="5" name="Rectangle 4"/>
          <p:cNvSpPr/>
          <p:nvPr/>
        </p:nvSpPr>
        <p:spPr>
          <a:xfrm>
            <a:off x="5704115" y="574768"/>
            <a:ext cx="5159828" cy="3579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catch(</a:t>
            </a:r>
            <a:r>
              <a:rPr lang="en-US" sz="1400" dirty="0" err="1"/>
              <a:t>ArithmeticException</a:t>
            </a:r>
            <a:r>
              <a:rPr lang="en-US" sz="1400" dirty="0"/>
              <a:t> e3){</a:t>
            </a:r>
          </a:p>
          <a:p>
            <a:r>
              <a:rPr lang="en-US" sz="1400" dirty="0"/>
              <a:t>    	 </a:t>
            </a:r>
            <a:r>
              <a:rPr lang="en-US" sz="1400" dirty="0" err="1"/>
              <a:t>System.out.println</a:t>
            </a:r>
            <a:r>
              <a:rPr lang="en-US" sz="1400" dirty="0"/>
              <a:t>("Arithmetic Exception");</a:t>
            </a:r>
          </a:p>
          <a:p>
            <a:r>
              <a:rPr lang="en-US" sz="1400" dirty="0"/>
              <a:t>         </a:t>
            </a:r>
            <a:r>
              <a:rPr lang="en-US" sz="1400" dirty="0" err="1"/>
              <a:t>System.out.println</a:t>
            </a:r>
            <a:r>
              <a:rPr lang="en-US" sz="1400" dirty="0"/>
              <a:t>("Inside parent try catch block");</a:t>
            </a:r>
          </a:p>
          <a:p>
            <a:r>
              <a:rPr lang="en-US" sz="1400" dirty="0"/>
              <a:t>    }</a:t>
            </a:r>
          </a:p>
          <a:p>
            <a:r>
              <a:rPr lang="en-US" sz="1400" dirty="0"/>
              <a:t>    catch(</a:t>
            </a:r>
            <a:r>
              <a:rPr lang="en-US" sz="1400" dirty="0" err="1"/>
              <a:t>ArrayIndexOutOfBoundsException</a:t>
            </a:r>
            <a:r>
              <a:rPr lang="en-US" sz="1400" dirty="0"/>
              <a:t> e4){</a:t>
            </a:r>
          </a:p>
          <a:p>
            <a:r>
              <a:rPr lang="en-US" sz="1400" dirty="0"/>
              <a:t>    	</a:t>
            </a:r>
            <a:r>
              <a:rPr lang="en-US" sz="1400" dirty="0" err="1"/>
              <a:t>System.out.println</a:t>
            </a:r>
            <a:r>
              <a:rPr lang="en-US" sz="1400" dirty="0"/>
              <a:t>("</a:t>
            </a:r>
            <a:r>
              <a:rPr lang="en-US" sz="1400" dirty="0" err="1"/>
              <a:t>ArrayIndexOutOfBoundsException</a:t>
            </a:r>
            <a:r>
              <a:rPr lang="en-US" sz="1400" dirty="0"/>
              <a:t>");</a:t>
            </a:r>
          </a:p>
          <a:p>
            <a:r>
              <a:rPr lang="en-US" sz="1400" dirty="0"/>
              <a:t>         </a:t>
            </a:r>
            <a:r>
              <a:rPr lang="en-US" sz="1400" dirty="0" err="1"/>
              <a:t>System.out.println</a:t>
            </a:r>
            <a:r>
              <a:rPr lang="en-US" sz="1400" dirty="0"/>
              <a:t>("Inside parent try catch block");</a:t>
            </a:r>
          </a:p>
          <a:p>
            <a:r>
              <a:rPr lang="en-US" sz="1400" dirty="0"/>
              <a:t>    }</a:t>
            </a:r>
          </a:p>
          <a:p>
            <a:r>
              <a:rPr lang="en-US" sz="1400" dirty="0"/>
              <a:t>    catch(Exception e5){</a:t>
            </a:r>
          </a:p>
          <a:p>
            <a:r>
              <a:rPr lang="en-US" sz="1400" dirty="0"/>
              <a:t>    	</a:t>
            </a:r>
            <a:r>
              <a:rPr lang="en-US" sz="1400" dirty="0" err="1"/>
              <a:t>System.out.println</a:t>
            </a:r>
            <a:r>
              <a:rPr lang="en-US" sz="1400" dirty="0"/>
              <a:t>("Exception");</a:t>
            </a:r>
          </a:p>
          <a:p>
            <a:r>
              <a:rPr lang="en-US" sz="1400" dirty="0"/>
              <a:t>         </a:t>
            </a:r>
            <a:r>
              <a:rPr lang="en-US" sz="1400" dirty="0" err="1"/>
              <a:t>System.out.println</a:t>
            </a:r>
            <a:r>
              <a:rPr lang="en-US" sz="1400" dirty="0"/>
              <a:t>("Inside parent try catch block");</a:t>
            </a:r>
          </a:p>
          <a:p>
            <a:r>
              <a:rPr lang="en-US" sz="1400" dirty="0"/>
              <a:t>    }</a:t>
            </a:r>
          </a:p>
          <a:p>
            <a:r>
              <a:rPr lang="en-US" sz="1400" dirty="0"/>
              <a:t>    </a:t>
            </a:r>
            <a:r>
              <a:rPr lang="en-US" sz="1400" dirty="0" err="1"/>
              <a:t>System.out.println</a:t>
            </a:r>
            <a:r>
              <a:rPr lang="en-US" sz="1400" dirty="0"/>
              <a:t>("Next statement..");</a:t>
            </a:r>
          </a:p>
          <a:p>
            <a:r>
              <a:rPr lang="en-US" sz="1400" dirty="0"/>
              <a:t>  }</a:t>
            </a:r>
          </a:p>
          <a:p>
            <a:r>
              <a:rPr lang="en-US" sz="1400" dirty="0"/>
              <a:t>}</a:t>
            </a:r>
          </a:p>
        </p:txBody>
      </p:sp>
      <p:sp>
        <p:nvSpPr>
          <p:cNvPr id="3" name="Oval 2"/>
          <p:cNvSpPr/>
          <p:nvPr/>
        </p:nvSpPr>
        <p:spPr>
          <a:xfrm>
            <a:off x="5943600" y="4467497"/>
            <a:ext cx="5159829" cy="229906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Inside block1</a:t>
            </a:r>
          </a:p>
          <a:p>
            <a:r>
              <a:rPr lang="en-US" dirty="0"/>
              <a:t>Exception: e1</a:t>
            </a:r>
          </a:p>
          <a:p>
            <a:r>
              <a:rPr lang="en-US" dirty="0"/>
              <a:t>Inside block2</a:t>
            </a:r>
          </a:p>
          <a:p>
            <a:r>
              <a:rPr lang="en-US" dirty="0"/>
              <a:t>Arithmetic Exception</a:t>
            </a:r>
          </a:p>
          <a:p>
            <a:r>
              <a:rPr lang="en-US" dirty="0"/>
              <a:t>Inside parent try catch block</a:t>
            </a:r>
          </a:p>
          <a:p>
            <a:r>
              <a:rPr lang="en-US" dirty="0"/>
              <a:t>Next statement..</a:t>
            </a:r>
          </a:p>
        </p:txBody>
      </p:sp>
    </p:spTree>
    <p:extLst>
      <p:ext uri="{BB962C8B-B14F-4D97-AF65-F5344CB8AC3E}">
        <p14:creationId xmlns:p14="http://schemas.microsoft.com/office/powerpoint/2010/main" val="174621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7"/>
            <a:ext cx="9291215" cy="1049235"/>
          </a:xfrm>
        </p:spPr>
        <p:txBody>
          <a:bodyPr/>
          <a:lstStyle/>
          <a:p>
            <a:r>
              <a:rPr lang="en-US" b="1" dirty="0"/>
              <a:t>Java Finally block</a:t>
            </a:r>
            <a:br>
              <a:rPr lang="en-US" b="1" dirty="0"/>
            </a:br>
            <a:endParaRPr lang="en-US" dirty="0"/>
          </a:p>
        </p:txBody>
      </p:sp>
      <p:sp>
        <p:nvSpPr>
          <p:cNvPr id="3" name="Content Placeholder 2"/>
          <p:cNvSpPr>
            <a:spLocks noGrp="1"/>
          </p:cNvSpPr>
          <p:nvPr>
            <p:ph idx="1"/>
          </p:nvPr>
        </p:nvSpPr>
        <p:spPr>
          <a:xfrm>
            <a:off x="1582208" y="636804"/>
            <a:ext cx="9291215" cy="3438807"/>
          </a:xfrm>
        </p:spPr>
        <p:txBody>
          <a:bodyPr/>
          <a:lstStyle/>
          <a:p>
            <a:r>
              <a:rPr lang="en-US" dirty="0"/>
              <a:t>A </a:t>
            </a:r>
            <a:r>
              <a:rPr lang="en-US" b="1" dirty="0"/>
              <a:t>finally block</a:t>
            </a:r>
            <a:r>
              <a:rPr lang="en-US" dirty="0"/>
              <a:t> contains all the crucial statements that must be executed whether exception occurs or not.</a:t>
            </a:r>
          </a:p>
          <a:p>
            <a:r>
              <a:rPr lang="en-US" dirty="0"/>
              <a:t>The statements present in this block will always execute regardless of whether exception occurs in try block or not such as closing a connection, stream etc.</a:t>
            </a:r>
          </a:p>
          <a:p>
            <a:r>
              <a:rPr lang="en-US" dirty="0"/>
              <a:t>Finally block is optional</a:t>
            </a:r>
          </a:p>
          <a:p>
            <a:endParaRPr lang="en-US" dirty="0"/>
          </a:p>
          <a:p>
            <a:endParaRPr lang="en-US" dirty="0"/>
          </a:p>
        </p:txBody>
      </p:sp>
      <p:sp>
        <p:nvSpPr>
          <p:cNvPr id="4" name="Rectangle 3"/>
          <p:cNvSpPr/>
          <p:nvPr/>
        </p:nvSpPr>
        <p:spPr>
          <a:xfrm>
            <a:off x="2390502" y="3461656"/>
            <a:ext cx="6008915" cy="2782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 {</a:t>
            </a:r>
          </a:p>
          <a:p>
            <a:r>
              <a:rPr lang="en-US" dirty="0"/>
              <a:t>    //Statements that may cause an exception</a:t>
            </a:r>
          </a:p>
          <a:p>
            <a:r>
              <a:rPr lang="en-US" dirty="0"/>
              <a:t>}</a:t>
            </a:r>
          </a:p>
          <a:p>
            <a:r>
              <a:rPr lang="en-US" dirty="0"/>
              <a:t>catch {</a:t>
            </a:r>
          </a:p>
          <a:p>
            <a:r>
              <a:rPr lang="en-US" dirty="0"/>
              <a:t>   //Handling exception</a:t>
            </a:r>
          </a:p>
          <a:p>
            <a:r>
              <a:rPr lang="en-US" dirty="0"/>
              <a:t>}</a:t>
            </a:r>
          </a:p>
          <a:p>
            <a:r>
              <a:rPr lang="en-US" dirty="0"/>
              <a:t>finally {</a:t>
            </a:r>
          </a:p>
          <a:p>
            <a:r>
              <a:rPr lang="en-US" dirty="0"/>
              <a:t>   //Statements to be executed</a:t>
            </a:r>
          </a:p>
          <a:p>
            <a:r>
              <a:rPr lang="en-US" dirty="0"/>
              <a:t>}</a:t>
            </a:r>
          </a:p>
        </p:txBody>
      </p:sp>
    </p:spTree>
    <p:extLst>
      <p:ext uri="{BB962C8B-B14F-4D97-AF65-F5344CB8AC3E}">
        <p14:creationId xmlns:p14="http://schemas.microsoft.com/office/powerpoint/2010/main" val="2640019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43692"/>
            <a:ext cx="9291215" cy="561703"/>
          </a:xfrm>
        </p:spPr>
        <p:txBody>
          <a:bodyPr>
            <a:normAutofit fontScale="90000"/>
          </a:bodyPr>
          <a:lstStyle/>
          <a:p>
            <a:r>
              <a:rPr lang="en-US" b="1" dirty="0"/>
              <a:t>Java Finally block</a:t>
            </a:r>
            <a:br>
              <a:rPr lang="en-US" b="1" dirty="0"/>
            </a:br>
            <a:endParaRPr lang="en-US" dirty="0"/>
          </a:p>
        </p:txBody>
      </p:sp>
      <p:sp>
        <p:nvSpPr>
          <p:cNvPr id="3" name="Content Placeholder 2"/>
          <p:cNvSpPr>
            <a:spLocks noGrp="1"/>
          </p:cNvSpPr>
          <p:nvPr>
            <p:ph idx="1"/>
          </p:nvPr>
        </p:nvSpPr>
        <p:spPr>
          <a:xfrm>
            <a:off x="1451579" y="561704"/>
            <a:ext cx="9291215" cy="4904642"/>
          </a:xfrm>
        </p:spPr>
        <p:txBody>
          <a:bodyPr/>
          <a:lstStyle/>
          <a:p>
            <a:r>
              <a:rPr lang="en-US" dirty="0"/>
              <a:t>A try-finally block is possible without catch block. Which means a try block can be used with finally without having a catch block.</a:t>
            </a:r>
          </a:p>
          <a:p>
            <a:pPr marL="0" indent="0">
              <a:buNone/>
            </a:pPr>
            <a:endParaRPr lang="en-US" dirty="0"/>
          </a:p>
        </p:txBody>
      </p:sp>
      <p:sp>
        <p:nvSpPr>
          <p:cNvPr id="4" name="Rectangle 3"/>
          <p:cNvSpPr/>
          <p:nvPr/>
        </p:nvSpPr>
        <p:spPr>
          <a:xfrm>
            <a:off x="1907177" y="1580606"/>
            <a:ext cx="7001692" cy="3801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InputStream</a:t>
            </a:r>
            <a:r>
              <a:rPr lang="en-US" dirty="0"/>
              <a:t> input = null;</a:t>
            </a:r>
          </a:p>
          <a:p>
            <a:r>
              <a:rPr lang="en-US" dirty="0"/>
              <a:t>try {</a:t>
            </a:r>
          </a:p>
          <a:p>
            <a:r>
              <a:rPr lang="en-US" dirty="0"/>
              <a:t>    input = new </a:t>
            </a:r>
            <a:r>
              <a:rPr lang="en-US" dirty="0" err="1"/>
              <a:t>FileInputStream</a:t>
            </a:r>
            <a:r>
              <a:rPr lang="en-US" dirty="0"/>
              <a:t>("inputfile.txt");</a:t>
            </a:r>
          </a:p>
          <a:p>
            <a:r>
              <a:rPr lang="en-US" dirty="0"/>
              <a:t>} </a:t>
            </a:r>
          </a:p>
          <a:p>
            <a:r>
              <a:rPr lang="en-US" dirty="0"/>
              <a:t>finally {</a:t>
            </a:r>
          </a:p>
          <a:p>
            <a:r>
              <a:rPr lang="en-US" dirty="0"/>
              <a:t>    if (input != null) {</a:t>
            </a:r>
          </a:p>
          <a:p>
            <a:r>
              <a:rPr lang="en-US" dirty="0"/>
              <a:t>       try {</a:t>
            </a:r>
          </a:p>
          <a:p>
            <a:r>
              <a:rPr lang="en-US" dirty="0"/>
              <a:t>         </a:t>
            </a:r>
            <a:r>
              <a:rPr lang="en-US" dirty="0" err="1"/>
              <a:t>in.close</a:t>
            </a:r>
            <a:r>
              <a:rPr lang="en-US" dirty="0"/>
              <a:t>();</a:t>
            </a:r>
          </a:p>
          <a:p>
            <a:r>
              <a:rPr lang="en-US" dirty="0"/>
              <a:t>       }catch (</a:t>
            </a:r>
            <a:r>
              <a:rPr lang="en-US" dirty="0" err="1"/>
              <a:t>IOException</a:t>
            </a:r>
            <a:r>
              <a:rPr lang="en-US" dirty="0"/>
              <a:t> </a:t>
            </a:r>
            <a:r>
              <a:rPr lang="en-US" dirty="0" err="1"/>
              <a:t>exp</a:t>
            </a:r>
            <a:r>
              <a:rPr lang="en-US" dirty="0"/>
              <a:t>) {</a:t>
            </a:r>
          </a:p>
          <a:p>
            <a:r>
              <a:rPr lang="en-US" dirty="0"/>
              <a:t>           </a:t>
            </a:r>
            <a:r>
              <a:rPr lang="en-US" dirty="0" err="1"/>
              <a:t>System.out.println</a:t>
            </a:r>
            <a:r>
              <a:rPr lang="en-US" dirty="0"/>
              <a:t>(</a:t>
            </a:r>
            <a:r>
              <a:rPr lang="en-US" dirty="0" err="1"/>
              <a:t>exp</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425393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19" y="0"/>
            <a:ext cx="9291215" cy="836023"/>
          </a:xfrm>
        </p:spPr>
        <p:txBody>
          <a:bodyPr>
            <a:normAutofit fontScale="90000"/>
          </a:bodyPr>
          <a:lstStyle/>
          <a:p>
            <a:r>
              <a:rPr lang="en-US" b="1" dirty="0"/>
              <a:t>try-catch-finally block</a:t>
            </a:r>
            <a:br>
              <a:rPr lang="en-US" b="1" dirty="0"/>
            </a:br>
            <a:endParaRPr lang="en-US" dirty="0"/>
          </a:p>
        </p:txBody>
      </p:sp>
      <p:sp>
        <p:nvSpPr>
          <p:cNvPr id="4" name="Rectangle 3"/>
          <p:cNvSpPr/>
          <p:nvPr/>
        </p:nvSpPr>
        <p:spPr>
          <a:xfrm>
            <a:off x="91440" y="705394"/>
            <a:ext cx="5473337" cy="566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Example1{</a:t>
            </a:r>
          </a:p>
          <a:p>
            <a:r>
              <a:rPr lang="en-US" dirty="0"/>
              <a:t>  public static void main(String </a:t>
            </a:r>
            <a:r>
              <a:rPr lang="en-US" dirty="0" err="1"/>
              <a:t>args</a:t>
            </a:r>
            <a:r>
              <a:rPr lang="en-US" dirty="0"/>
              <a:t>[]){</a:t>
            </a:r>
          </a:p>
          <a:p>
            <a:r>
              <a:rPr lang="en-US" dirty="0"/>
              <a:t>    try{</a:t>
            </a:r>
          </a:p>
          <a:p>
            <a:r>
              <a:rPr lang="en-US" dirty="0"/>
              <a:t>       </a:t>
            </a:r>
            <a:r>
              <a:rPr lang="en-US" dirty="0" err="1"/>
              <a:t>System.out.println</a:t>
            </a:r>
            <a:r>
              <a:rPr lang="en-US" dirty="0"/>
              <a:t>("First statement of try block");</a:t>
            </a:r>
          </a:p>
          <a:p>
            <a:r>
              <a:rPr lang="en-US" dirty="0"/>
              <a:t>       </a:t>
            </a:r>
            <a:r>
              <a:rPr lang="en-US" dirty="0" err="1"/>
              <a:t>int</a:t>
            </a:r>
            <a:r>
              <a:rPr lang="en-US" dirty="0"/>
              <a:t> </a:t>
            </a:r>
            <a:r>
              <a:rPr lang="en-US" dirty="0" err="1"/>
              <a:t>num</a:t>
            </a:r>
            <a:r>
              <a:rPr lang="en-US" dirty="0"/>
              <a:t>=45/3;</a:t>
            </a:r>
          </a:p>
          <a:p>
            <a:r>
              <a:rPr lang="en-US" dirty="0"/>
              <a:t>       </a:t>
            </a:r>
            <a:r>
              <a:rPr lang="en-US" dirty="0" err="1"/>
              <a:t>System.out.println</a:t>
            </a:r>
            <a:r>
              <a:rPr lang="en-US" dirty="0"/>
              <a:t>(</a:t>
            </a:r>
            <a:r>
              <a:rPr lang="en-US" dirty="0" err="1"/>
              <a:t>num</a:t>
            </a:r>
            <a:r>
              <a:rPr lang="en-US" dirty="0"/>
              <a:t>);</a:t>
            </a:r>
          </a:p>
          <a:p>
            <a:r>
              <a:rPr lang="en-US" dirty="0"/>
              <a:t>    }</a:t>
            </a:r>
          </a:p>
          <a:p>
            <a:r>
              <a:rPr lang="en-US" dirty="0"/>
              <a:t>    catch(</a:t>
            </a:r>
            <a:r>
              <a:rPr lang="en-US" dirty="0" err="1"/>
              <a:t>ArrayIndexOutOfBoundsException</a:t>
            </a:r>
            <a:r>
              <a:rPr lang="en-US" dirty="0"/>
              <a:t> e){</a:t>
            </a:r>
          </a:p>
          <a:p>
            <a:r>
              <a:rPr lang="en-US" dirty="0"/>
              <a:t>       </a:t>
            </a:r>
            <a:r>
              <a:rPr lang="en-US" dirty="0" err="1"/>
              <a:t>System.out.println</a:t>
            </a:r>
            <a:r>
              <a:rPr lang="en-US" dirty="0"/>
              <a:t>("</a:t>
            </a:r>
            <a:r>
              <a:rPr lang="en-US" dirty="0" err="1"/>
              <a:t>ArrayIndexOutOfBoundsException</a:t>
            </a:r>
            <a:r>
              <a:rPr lang="en-US" dirty="0"/>
              <a:t>");</a:t>
            </a:r>
          </a:p>
          <a:p>
            <a:r>
              <a:rPr lang="en-US" dirty="0"/>
              <a:t>    }</a:t>
            </a:r>
          </a:p>
          <a:p>
            <a:r>
              <a:rPr lang="en-US" dirty="0"/>
              <a:t>    finally{</a:t>
            </a:r>
          </a:p>
          <a:p>
            <a:r>
              <a:rPr lang="en-US" dirty="0"/>
              <a:t>       </a:t>
            </a:r>
            <a:r>
              <a:rPr lang="en-US" dirty="0" err="1"/>
              <a:t>System.out.println</a:t>
            </a:r>
            <a:r>
              <a:rPr lang="en-US" dirty="0"/>
              <a:t>("finally block");</a:t>
            </a:r>
          </a:p>
          <a:p>
            <a:r>
              <a:rPr lang="en-US" dirty="0"/>
              <a:t>    }</a:t>
            </a:r>
          </a:p>
          <a:p>
            <a:r>
              <a:rPr lang="en-US" dirty="0"/>
              <a:t>    </a:t>
            </a:r>
            <a:r>
              <a:rPr lang="en-US" dirty="0" err="1"/>
              <a:t>System.out.println</a:t>
            </a:r>
            <a:r>
              <a:rPr lang="en-US" dirty="0"/>
              <a:t>("Out of try-catch-finally block");</a:t>
            </a:r>
          </a:p>
          <a:p>
            <a:r>
              <a:rPr lang="en-US" dirty="0"/>
              <a:t>  }</a:t>
            </a:r>
          </a:p>
          <a:p>
            <a:r>
              <a:rPr lang="en-US" dirty="0"/>
              <a:t>}</a:t>
            </a:r>
          </a:p>
        </p:txBody>
      </p:sp>
      <p:sp>
        <p:nvSpPr>
          <p:cNvPr id="5" name="Oval 4"/>
          <p:cNvSpPr/>
          <p:nvPr/>
        </p:nvSpPr>
        <p:spPr>
          <a:xfrm>
            <a:off x="6583680" y="1933303"/>
            <a:ext cx="5199017" cy="263869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statement of try block</a:t>
            </a:r>
          </a:p>
          <a:p>
            <a:r>
              <a:rPr lang="en-US" dirty="0"/>
              <a:t>15</a:t>
            </a:r>
          </a:p>
          <a:p>
            <a:r>
              <a:rPr lang="en-US" dirty="0"/>
              <a:t>finally block</a:t>
            </a:r>
          </a:p>
          <a:p>
            <a:r>
              <a:rPr lang="en-US" dirty="0"/>
              <a:t>Out of try-catch-finally block</a:t>
            </a:r>
          </a:p>
        </p:txBody>
      </p:sp>
    </p:spTree>
    <p:extLst>
      <p:ext uri="{BB962C8B-B14F-4D97-AF65-F5344CB8AC3E}">
        <p14:creationId xmlns:p14="http://schemas.microsoft.com/office/powerpoint/2010/main" val="197974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61257"/>
            <a:ext cx="9291215" cy="535577"/>
          </a:xfrm>
        </p:spPr>
        <p:txBody>
          <a:bodyPr>
            <a:normAutofit fontScale="90000"/>
          </a:bodyPr>
          <a:lstStyle/>
          <a:p>
            <a:r>
              <a:rPr lang="en-US" b="1" dirty="0"/>
              <a:t>throw exception in java</a:t>
            </a:r>
            <a:br>
              <a:rPr lang="en-US" b="1" dirty="0"/>
            </a:br>
            <a:endParaRPr lang="en-US" dirty="0"/>
          </a:p>
        </p:txBody>
      </p:sp>
      <p:sp>
        <p:nvSpPr>
          <p:cNvPr id="3" name="Content Placeholder 2"/>
          <p:cNvSpPr>
            <a:spLocks noGrp="1"/>
          </p:cNvSpPr>
          <p:nvPr>
            <p:ph idx="1"/>
          </p:nvPr>
        </p:nvSpPr>
        <p:spPr>
          <a:xfrm>
            <a:off x="1451578" y="683321"/>
            <a:ext cx="9291215" cy="5495410"/>
          </a:xfrm>
        </p:spPr>
        <p:txBody>
          <a:bodyPr/>
          <a:lstStyle/>
          <a:p>
            <a:r>
              <a:rPr lang="en-US" dirty="0"/>
              <a:t>In Java we have already defined exception classes such as </a:t>
            </a:r>
            <a:r>
              <a:rPr lang="en-US" dirty="0" err="1"/>
              <a:t>ArithmeticException</a:t>
            </a:r>
            <a:r>
              <a:rPr lang="en-US" dirty="0"/>
              <a:t>, </a:t>
            </a:r>
            <a:r>
              <a:rPr lang="en-US" dirty="0" err="1"/>
              <a:t>NullPointerException</a:t>
            </a:r>
            <a:r>
              <a:rPr lang="en-US" dirty="0"/>
              <a:t>, </a:t>
            </a:r>
            <a:r>
              <a:rPr lang="en-US" dirty="0" err="1"/>
              <a:t>ArrayIndexOutOfBounds</a:t>
            </a:r>
            <a:r>
              <a:rPr lang="en-US" dirty="0"/>
              <a:t> exception etc. These exceptions are set to trigger on different-2 conditions. For example when we divide a number by zero, this triggers </a:t>
            </a:r>
            <a:r>
              <a:rPr lang="en-US" dirty="0" err="1"/>
              <a:t>ArithmeticException</a:t>
            </a:r>
            <a:r>
              <a:rPr lang="en-US" dirty="0"/>
              <a:t>, when we try to access the array element out of its bounds then we get </a:t>
            </a:r>
            <a:r>
              <a:rPr lang="en-US" dirty="0" err="1"/>
              <a:t>ArrayIndexOutOfBoundsException</a:t>
            </a:r>
            <a:r>
              <a:rPr lang="en-US" dirty="0"/>
              <a:t>.</a:t>
            </a:r>
          </a:p>
          <a:p>
            <a:r>
              <a:rPr lang="en-US" dirty="0"/>
              <a:t>We can define our own set of conditions or rules and throw an exception explicitly using throw keyword. For example, we can throw </a:t>
            </a:r>
            <a:r>
              <a:rPr lang="en-US" dirty="0" err="1"/>
              <a:t>ArithmeticException</a:t>
            </a:r>
            <a:r>
              <a:rPr lang="en-US" dirty="0"/>
              <a:t> when we divide number by 5, or any other numbers, what we need to do is just set the condition and throw any exception using throw keyword. </a:t>
            </a:r>
          </a:p>
        </p:txBody>
      </p:sp>
      <p:sp>
        <p:nvSpPr>
          <p:cNvPr id="4" name="Rectangle 3"/>
          <p:cNvSpPr/>
          <p:nvPr/>
        </p:nvSpPr>
        <p:spPr>
          <a:xfrm>
            <a:off x="2259873" y="5009756"/>
            <a:ext cx="8482920"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 new </a:t>
            </a:r>
            <a:r>
              <a:rPr lang="en-US" dirty="0" err="1"/>
              <a:t>exception_class</a:t>
            </a:r>
            <a:r>
              <a:rPr lang="en-US" dirty="0"/>
              <a:t>("error message");</a:t>
            </a:r>
          </a:p>
        </p:txBody>
      </p:sp>
      <p:sp>
        <p:nvSpPr>
          <p:cNvPr id="5" name="Rectangle 4"/>
          <p:cNvSpPr/>
          <p:nvPr/>
        </p:nvSpPr>
        <p:spPr>
          <a:xfrm>
            <a:off x="2259874" y="5782491"/>
            <a:ext cx="8482919"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throw new </a:t>
            </a:r>
            <a:r>
              <a:rPr lang="en-US" sz="1600" dirty="0" err="1"/>
              <a:t>ArithmeticException</a:t>
            </a:r>
            <a:r>
              <a:rPr lang="en-US" sz="1600" dirty="0"/>
              <a:t>("dividing a number by 5 is not allowed in this program");</a:t>
            </a:r>
          </a:p>
        </p:txBody>
      </p:sp>
    </p:spTree>
    <p:extLst>
      <p:ext uri="{BB962C8B-B14F-4D97-AF65-F5344CB8AC3E}">
        <p14:creationId xmlns:p14="http://schemas.microsoft.com/office/powerpoint/2010/main" val="368113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
            <a:ext cx="9291215" cy="731520"/>
          </a:xfrm>
        </p:spPr>
        <p:txBody>
          <a:bodyPr>
            <a:normAutofit fontScale="90000"/>
          </a:bodyPr>
          <a:lstStyle/>
          <a:p>
            <a:r>
              <a:rPr lang="en-US" b="1" dirty="0"/>
              <a:t>Example of throw keyword</a:t>
            </a:r>
            <a:br>
              <a:rPr lang="en-US" b="1" dirty="0"/>
            </a:br>
            <a:endParaRPr lang="en-US" dirty="0"/>
          </a:p>
        </p:txBody>
      </p:sp>
      <p:sp>
        <p:nvSpPr>
          <p:cNvPr id="3" name="Content Placeholder 2"/>
          <p:cNvSpPr>
            <a:spLocks noGrp="1"/>
          </p:cNvSpPr>
          <p:nvPr>
            <p:ph idx="1"/>
          </p:nvPr>
        </p:nvSpPr>
        <p:spPr>
          <a:xfrm>
            <a:off x="1451578" y="461252"/>
            <a:ext cx="9291215" cy="1106291"/>
          </a:xfrm>
        </p:spPr>
        <p:txBody>
          <a:bodyPr>
            <a:normAutofit fontScale="85000" lnSpcReduction="10000"/>
          </a:bodyPr>
          <a:lstStyle/>
          <a:p>
            <a:r>
              <a:rPr lang="en-US" dirty="0"/>
              <a:t>A requirement where we need to only register the students when their age is less than 12 and weight is less than 40, if any of the condition is not met then the user should get an </a:t>
            </a:r>
            <a:r>
              <a:rPr lang="en-US" dirty="0" err="1"/>
              <a:t>ArithmeticException</a:t>
            </a:r>
            <a:r>
              <a:rPr lang="en-US" dirty="0"/>
              <a:t> with the warning message “Student is not eligible for registration”. </a:t>
            </a:r>
          </a:p>
        </p:txBody>
      </p:sp>
      <p:sp>
        <p:nvSpPr>
          <p:cNvPr id="4" name="Rectangle 3"/>
          <p:cNvSpPr/>
          <p:nvPr/>
        </p:nvSpPr>
        <p:spPr>
          <a:xfrm>
            <a:off x="1561013" y="1567543"/>
            <a:ext cx="8569234" cy="331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public class </a:t>
            </a:r>
            <a:r>
              <a:rPr lang="en-US" sz="1400" dirty="0" err="1"/>
              <a:t>ThrowExample</a:t>
            </a:r>
            <a:r>
              <a:rPr lang="en-US" sz="1400" dirty="0"/>
              <a:t> {</a:t>
            </a:r>
          </a:p>
          <a:p>
            <a:r>
              <a:rPr lang="en-US" sz="1400" dirty="0"/>
              <a:t>   static void </a:t>
            </a:r>
            <a:r>
              <a:rPr lang="en-US" sz="1400" dirty="0" err="1"/>
              <a:t>checkEligibilty</a:t>
            </a:r>
            <a:r>
              <a:rPr lang="en-US" sz="1400" dirty="0"/>
              <a:t>(</a:t>
            </a:r>
            <a:r>
              <a:rPr lang="en-US" sz="1400" dirty="0" err="1"/>
              <a:t>int</a:t>
            </a:r>
            <a:r>
              <a:rPr lang="en-US" sz="1400" dirty="0"/>
              <a:t> </a:t>
            </a:r>
            <a:r>
              <a:rPr lang="en-US" sz="1400" dirty="0" err="1"/>
              <a:t>stuage</a:t>
            </a:r>
            <a:r>
              <a:rPr lang="en-US" sz="1400" dirty="0"/>
              <a:t>, </a:t>
            </a:r>
            <a:r>
              <a:rPr lang="en-US" sz="1400" dirty="0" err="1"/>
              <a:t>int</a:t>
            </a:r>
            <a:r>
              <a:rPr lang="en-US" sz="1400" dirty="0"/>
              <a:t> </a:t>
            </a:r>
            <a:r>
              <a:rPr lang="en-US" sz="1400" dirty="0" err="1"/>
              <a:t>stuweight</a:t>
            </a:r>
            <a:r>
              <a:rPr lang="en-US" sz="1400" dirty="0"/>
              <a:t>){ </a:t>
            </a:r>
          </a:p>
          <a:p>
            <a:r>
              <a:rPr lang="en-US" sz="1400" dirty="0"/>
              <a:t>      if(</a:t>
            </a:r>
            <a:r>
              <a:rPr lang="en-US" sz="1400" dirty="0" err="1"/>
              <a:t>stuage</a:t>
            </a:r>
            <a:r>
              <a:rPr lang="en-US" sz="1400" dirty="0"/>
              <a:t>&lt;12 &amp;&amp; </a:t>
            </a:r>
            <a:r>
              <a:rPr lang="en-US" sz="1400" dirty="0" err="1"/>
              <a:t>stuweight</a:t>
            </a:r>
            <a:r>
              <a:rPr lang="en-US" sz="1400" dirty="0"/>
              <a:t>&lt;40) {</a:t>
            </a:r>
          </a:p>
          <a:p>
            <a:r>
              <a:rPr lang="en-US" sz="1400" dirty="0"/>
              <a:t>         throw new </a:t>
            </a:r>
            <a:r>
              <a:rPr lang="en-US" sz="1400" dirty="0" err="1"/>
              <a:t>ArithmeticException</a:t>
            </a:r>
            <a:r>
              <a:rPr lang="en-US" sz="1400" dirty="0"/>
              <a:t>("Student is not eligible for registration"); </a:t>
            </a:r>
          </a:p>
          <a:p>
            <a:r>
              <a:rPr lang="en-US" sz="1400" dirty="0"/>
              <a:t>      }</a:t>
            </a:r>
          </a:p>
          <a:p>
            <a:r>
              <a:rPr lang="en-US" sz="1400" dirty="0"/>
              <a:t>      else {</a:t>
            </a:r>
          </a:p>
          <a:p>
            <a:r>
              <a:rPr lang="en-US" sz="1400" dirty="0"/>
              <a:t>         </a:t>
            </a:r>
            <a:r>
              <a:rPr lang="en-US" sz="1400" dirty="0" err="1"/>
              <a:t>System.out.println</a:t>
            </a:r>
            <a:r>
              <a:rPr lang="en-US" sz="1400" dirty="0"/>
              <a:t>("Student Entry is Valid!!"); </a:t>
            </a:r>
          </a:p>
          <a:p>
            <a:r>
              <a:rPr lang="en-US" sz="1400" dirty="0"/>
              <a:t>      }</a:t>
            </a:r>
          </a:p>
          <a:p>
            <a:r>
              <a:rPr lang="en-US" sz="1400" dirty="0"/>
              <a:t>   } </a:t>
            </a:r>
          </a:p>
          <a:p>
            <a:r>
              <a:rPr lang="en-US" sz="1400" dirty="0"/>
              <a:t>   public static void main(String </a:t>
            </a:r>
            <a:r>
              <a:rPr lang="en-US" sz="1400" dirty="0" err="1"/>
              <a:t>args</a:t>
            </a:r>
            <a:r>
              <a:rPr lang="en-US" sz="1400" dirty="0"/>
              <a:t>[]){ </a:t>
            </a:r>
          </a:p>
          <a:p>
            <a:r>
              <a:rPr lang="en-US" sz="1400" dirty="0"/>
              <a:t>     </a:t>
            </a:r>
            <a:r>
              <a:rPr lang="en-US" sz="1400" dirty="0" err="1"/>
              <a:t>System.out.println</a:t>
            </a:r>
            <a:r>
              <a:rPr lang="en-US" sz="1400" dirty="0"/>
              <a:t>("Welcome to the Registration process!!");</a:t>
            </a:r>
          </a:p>
          <a:p>
            <a:r>
              <a:rPr lang="en-US" sz="1400" dirty="0"/>
              <a:t>     </a:t>
            </a:r>
            <a:r>
              <a:rPr lang="en-US" sz="1400" dirty="0" err="1"/>
              <a:t>checkEligibilty</a:t>
            </a:r>
            <a:r>
              <a:rPr lang="en-US" sz="1400" dirty="0"/>
              <a:t>(10, 39); </a:t>
            </a:r>
          </a:p>
          <a:p>
            <a:r>
              <a:rPr lang="en-US" sz="1400" dirty="0"/>
              <a:t>     </a:t>
            </a:r>
            <a:r>
              <a:rPr lang="en-US" sz="1400" dirty="0" err="1"/>
              <a:t>System.out.println</a:t>
            </a:r>
            <a:r>
              <a:rPr lang="en-US" sz="1400" dirty="0"/>
              <a:t>("Have a nice day.."); </a:t>
            </a:r>
          </a:p>
          <a:p>
            <a:r>
              <a:rPr lang="en-US" sz="1400" dirty="0"/>
              <a:t> } }</a:t>
            </a:r>
          </a:p>
        </p:txBody>
      </p:sp>
      <p:sp>
        <p:nvSpPr>
          <p:cNvPr id="5" name="Rectangle 4"/>
          <p:cNvSpPr/>
          <p:nvPr/>
        </p:nvSpPr>
        <p:spPr>
          <a:xfrm>
            <a:off x="1776550" y="5003074"/>
            <a:ext cx="8138160" cy="168510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Welcome to the Registration process!!Exception in thread "main" </a:t>
            </a:r>
          </a:p>
          <a:p>
            <a:r>
              <a:rPr lang="en-US" dirty="0" err="1"/>
              <a:t>java.lang.ArithmeticException</a:t>
            </a:r>
            <a:r>
              <a:rPr lang="en-US" dirty="0"/>
              <a:t>: Student is not eligible for registration</a:t>
            </a:r>
          </a:p>
          <a:p>
            <a:r>
              <a:rPr lang="en-US" dirty="0"/>
              <a:t>at </a:t>
            </a:r>
            <a:r>
              <a:rPr lang="en-US" dirty="0" err="1"/>
              <a:t>beginnersbook.com.ThrowExample.checkEligibilty</a:t>
            </a:r>
            <a:r>
              <a:rPr lang="en-US" dirty="0"/>
              <a:t>(ThrowExample.java:9)</a:t>
            </a:r>
          </a:p>
          <a:p>
            <a:r>
              <a:rPr lang="en-US" dirty="0"/>
              <a:t>at </a:t>
            </a:r>
            <a:r>
              <a:rPr lang="en-US" dirty="0" err="1"/>
              <a:t>beginnersbook.com.ThrowExample.main</a:t>
            </a:r>
            <a:r>
              <a:rPr lang="en-US" dirty="0"/>
              <a:t>(ThrowExample.java:18)</a:t>
            </a:r>
          </a:p>
        </p:txBody>
      </p:sp>
    </p:spTree>
    <p:extLst>
      <p:ext uri="{BB962C8B-B14F-4D97-AF65-F5344CB8AC3E}">
        <p14:creationId xmlns:p14="http://schemas.microsoft.com/office/powerpoint/2010/main" val="204535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825" y="0"/>
            <a:ext cx="9291215" cy="718457"/>
          </a:xfrm>
        </p:spPr>
        <p:txBody>
          <a:bodyPr/>
          <a:lstStyle/>
          <a:p>
            <a:r>
              <a:rPr lang="en-US" dirty="0"/>
              <a:t>Encapsulation Example</a:t>
            </a:r>
          </a:p>
        </p:txBody>
      </p:sp>
      <p:sp>
        <p:nvSpPr>
          <p:cNvPr id="3" name="Content Placeholder 2"/>
          <p:cNvSpPr>
            <a:spLocks noGrp="1"/>
          </p:cNvSpPr>
          <p:nvPr>
            <p:ph idx="1"/>
          </p:nvPr>
        </p:nvSpPr>
        <p:spPr>
          <a:xfrm>
            <a:off x="1451579" y="600892"/>
            <a:ext cx="9291215" cy="5185954"/>
          </a:xfrm>
        </p:spPr>
        <p:txBody>
          <a:bodyPr/>
          <a:lstStyle/>
          <a:p>
            <a:endParaRPr lang="en-US" dirty="0"/>
          </a:p>
        </p:txBody>
      </p:sp>
      <p:sp>
        <p:nvSpPr>
          <p:cNvPr id="4" name="Rectangle 3"/>
          <p:cNvSpPr/>
          <p:nvPr/>
        </p:nvSpPr>
        <p:spPr>
          <a:xfrm>
            <a:off x="1451579" y="600892"/>
            <a:ext cx="4178512" cy="5185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Black" panose="020B0A04020102020204" pitchFamily="34" charset="0"/>
              </a:rPr>
              <a:t>class </a:t>
            </a:r>
            <a:r>
              <a:rPr lang="en-US" sz="1400" b="1" dirty="0" err="1">
                <a:latin typeface="Arial Black" panose="020B0A04020102020204" pitchFamily="34" charset="0"/>
              </a:rPr>
              <a:t>EncapsulationDemo</a:t>
            </a:r>
            <a:r>
              <a:rPr lang="en-US" sz="1400" b="1" dirty="0">
                <a:latin typeface="Arial Black" panose="020B0A04020102020204" pitchFamily="34" charset="0"/>
              </a:rPr>
              <a:t>{</a:t>
            </a:r>
          </a:p>
          <a:p>
            <a:r>
              <a:rPr lang="en-US" sz="1400" b="1" dirty="0">
                <a:latin typeface="Arial Black" panose="020B0A04020102020204" pitchFamily="34" charset="0"/>
              </a:rPr>
              <a:t>    </a:t>
            </a:r>
          </a:p>
          <a:p>
            <a:r>
              <a:rPr lang="en-US" sz="1400" b="1" dirty="0">
                <a:latin typeface="Arial Black" panose="020B0A04020102020204" pitchFamily="34" charset="0"/>
              </a:rPr>
              <a:t>    private String </a:t>
            </a:r>
            <a:r>
              <a:rPr lang="en-US" sz="1400" b="1" dirty="0" err="1">
                <a:latin typeface="Arial Black" panose="020B0A04020102020204" pitchFamily="34" charset="0"/>
              </a:rPr>
              <a:t>empName</a:t>
            </a:r>
            <a:r>
              <a:rPr lang="en-US" sz="1400" b="1" dirty="0">
                <a:latin typeface="Arial Black" panose="020B0A04020102020204" pitchFamily="34" charset="0"/>
              </a:rPr>
              <a:t>;</a:t>
            </a:r>
          </a:p>
          <a:p>
            <a:r>
              <a:rPr lang="en-US" sz="1400" b="1" dirty="0">
                <a:latin typeface="Arial Black" panose="020B0A04020102020204" pitchFamily="34" charset="0"/>
              </a:rPr>
              <a:t>    private </a:t>
            </a:r>
            <a:r>
              <a:rPr lang="en-US" sz="1400" b="1" dirty="0" err="1">
                <a:latin typeface="Arial Black" panose="020B0A04020102020204" pitchFamily="34" charset="0"/>
              </a:rPr>
              <a:t>int</a:t>
            </a:r>
            <a:r>
              <a:rPr lang="en-US" sz="1400" b="1" dirty="0">
                <a:latin typeface="Arial Black" panose="020B0A04020102020204" pitchFamily="34" charset="0"/>
              </a:rPr>
              <a:t> </a:t>
            </a:r>
            <a:r>
              <a:rPr lang="en-US" sz="1400" b="1" dirty="0" err="1">
                <a:latin typeface="Arial Black" panose="020B0A04020102020204" pitchFamily="34" charset="0"/>
              </a:rPr>
              <a:t>empAge</a:t>
            </a:r>
            <a:r>
              <a:rPr lang="en-US" sz="1400" b="1" dirty="0">
                <a:latin typeface="Arial Black" panose="020B0A04020102020204" pitchFamily="34" charset="0"/>
              </a:rPr>
              <a:t>;</a:t>
            </a:r>
          </a:p>
          <a:p>
            <a:r>
              <a:rPr lang="en-US" sz="1400" b="1" dirty="0">
                <a:latin typeface="Arial Black" panose="020B0A04020102020204" pitchFamily="34" charset="0"/>
              </a:rPr>
              <a:t>    </a:t>
            </a:r>
          </a:p>
          <a:p>
            <a:r>
              <a:rPr lang="en-US" sz="1400" b="1" dirty="0">
                <a:latin typeface="Arial Black" panose="020B0A04020102020204" pitchFamily="34" charset="0"/>
              </a:rPr>
              <a:t>public String </a:t>
            </a:r>
            <a:r>
              <a:rPr lang="en-US" sz="1400" b="1" dirty="0" err="1">
                <a:latin typeface="Arial Black" panose="020B0A04020102020204" pitchFamily="34" charset="0"/>
              </a:rPr>
              <a:t>getEmpName</a:t>
            </a:r>
            <a:r>
              <a:rPr lang="en-US" sz="1400" b="1" dirty="0">
                <a:latin typeface="Arial Black" panose="020B0A04020102020204" pitchFamily="34" charset="0"/>
              </a:rPr>
              <a:t>() {</a:t>
            </a:r>
          </a:p>
          <a:p>
            <a:r>
              <a:rPr lang="en-US" sz="1400" b="1" dirty="0">
                <a:latin typeface="Arial Black" panose="020B0A04020102020204" pitchFamily="34" charset="0"/>
              </a:rPr>
              <a:t>return </a:t>
            </a:r>
            <a:r>
              <a:rPr lang="en-US" sz="1400" b="1" dirty="0" err="1">
                <a:latin typeface="Arial Black" panose="020B0A04020102020204" pitchFamily="34" charset="0"/>
              </a:rPr>
              <a:t>empName</a:t>
            </a:r>
            <a:r>
              <a:rPr lang="en-US" sz="1400" b="1" dirty="0">
                <a:latin typeface="Arial Black" panose="020B0A04020102020204" pitchFamily="34" charset="0"/>
              </a:rPr>
              <a:t>;</a:t>
            </a:r>
          </a:p>
          <a:p>
            <a:r>
              <a:rPr lang="en-US" sz="1400" b="1" dirty="0">
                <a:latin typeface="Arial Black" panose="020B0A04020102020204" pitchFamily="34" charset="0"/>
              </a:rPr>
              <a:t>}</a:t>
            </a:r>
          </a:p>
          <a:p>
            <a:r>
              <a:rPr lang="en-US" sz="1400" b="1" dirty="0">
                <a:latin typeface="Arial Black" panose="020B0A04020102020204" pitchFamily="34" charset="0"/>
              </a:rPr>
              <a:t>public void </a:t>
            </a:r>
            <a:r>
              <a:rPr lang="en-US" sz="1400" b="1" dirty="0" err="1">
                <a:latin typeface="Arial Black" panose="020B0A04020102020204" pitchFamily="34" charset="0"/>
              </a:rPr>
              <a:t>setEmpName</a:t>
            </a:r>
            <a:r>
              <a:rPr lang="en-US" sz="1400" b="1" dirty="0">
                <a:latin typeface="Arial Black" panose="020B0A04020102020204" pitchFamily="34" charset="0"/>
              </a:rPr>
              <a:t>(String </a:t>
            </a:r>
            <a:r>
              <a:rPr lang="en-US" sz="1400" b="1" dirty="0" err="1">
                <a:latin typeface="Arial Black" panose="020B0A04020102020204" pitchFamily="34" charset="0"/>
              </a:rPr>
              <a:t>empName</a:t>
            </a:r>
            <a:r>
              <a:rPr lang="en-US" sz="1400" b="1" dirty="0">
                <a:latin typeface="Arial Black" panose="020B0A04020102020204" pitchFamily="34" charset="0"/>
              </a:rPr>
              <a:t>) {</a:t>
            </a:r>
          </a:p>
          <a:p>
            <a:r>
              <a:rPr lang="en-US" sz="1400" b="1" dirty="0" err="1">
                <a:latin typeface="Arial Black" panose="020B0A04020102020204" pitchFamily="34" charset="0"/>
              </a:rPr>
              <a:t>this.empName</a:t>
            </a:r>
            <a:r>
              <a:rPr lang="en-US" sz="1400" b="1" dirty="0">
                <a:latin typeface="Arial Black" panose="020B0A04020102020204" pitchFamily="34" charset="0"/>
              </a:rPr>
              <a:t> = </a:t>
            </a:r>
            <a:r>
              <a:rPr lang="en-US" sz="1400" b="1" dirty="0" err="1">
                <a:latin typeface="Arial Black" panose="020B0A04020102020204" pitchFamily="34" charset="0"/>
              </a:rPr>
              <a:t>empName</a:t>
            </a:r>
            <a:r>
              <a:rPr lang="en-US" sz="1400" b="1" dirty="0">
                <a:latin typeface="Arial Black" panose="020B0A04020102020204" pitchFamily="34" charset="0"/>
              </a:rPr>
              <a:t>;</a:t>
            </a:r>
          </a:p>
          <a:p>
            <a:r>
              <a:rPr lang="en-US" sz="1400" b="1" dirty="0">
                <a:latin typeface="Arial Black" panose="020B0A04020102020204" pitchFamily="34" charset="0"/>
              </a:rPr>
              <a:t>}</a:t>
            </a:r>
          </a:p>
          <a:p>
            <a:r>
              <a:rPr lang="en-US" sz="1400" b="1" dirty="0">
                <a:latin typeface="Arial Black" panose="020B0A04020102020204" pitchFamily="34" charset="0"/>
              </a:rPr>
              <a:t>public </a:t>
            </a:r>
            <a:r>
              <a:rPr lang="en-US" sz="1400" b="1" dirty="0" err="1">
                <a:latin typeface="Arial Black" panose="020B0A04020102020204" pitchFamily="34" charset="0"/>
              </a:rPr>
              <a:t>int</a:t>
            </a:r>
            <a:r>
              <a:rPr lang="en-US" sz="1400" b="1" dirty="0">
                <a:latin typeface="Arial Black" panose="020B0A04020102020204" pitchFamily="34" charset="0"/>
              </a:rPr>
              <a:t> </a:t>
            </a:r>
            <a:r>
              <a:rPr lang="en-US" sz="1400" b="1" dirty="0" err="1">
                <a:latin typeface="Arial Black" panose="020B0A04020102020204" pitchFamily="34" charset="0"/>
              </a:rPr>
              <a:t>getEmpAge</a:t>
            </a:r>
            <a:r>
              <a:rPr lang="en-US" sz="1400" b="1" dirty="0">
                <a:latin typeface="Arial Black" panose="020B0A04020102020204" pitchFamily="34" charset="0"/>
              </a:rPr>
              <a:t>() {</a:t>
            </a:r>
          </a:p>
          <a:p>
            <a:r>
              <a:rPr lang="en-US" sz="1400" b="1" dirty="0">
                <a:latin typeface="Arial Black" panose="020B0A04020102020204" pitchFamily="34" charset="0"/>
              </a:rPr>
              <a:t>return </a:t>
            </a:r>
            <a:r>
              <a:rPr lang="en-US" sz="1400" b="1" dirty="0" err="1">
                <a:latin typeface="Arial Black" panose="020B0A04020102020204" pitchFamily="34" charset="0"/>
              </a:rPr>
              <a:t>empAge</a:t>
            </a:r>
            <a:r>
              <a:rPr lang="en-US" sz="1400" b="1" dirty="0">
                <a:latin typeface="Arial Black" panose="020B0A04020102020204" pitchFamily="34" charset="0"/>
              </a:rPr>
              <a:t>;</a:t>
            </a:r>
          </a:p>
          <a:p>
            <a:r>
              <a:rPr lang="en-US" sz="1400" b="1" dirty="0">
                <a:latin typeface="Arial Black" panose="020B0A04020102020204" pitchFamily="34" charset="0"/>
              </a:rPr>
              <a:t>}</a:t>
            </a:r>
          </a:p>
          <a:p>
            <a:r>
              <a:rPr lang="fr-FR" sz="1400" b="1" dirty="0">
                <a:latin typeface="Arial Black" panose="020B0A04020102020204" pitchFamily="34" charset="0"/>
              </a:rPr>
              <a:t>public </a:t>
            </a:r>
            <a:r>
              <a:rPr lang="fr-FR" sz="1400" b="1" dirty="0" err="1">
                <a:latin typeface="Arial Black" panose="020B0A04020102020204" pitchFamily="34" charset="0"/>
              </a:rPr>
              <a:t>void</a:t>
            </a:r>
            <a:r>
              <a:rPr lang="fr-FR" sz="1400" b="1" dirty="0">
                <a:latin typeface="Arial Black" panose="020B0A04020102020204" pitchFamily="34" charset="0"/>
              </a:rPr>
              <a:t> </a:t>
            </a:r>
            <a:r>
              <a:rPr lang="fr-FR" sz="1400" b="1" dirty="0" err="1">
                <a:latin typeface="Arial Black" panose="020B0A04020102020204" pitchFamily="34" charset="0"/>
              </a:rPr>
              <a:t>setEmpAge</a:t>
            </a:r>
            <a:r>
              <a:rPr lang="fr-FR" sz="1400" b="1" dirty="0">
                <a:latin typeface="Arial Black" panose="020B0A04020102020204" pitchFamily="34" charset="0"/>
              </a:rPr>
              <a:t>(</a:t>
            </a:r>
            <a:r>
              <a:rPr lang="fr-FR" sz="1400" b="1" dirty="0" err="1">
                <a:latin typeface="Arial Black" panose="020B0A04020102020204" pitchFamily="34" charset="0"/>
              </a:rPr>
              <a:t>int</a:t>
            </a:r>
            <a:r>
              <a:rPr lang="fr-FR" sz="1400" b="1" dirty="0">
                <a:latin typeface="Arial Black" panose="020B0A04020102020204" pitchFamily="34" charset="0"/>
              </a:rPr>
              <a:t> </a:t>
            </a:r>
            <a:r>
              <a:rPr lang="fr-FR" sz="1400" b="1" dirty="0" err="1">
                <a:latin typeface="Arial Black" panose="020B0A04020102020204" pitchFamily="34" charset="0"/>
              </a:rPr>
              <a:t>empAge</a:t>
            </a:r>
            <a:r>
              <a:rPr lang="fr-FR" sz="1400" b="1" dirty="0">
                <a:latin typeface="Arial Black" panose="020B0A04020102020204" pitchFamily="34" charset="0"/>
              </a:rPr>
              <a:t>) {</a:t>
            </a:r>
          </a:p>
          <a:p>
            <a:r>
              <a:rPr lang="en-US" sz="1400" b="1" dirty="0" err="1">
                <a:latin typeface="Arial Black" panose="020B0A04020102020204" pitchFamily="34" charset="0"/>
              </a:rPr>
              <a:t>this.empAge</a:t>
            </a:r>
            <a:r>
              <a:rPr lang="en-US" sz="1400" b="1" dirty="0">
                <a:latin typeface="Arial Black" panose="020B0A04020102020204" pitchFamily="34" charset="0"/>
              </a:rPr>
              <a:t> = </a:t>
            </a:r>
            <a:r>
              <a:rPr lang="en-US" sz="1400" b="1" dirty="0" err="1">
                <a:latin typeface="Arial Black" panose="020B0A04020102020204" pitchFamily="34" charset="0"/>
              </a:rPr>
              <a:t>empAge</a:t>
            </a:r>
            <a:r>
              <a:rPr lang="en-US" sz="1400" b="1" dirty="0">
                <a:latin typeface="Arial Black" panose="020B0A04020102020204" pitchFamily="34" charset="0"/>
              </a:rPr>
              <a:t>;</a:t>
            </a:r>
          </a:p>
          <a:p>
            <a:r>
              <a:rPr lang="en-US" sz="1400" b="1" dirty="0">
                <a:latin typeface="Arial Black" panose="020B0A04020102020204" pitchFamily="34" charset="0"/>
              </a:rPr>
              <a:t>}</a:t>
            </a:r>
          </a:p>
          <a:p>
            <a:r>
              <a:rPr lang="en-US" sz="1400" b="1" dirty="0">
                <a:latin typeface="Arial Black" panose="020B0A04020102020204" pitchFamily="34" charset="0"/>
              </a:rPr>
              <a:t>    </a:t>
            </a:r>
          </a:p>
          <a:p>
            <a:r>
              <a:rPr lang="en-US" sz="1400" b="1" dirty="0">
                <a:latin typeface="Arial Black" panose="020B0A04020102020204" pitchFamily="34" charset="0"/>
              </a:rPr>
              <a:t>}</a:t>
            </a:r>
          </a:p>
        </p:txBody>
      </p:sp>
      <p:sp>
        <p:nvSpPr>
          <p:cNvPr id="5" name="Rectangle 4"/>
          <p:cNvSpPr/>
          <p:nvPr/>
        </p:nvSpPr>
        <p:spPr>
          <a:xfrm>
            <a:off x="5630091" y="600892"/>
            <a:ext cx="4673045" cy="3030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Black" panose="020B0A04020102020204" pitchFamily="34" charset="0"/>
              </a:rPr>
              <a:t>public static void main(String[] </a:t>
            </a:r>
            <a:r>
              <a:rPr lang="en-US" sz="1400" b="1" dirty="0" err="1">
                <a:latin typeface="Arial Black" panose="020B0A04020102020204" pitchFamily="34" charset="0"/>
              </a:rPr>
              <a:t>args</a:t>
            </a:r>
            <a:r>
              <a:rPr lang="en-US" sz="1400" b="1" dirty="0">
                <a:latin typeface="Arial Black" panose="020B0A04020102020204" pitchFamily="34" charset="0"/>
              </a:rPr>
              <a:t>) {</a:t>
            </a:r>
          </a:p>
          <a:p>
            <a:r>
              <a:rPr lang="en-US" sz="1400" dirty="0" err="1">
                <a:latin typeface="Arial Black" panose="020B0A04020102020204" pitchFamily="34" charset="0"/>
              </a:rPr>
              <a:t>EncapsulationDemo</a:t>
            </a:r>
            <a:r>
              <a:rPr lang="en-US" sz="1400" dirty="0">
                <a:latin typeface="Arial Black" panose="020B0A04020102020204" pitchFamily="34" charset="0"/>
              </a:rPr>
              <a:t> </a:t>
            </a:r>
            <a:r>
              <a:rPr lang="en-US" sz="1400" dirty="0" err="1">
                <a:latin typeface="Arial Black" panose="020B0A04020102020204" pitchFamily="34" charset="0"/>
              </a:rPr>
              <a:t>obj</a:t>
            </a:r>
            <a:r>
              <a:rPr lang="en-US" sz="1400" dirty="0">
                <a:latin typeface="Arial Black" panose="020B0A04020102020204" pitchFamily="34" charset="0"/>
              </a:rPr>
              <a:t> = </a:t>
            </a:r>
            <a:r>
              <a:rPr lang="en-US" sz="1400" b="1" dirty="0">
                <a:latin typeface="Arial Black" panose="020B0A04020102020204" pitchFamily="34" charset="0"/>
              </a:rPr>
              <a:t>new </a:t>
            </a:r>
            <a:r>
              <a:rPr lang="en-US" sz="1400" b="1" dirty="0" err="1">
                <a:latin typeface="Arial Black" panose="020B0A04020102020204" pitchFamily="34" charset="0"/>
              </a:rPr>
              <a:t>EncapsulationDemo</a:t>
            </a:r>
            <a:r>
              <a:rPr lang="en-US" sz="1400" b="1" dirty="0">
                <a:latin typeface="Arial Black" panose="020B0A04020102020204" pitchFamily="34" charset="0"/>
              </a:rPr>
              <a:t>();</a:t>
            </a:r>
          </a:p>
          <a:p>
            <a:r>
              <a:rPr lang="en-US" sz="1400" dirty="0">
                <a:latin typeface="Arial Black" panose="020B0A04020102020204" pitchFamily="34" charset="0"/>
              </a:rPr>
              <a:t>        </a:t>
            </a:r>
            <a:r>
              <a:rPr lang="en-US" sz="1400" dirty="0" err="1">
                <a:latin typeface="Arial Black" panose="020B0A04020102020204" pitchFamily="34" charset="0"/>
              </a:rPr>
              <a:t>obj.setEmpName</a:t>
            </a:r>
            <a:r>
              <a:rPr lang="en-US" sz="1400" dirty="0">
                <a:latin typeface="Arial Black" panose="020B0A04020102020204" pitchFamily="34" charset="0"/>
              </a:rPr>
              <a:t>("Mario");</a:t>
            </a:r>
          </a:p>
          <a:p>
            <a:r>
              <a:rPr lang="en-US" sz="1400" dirty="0">
                <a:latin typeface="Arial Black" panose="020B0A04020102020204" pitchFamily="34" charset="0"/>
              </a:rPr>
              <a:t>        </a:t>
            </a:r>
            <a:r>
              <a:rPr lang="en-US" sz="1400" dirty="0" err="1">
                <a:latin typeface="Arial Black" panose="020B0A04020102020204" pitchFamily="34" charset="0"/>
              </a:rPr>
              <a:t>obj.setEmpAge</a:t>
            </a:r>
            <a:r>
              <a:rPr lang="en-US" sz="1400" dirty="0">
                <a:latin typeface="Arial Black" panose="020B0A04020102020204" pitchFamily="34" charset="0"/>
              </a:rPr>
              <a:t>(32);</a:t>
            </a:r>
          </a:p>
          <a:p>
            <a:r>
              <a:rPr lang="en-US" sz="1400" dirty="0">
                <a:latin typeface="Arial Black" panose="020B0A04020102020204" pitchFamily="34" charset="0"/>
              </a:rPr>
              <a:t>        </a:t>
            </a:r>
          </a:p>
          <a:p>
            <a:r>
              <a:rPr lang="en-US" sz="1400" dirty="0">
                <a:latin typeface="Arial Black" panose="020B0A04020102020204" pitchFamily="34" charset="0"/>
              </a:rPr>
              <a:t>        </a:t>
            </a:r>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("Employee Name: " + </a:t>
            </a:r>
            <a:r>
              <a:rPr lang="en-US" sz="1400" b="1" i="1" dirty="0" err="1">
                <a:latin typeface="Arial Black" panose="020B0A04020102020204" pitchFamily="34" charset="0"/>
              </a:rPr>
              <a:t>obj.getEmpName</a:t>
            </a:r>
            <a:r>
              <a:rPr lang="en-US" sz="1400" b="1" i="1" dirty="0">
                <a:latin typeface="Arial Black" panose="020B0A04020102020204" pitchFamily="34" charset="0"/>
              </a:rPr>
              <a:t>());</a:t>
            </a:r>
          </a:p>
          <a:p>
            <a:r>
              <a:rPr lang="en-US" sz="1400" dirty="0">
                <a:latin typeface="Arial Black" panose="020B0A04020102020204" pitchFamily="34" charset="0"/>
              </a:rPr>
              <a:t>        </a:t>
            </a:r>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("Employee Age: " + </a:t>
            </a:r>
            <a:r>
              <a:rPr lang="en-US" sz="1400" b="1" i="1" dirty="0" err="1">
                <a:latin typeface="Arial Black" panose="020B0A04020102020204" pitchFamily="34" charset="0"/>
              </a:rPr>
              <a:t>obj.getEmpAge</a:t>
            </a:r>
            <a:r>
              <a:rPr lang="en-US" sz="1400" b="1" i="1" dirty="0">
                <a:latin typeface="Arial Black" panose="020B0A04020102020204" pitchFamily="34" charset="0"/>
              </a:rPr>
              <a:t>());</a:t>
            </a:r>
          </a:p>
          <a:p>
            <a:endParaRPr lang="en-US" sz="1400" dirty="0">
              <a:latin typeface="Arial Black" panose="020B0A04020102020204" pitchFamily="34" charset="0"/>
            </a:endParaRPr>
          </a:p>
          <a:p>
            <a:r>
              <a:rPr lang="en-US" sz="1400" dirty="0">
                <a:latin typeface="Arial Black" panose="020B0A04020102020204" pitchFamily="34" charset="0"/>
              </a:rPr>
              <a:t>}</a:t>
            </a:r>
          </a:p>
          <a:p>
            <a:r>
              <a:rPr lang="en-US" sz="1400" dirty="0">
                <a:latin typeface="Arial Black" panose="020B0A04020102020204" pitchFamily="34" charset="0"/>
              </a:rPr>
              <a:t>}</a:t>
            </a:r>
          </a:p>
        </p:txBody>
      </p:sp>
      <p:sp>
        <p:nvSpPr>
          <p:cNvPr id="6" name="Oval 5"/>
          <p:cNvSpPr/>
          <p:nvPr/>
        </p:nvSpPr>
        <p:spPr>
          <a:xfrm>
            <a:off x="6097186" y="3938452"/>
            <a:ext cx="4302806" cy="154141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Name: Mario</a:t>
            </a:r>
          </a:p>
          <a:p>
            <a:r>
              <a:rPr lang="en-US" dirty="0"/>
              <a:t>Employee Age: 32</a:t>
            </a:r>
          </a:p>
        </p:txBody>
      </p:sp>
    </p:spTree>
    <p:extLst>
      <p:ext uri="{BB962C8B-B14F-4D97-AF65-F5344CB8AC3E}">
        <p14:creationId xmlns:p14="http://schemas.microsoft.com/office/powerpoint/2010/main" val="2687542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29753"/>
            <a:ext cx="9291215" cy="776087"/>
          </a:xfrm>
        </p:spPr>
        <p:txBody>
          <a:bodyPr>
            <a:normAutofit fontScale="90000"/>
          </a:bodyPr>
          <a:lstStyle/>
          <a:p>
            <a:r>
              <a:rPr lang="en-US" b="1" dirty="0"/>
              <a:t>Collections in java</a:t>
            </a:r>
            <a:br>
              <a:rPr lang="en-US" b="1" dirty="0"/>
            </a:br>
            <a:endParaRPr lang="en-US" dirty="0"/>
          </a:p>
        </p:txBody>
      </p:sp>
      <p:sp>
        <p:nvSpPr>
          <p:cNvPr id="3" name="Content Placeholder 2"/>
          <p:cNvSpPr>
            <a:spLocks noGrp="1"/>
          </p:cNvSpPr>
          <p:nvPr>
            <p:ph idx="1"/>
          </p:nvPr>
        </p:nvSpPr>
        <p:spPr>
          <a:xfrm>
            <a:off x="1451579" y="1005840"/>
            <a:ext cx="9291215" cy="4460505"/>
          </a:xfrm>
        </p:spPr>
        <p:txBody>
          <a:bodyPr/>
          <a:lstStyle/>
          <a:p>
            <a:r>
              <a:rPr lang="en-US" dirty="0"/>
              <a:t>The </a:t>
            </a:r>
            <a:r>
              <a:rPr lang="en-US" b="1" dirty="0"/>
              <a:t>Collection in Java</a:t>
            </a:r>
            <a:r>
              <a:rPr lang="en-US" dirty="0"/>
              <a:t> is a framework that provides an architecture to store and manipulate the group of objects.</a:t>
            </a:r>
          </a:p>
          <a:p>
            <a:r>
              <a:rPr lang="en-US" dirty="0"/>
              <a:t>Java Collections can achieve all the operations that you perform on a data such as searching, sorting, insertion, manipulation, and deletion.</a:t>
            </a:r>
          </a:p>
          <a:p>
            <a:r>
              <a:rPr lang="en-US" dirty="0"/>
              <a:t>Java Collection means a single unit of objects.</a:t>
            </a:r>
          </a:p>
        </p:txBody>
      </p:sp>
    </p:spTree>
    <p:extLst>
      <p:ext uri="{BB962C8B-B14F-4D97-AF65-F5344CB8AC3E}">
        <p14:creationId xmlns:p14="http://schemas.microsoft.com/office/powerpoint/2010/main" val="4073150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77502"/>
            <a:ext cx="9291215" cy="1049235"/>
          </a:xfrm>
        </p:spPr>
        <p:txBody>
          <a:bodyPr/>
          <a:lstStyle/>
          <a:p>
            <a:r>
              <a:rPr lang="en-US" dirty="0"/>
              <a:t>Different collections in java</a:t>
            </a:r>
          </a:p>
        </p:txBody>
      </p:sp>
      <p:sp>
        <p:nvSpPr>
          <p:cNvPr id="3" name="Content Placeholder 2"/>
          <p:cNvSpPr>
            <a:spLocks noGrp="1"/>
          </p:cNvSpPr>
          <p:nvPr>
            <p:ph idx="1"/>
          </p:nvPr>
        </p:nvSpPr>
        <p:spPr/>
        <p:txBody>
          <a:bodyPr/>
          <a:lstStyle/>
          <a:p>
            <a:pPr marL="0" indent="0">
              <a:buNone/>
            </a:pPr>
            <a:r>
              <a:rPr lang="en-US" dirty="0"/>
              <a:t>1. </a:t>
            </a:r>
            <a:r>
              <a:rPr lang="en-US" b="1" dirty="0" err="1">
                <a:hlinkClick r:id="rId2"/>
              </a:rPr>
              <a:t>ArrayList</a:t>
            </a:r>
            <a:r>
              <a:rPr lang="en-US" b="1" dirty="0">
                <a:hlinkClick r:id="rId2"/>
              </a:rPr>
              <a:t> </a:t>
            </a:r>
            <a:br>
              <a:rPr lang="en-US" dirty="0"/>
            </a:br>
            <a:r>
              <a:rPr lang="en-US" dirty="0"/>
              <a:t>2. </a:t>
            </a:r>
            <a:r>
              <a:rPr lang="en-US" b="1" dirty="0" err="1">
                <a:hlinkClick r:id="rId3"/>
              </a:rPr>
              <a:t>LinkedList</a:t>
            </a:r>
            <a:br>
              <a:rPr lang="en-US" dirty="0"/>
            </a:br>
            <a:r>
              <a:rPr lang="en-US" dirty="0"/>
              <a:t>3. </a:t>
            </a:r>
            <a:r>
              <a:rPr lang="en-US" b="1" dirty="0">
                <a:hlinkClick r:id="rId4"/>
              </a:rPr>
              <a:t>Vector</a:t>
            </a:r>
            <a:br>
              <a:rPr lang="en-US" dirty="0"/>
            </a:br>
            <a:r>
              <a:rPr lang="en-US" dirty="0"/>
              <a:t>4. </a:t>
            </a:r>
            <a:r>
              <a:rPr lang="en-US" b="1" dirty="0" err="1">
                <a:hlinkClick r:id="rId5"/>
              </a:rPr>
              <a:t>HashSet</a:t>
            </a:r>
            <a:br>
              <a:rPr lang="en-US" dirty="0"/>
            </a:br>
            <a:r>
              <a:rPr lang="en-US" dirty="0"/>
              <a:t>5. </a:t>
            </a:r>
            <a:r>
              <a:rPr lang="en-US" b="1" dirty="0" err="1">
                <a:hlinkClick r:id="rId6"/>
              </a:rPr>
              <a:t>LinkedHashSet</a:t>
            </a:r>
            <a:br>
              <a:rPr lang="en-US" dirty="0"/>
            </a:br>
            <a:r>
              <a:rPr lang="en-US" dirty="0"/>
              <a:t>6. </a:t>
            </a:r>
            <a:r>
              <a:rPr lang="en-US" b="1" dirty="0" err="1">
                <a:hlinkClick r:id="rId7"/>
              </a:rPr>
              <a:t>TreeSet</a:t>
            </a:r>
            <a:br>
              <a:rPr lang="en-US" dirty="0"/>
            </a:br>
            <a:r>
              <a:rPr lang="en-US" dirty="0"/>
              <a:t>7. </a:t>
            </a:r>
            <a:r>
              <a:rPr lang="en-US" b="1" dirty="0" err="1">
                <a:hlinkClick r:id="rId8"/>
              </a:rPr>
              <a:t>HashMap</a:t>
            </a:r>
            <a:br>
              <a:rPr lang="en-US" dirty="0"/>
            </a:br>
            <a:r>
              <a:rPr lang="en-US" dirty="0"/>
              <a:t>8. </a:t>
            </a:r>
            <a:r>
              <a:rPr lang="en-US" b="1" dirty="0" err="1">
                <a:hlinkClick r:id="rId9"/>
              </a:rPr>
              <a:t>TreeMap</a:t>
            </a:r>
            <a:br>
              <a:rPr lang="en-US" dirty="0"/>
            </a:br>
            <a:r>
              <a:rPr lang="en-US" dirty="0"/>
              <a:t>9. </a:t>
            </a:r>
            <a:r>
              <a:rPr lang="en-US" b="1" dirty="0" err="1">
                <a:hlinkClick r:id="rId10"/>
              </a:rPr>
              <a:t>LinkedHashMap</a:t>
            </a:r>
            <a:endParaRPr lang="en-US" dirty="0"/>
          </a:p>
        </p:txBody>
      </p:sp>
    </p:spTree>
    <p:extLst>
      <p:ext uri="{BB962C8B-B14F-4D97-AF65-F5344CB8AC3E}">
        <p14:creationId xmlns:p14="http://schemas.microsoft.com/office/powerpoint/2010/main" val="17233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b="1" dirty="0" err="1"/>
              <a:t>ArrayList</a:t>
            </a:r>
            <a:r>
              <a:rPr lang="en-US" b="1" dirty="0"/>
              <a:t> in java</a:t>
            </a:r>
            <a:br>
              <a:rPr lang="en-US" b="1" dirty="0"/>
            </a:br>
            <a:endParaRPr lang="en-US" dirty="0"/>
          </a:p>
        </p:txBody>
      </p:sp>
      <p:sp>
        <p:nvSpPr>
          <p:cNvPr id="3" name="Content Placeholder 2"/>
          <p:cNvSpPr>
            <a:spLocks noGrp="1"/>
          </p:cNvSpPr>
          <p:nvPr>
            <p:ph idx="1"/>
          </p:nvPr>
        </p:nvSpPr>
        <p:spPr>
          <a:xfrm>
            <a:off x="1451579" y="757646"/>
            <a:ext cx="9291215" cy="5826034"/>
          </a:xfrm>
        </p:spPr>
        <p:txBody>
          <a:bodyPr>
            <a:normAutofit fontScale="92500" lnSpcReduction="10000"/>
          </a:bodyPr>
          <a:lstStyle/>
          <a:p>
            <a:r>
              <a:rPr lang="en-US" sz="1600" dirty="0" err="1"/>
              <a:t>ArrayList</a:t>
            </a:r>
            <a:r>
              <a:rPr lang="en-US" sz="1600" dirty="0"/>
              <a:t> can dynamically grow and shrink after addition and removal of elements.</a:t>
            </a:r>
          </a:p>
          <a:p>
            <a:r>
              <a:rPr lang="en-US" sz="1600" dirty="0"/>
              <a:t>It allows duplicates.</a:t>
            </a:r>
          </a:p>
          <a:p>
            <a:r>
              <a:rPr lang="en-US" sz="1600" dirty="0" err="1"/>
              <a:t>Arraylist</a:t>
            </a:r>
            <a:r>
              <a:rPr lang="en-US" sz="1600" dirty="0"/>
              <a:t> can be created as below</a:t>
            </a:r>
          </a:p>
          <a:p>
            <a:pPr marL="0" indent="0">
              <a:buNone/>
            </a:pPr>
            <a:r>
              <a:rPr lang="en-US" sz="1600" dirty="0" err="1">
                <a:highlight>
                  <a:srgbClr val="808080"/>
                </a:highlight>
              </a:rPr>
              <a:t>ArrayList</a:t>
            </a:r>
            <a:r>
              <a:rPr lang="en-US" sz="1600" dirty="0">
                <a:highlight>
                  <a:srgbClr val="808080"/>
                </a:highlight>
              </a:rPr>
              <a:t>&lt;String&gt; </a:t>
            </a:r>
            <a:r>
              <a:rPr lang="en-US" sz="1600" dirty="0" err="1">
                <a:highlight>
                  <a:srgbClr val="808080"/>
                </a:highlight>
              </a:rPr>
              <a:t>alist</a:t>
            </a:r>
            <a:r>
              <a:rPr lang="en-US" sz="1600" dirty="0">
                <a:highlight>
                  <a:srgbClr val="808080"/>
                </a:highlight>
              </a:rPr>
              <a:t>=new </a:t>
            </a:r>
            <a:r>
              <a:rPr lang="en-US" sz="1600" dirty="0" err="1">
                <a:highlight>
                  <a:srgbClr val="808080"/>
                </a:highlight>
              </a:rPr>
              <a:t>ArrayList</a:t>
            </a:r>
            <a:r>
              <a:rPr lang="en-US" sz="1600" dirty="0">
                <a:highlight>
                  <a:srgbClr val="808080"/>
                </a:highlight>
              </a:rPr>
              <a:t>&lt;String&gt;();</a:t>
            </a:r>
          </a:p>
          <a:p>
            <a:pPr marL="0" indent="0">
              <a:buNone/>
            </a:pPr>
            <a:r>
              <a:rPr lang="en-US" sz="1600" dirty="0" err="1">
                <a:highlight>
                  <a:srgbClr val="808080"/>
                </a:highlight>
              </a:rPr>
              <a:t>ArrayList</a:t>
            </a:r>
            <a:r>
              <a:rPr lang="en-US" sz="1600" dirty="0">
                <a:highlight>
                  <a:srgbClr val="808080"/>
                </a:highlight>
              </a:rPr>
              <a:t>&lt;Integer&gt; list=new </a:t>
            </a:r>
            <a:r>
              <a:rPr lang="en-US" sz="1600" dirty="0" err="1">
                <a:highlight>
                  <a:srgbClr val="808080"/>
                </a:highlight>
              </a:rPr>
              <a:t>ArrayList</a:t>
            </a:r>
            <a:r>
              <a:rPr lang="en-US" sz="1600" dirty="0">
                <a:highlight>
                  <a:srgbClr val="808080"/>
                </a:highlight>
              </a:rPr>
              <a:t>&lt;Integer&gt;();</a:t>
            </a:r>
          </a:p>
          <a:p>
            <a:r>
              <a:rPr lang="en-US" sz="1600" dirty="0"/>
              <a:t>To add elements to an </a:t>
            </a:r>
            <a:r>
              <a:rPr lang="en-US" sz="1600" dirty="0" err="1"/>
              <a:t>ArrayList</a:t>
            </a:r>
            <a:endParaRPr lang="en-US" sz="1600" dirty="0"/>
          </a:p>
          <a:p>
            <a:pPr marL="0" indent="0">
              <a:buNone/>
            </a:pPr>
            <a:r>
              <a:rPr lang="en-US" sz="1600" dirty="0" err="1">
                <a:highlight>
                  <a:srgbClr val="808080"/>
                </a:highlight>
              </a:rPr>
              <a:t>alist.add</a:t>
            </a:r>
            <a:r>
              <a:rPr lang="en-US" sz="1600" dirty="0">
                <a:highlight>
                  <a:srgbClr val="808080"/>
                </a:highlight>
              </a:rPr>
              <a:t>("Steve"); //This will add "Steve" at the end of List</a:t>
            </a:r>
          </a:p>
          <a:p>
            <a:pPr marL="0" indent="0">
              <a:buNone/>
            </a:pPr>
            <a:r>
              <a:rPr lang="en-US" sz="1600" dirty="0" err="1">
                <a:highlight>
                  <a:srgbClr val="808080"/>
                </a:highlight>
              </a:rPr>
              <a:t>alist.add</a:t>
            </a:r>
            <a:r>
              <a:rPr lang="en-US" sz="1600" dirty="0">
                <a:highlight>
                  <a:srgbClr val="808080"/>
                </a:highlight>
              </a:rPr>
              <a:t>(3, "Steve"); //This will add "Steve" at the fourth position</a:t>
            </a:r>
          </a:p>
          <a:p>
            <a:r>
              <a:rPr lang="en-US" sz="1600" dirty="0"/>
              <a:t>To remove elements from </a:t>
            </a:r>
            <a:r>
              <a:rPr lang="en-US" sz="1600" dirty="0" err="1"/>
              <a:t>ArrayList</a:t>
            </a:r>
            <a:endParaRPr lang="en-US" sz="1600" dirty="0"/>
          </a:p>
          <a:p>
            <a:pPr marL="0" indent="0">
              <a:buNone/>
            </a:pPr>
            <a:r>
              <a:rPr lang="en-US" sz="1600" dirty="0" err="1">
                <a:highlight>
                  <a:srgbClr val="808080"/>
                </a:highlight>
              </a:rPr>
              <a:t>alist.remove</a:t>
            </a:r>
            <a:r>
              <a:rPr lang="en-US" sz="1600" dirty="0">
                <a:highlight>
                  <a:srgbClr val="808080"/>
                </a:highlight>
              </a:rPr>
              <a:t>("Steve");</a:t>
            </a:r>
          </a:p>
          <a:p>
            <a:pPr marL="0" indent="0">
              <a:buNone/>
            </a:pPr>
            <a:r>
              <a:rPr lang="en-US" sz="1600" dirty="0" err="1">
                <a:highlight>
                  <a:srgbClr val="808080"/>
                </a:highlight>
              </a:rPr>
              <a:t>alist.remove</a:t>
            </a:r>
            <a:r>
              <a:rPr lang="en-US" sz="1600" dirty="0">
                <a:highlight>
                  <a:srgbClr val="808080"/>
                </a:highlight>
              </a:rPr>
              <a:t>(2);</a:t>
            </a:r>
          </a:p>
          <a:p>
            <a:r>
              <a:rPr lang="en-US" sz="1600" dirty="0"/>
              <a:t>Iterating </a:t>
            </a:r>
            <a:r>
              <a:rPr lang="en-US" sz="1600" dirty="0" err="1"/>
              <a:t>ArrayList</a:t>
            </a:r>
            <a:endParaRPr lang="en-US" sz="1600" dirty="0"/>
          </a:p>
          <a:p>
            <a:pPr marL="0" indent="0">
              <a:buNone/>
            </a:pPr>
            <a:r>
              <a:rPr lang="en-US" sz="1600" dirty="0">
                <a:highlight>
                  <a:srgbClr val="808080"/>
                </a:highlight>
              </a:rPr>
              <a:t>for(String </a:t>
            </a:r>
            <a:r>
              <a:rPr lang="en-US" sz="1600" dirty="0" err="1">
                <a:highlight>
                  <a:srgbClr val="808080"/>
                </a:highlight>
              </a:rPr>
              <a:t>str:alist</a:t>
            </a:r>
            <a:r>
              <a:rPr lang="en-US" sz="1600" dirty="0">
                <a:highlight>
                  <a:srgbClr val="808080"/>
                </a:highlight>
              </a:rPr>
              <a:t>) { </a:t>
            </a:r>
          </a:p>
          <a:p>
            <a:pPr marL="0" indent="0">
              <a:buNone/>
            </a:pPr>
            <a:r>
              <a:rPr lang="en-US" sz="1600" dirty="0">
                <a:highlight>
                  <a:srgbClr val="808080"/>
                </a:highlight>
              </a:rPr>
              <a:t>        </a:t>
            </a:r>
            <a:r>
              <a:rPr lang="en-US" sz="1600" dirty="0" err="1">
                <a:highlight>
                  <a:srgbClr val="808080"/>
                </a:highlight>
              </a:rPr>
              <a:t>System.out.println</a:t>
            </a:r>
            <a:r>
              <a:rPr lang="en-US" sz="1600" dirty="0">
                <a:highlight>
                  <a:srgbClr val="808080"/>
                </a:highlight>
              </a:rPr>
              <a:t>(</a:t>
            </a:r>
            <a:r>
              <a:rPr lang="en-US" sz="1600" dirty="0" err="1">
                <a:highlight>
                  <a:srgbClr val="808080"/>
                </a:highlight>
              </a:rPr>
              <a:t>str</a:t>
            </a:r>
            <a:r>
              <a:rPr lang="en-US" sz="1600" dirty="0">
                <a:highlight>
                  <a:srgbClr val="808080"/>
                </a:highlight>
              </a:rPr>
              <a:t>);  </a:t>
            </a:r>
          </a:p>
          <a:p>
            <a:pPr marL="0" indent="0">
              <a:buNone/>
            </a:pPr>
            <a:r>
              <a:rPr lang="en-US" sz="1600" dirty="0">
                <a:highlight>
                  <a:srgbClr val="808080"/>
                </a:highlight>
              </a:rPr>
              <a:t>} </a:t>
            </a:r>
          </a:p>
          <a:p>
            <a:endParaRPr lang="en-US" sz="1600" dirty="0">
              <a:highlight>
                <a:srgbClr val="808080"/>
              </a:highlight>
            </a:endParaRPr>
          </a:p>
          <a:p>
            <a:endParaRPr lang="en-US" sz="1600" dirty="0">
              <a:highlight>
                <a:srgbClr val="808080"/>
              </a:highlight>
            </a:endParaRPr>
          </a:p>
          <a:p>
            <a:endParaRPr lang="en-US" dirty="0">
              <a:highlight>
                <a:srgbClr val="808080"/>
              </a:highlight>
            </a:endParaRPr>
          </a:p>
          <a:p>
            <a:endParaRPr lang="en-US" dirty="0"/>
          </a:p>
        </p:txBody>
      </p:sp>
    </p:spTree>
    <p:extLst>
      <p:ext uri="{BB962C8B-B14F-4D97-AF65-F5344CB8AC3E}">
        <p14:creationId xmlns:p14="http://schemas.microsoft.com/office/powerpoint/2010/main" val="128473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b="1" dirty="0" err="1"/>
              <a:t>ArrayList</a:t>
            </a:r>
            <a:r>
              <a:rPr lang="en-US" b="1" dirty="0"/>
              <a:t> in java</a:t>
            </a:r>
            <a:br>
              <a:rPr lang="en-US" b="1" dirty="0"/>
            </a:br>
            <a:endParaRPr lang="en-US" dirty="0"/>
          </a:p>
        </p:txBody>
      </p:sp>
      <p:sp>
        <p:nvSpPr>
          <p:cNvPr id="6" name="Rectangle 5"/>
          <p:cNvSpPr/>
          <p:nvPr/>
        </p:nvSpPr>
        <p:spPr>
          <a:xfrm>
            <a:off x="1711234" y="1049235"/>
            <a:ext cx="8516983" cy="3026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public static void main(String </a:t>
            </a:r>
            <a:r>
              <a:rPr lang="en-US" sz="1600" b="1" dirty="0" err="1"/>
              <a:t>args</a:t>
            </a:r>
            <a:r>
              <a:rPr lang="en-US" sz="1600" b="1" dirty="0"/>
              <a:t>[]){  </a:t>
            </a:r>
          </a:p>
          <a:p>
            <a:r>
              <a:rPr lang="en-US" sz="1600" dirty="0"/>
              <a:t>     </a:t>
            </a:r>
            <a:r>
              <a:rPr lang="en-US" sz="1600" dirty="0" err="1"/>
              <a:t>ArrayList</a:t>
            </a:r>
            <a:r>
              <a:rPr lang="en-US" sz="1600" dirty="0"/>
              <a:t>&lt;String&gt; </a:t>
            </a:r>
            <a:r>
              <a:rPr lang="en-US" sz="1600" dirty="0" err="1"/>
              <a:t>alist</a:t>
            </a:r>
            <a:r>
              <a:rPr lang="en-US" sz="1600" dirty="0"/>
              <a:t>=</a:t>
            </a:r>
            <a:r>
              <a:rPr lang="en-US" sz="1600" b="1" dirty="0"/>
              <a:t>new </a:t>
            </a:r>
            <a:r>
              <a:rPr lang="en-US" sz="1600" b="1" dirty="0" err="1"/>
              <a:t>ArrayList</a:t>
            </a:r>
            <a:r>
              <a:rPr lang="en-US" sz="1600" b="1" dirty="0"/>
              <a:t>&lt;String&gt;();  </a:t>
            </a:r>
          </a:p>
          <a:p>
            <a:r>
              <a:rPr lang="en-US" sz="1600" dirty="0"/>
              <a:t>     </a:t>
            </a:r>
            <a:r>
              <a:rPr lang="en-US" sz="1600" dirty="0" err="1"/>
              <a:t>alist.add</a:t>
            </a:r>
            <a:r>
              <a:rPr lang="en-US" sz="1600" dirty="0"/>
              <a:t>("Gregor Clegane");  </a:t>
            </a:r>
          </a:p>
          <a:p>
            <a:r>
              <a:rPr lang="en-US" sz="1600" dirty="0"/>
              <a:t>     </a:t>
            </a:r>
            <a:r>
              <a:rPr lang="en-US" sz="1600" dirty="0" err="1"/>
              <a:t>alist.add</a:t>
            </a:r>
            <a:r>
              <a:rPr lang="en-US" sz="1600" dirty="0"/>
              <a:t>("Khal Drogo");  </a:t>
            </a:r>
          </a:p>
          <a:p>
            <a:r>
              <a:rPr lang="en-US" sz="1600" dirty="0"/>
              <a:t>     </a:t>
            </a:r>
            <a:r>
              <a:rPr lang="en-US" sz="1600" dirty="0" err="1"/>
              <a:t>alist.add</a:t>
            </a:r>
            <a:r>
              <a:rPr lang="en-US" sz="1600" dirty="0"/>
              <a:t>("Cersei Lannister");  </a:t>
            </a:r>
          </a:p>
          <a:p>
            <a:r>
              <a:rPr lang="en-US" sz="1600" dirty="0"/>
              <a:t>     </a:t>
            </a:r>
            <a:r>
              <a:rPr lang="en-US" sz="1600" dirty="0" err="1"/>
              <a:t>alist.add</a:t>
            </a:r>
            <a:r>
              <a:rPr lang="en-US" sz="1600" dirty="0"/>
              <a:t>("Sandor Clegane"); </a:t>
            </a:r>
          </a:p>
          <a:p>
            <a:r>
              <a:rPr lang="en-US" sz="1600" dirty="0"/>
              <a:t>     </a:t>
            </a:r>
            <a:r>
              <a:rPr lang="en-US" sz="1600" dirty="0" err="1"/>
              <a:t>alist.add</a:t>
            </a:r>
            <a:r>
              <a:rPr lang="en-US" sz="1600" dirty="0"/>
              <a:t>("Tyrion Lannister");</a:t>
            </a:r>
          </a:p>
          <a:p>
            <a:r>
              <a:rPr lang="en-US" sz="1600" dirty="0"/>
              <a:t>  </a:t>
            </a:r>
          </a:p>
          <a:p>
            <a:r>
              <a:rPr lang="en-US" sz="1600" dirty="0"/>
              <a:t>     //iterating </a:t>
            </a:r>
            <a:r>
              <a:rPr lang="en-US" sz="1600" dirty="0" err="1"/>
              <a:t>ArrayList</a:t>
            </a:r>
            <a:endParaRPr lang="en-US" sz="1600" dirty="0"/>
          </a:p>
          <a:p>
            <a:r>
              <a:rPr lang="en-US" sz="1600" dirty="0"/>
              <a:t>     </a:t>
            </a:r>
            <a:r>
              <a:rPr lang="en-US" sz="1600" b="1" dirty="0"/>
              <a:t>for(String </a:t>
            </a:r>
            <a:r>
              <a:rPr lang="en-US" sz="1600" b="1" dirty="0" err="1"/>
              <a:t>str:alist</a:t>
            </a:r>
            <a:r>
              <a:rPr lang="en-US" sz="1600" b="1" dirty="0"/>
              <a:t>)  {</a:t>
            </a:r>
          </a:p>
          <a:p>
            <a:r>
              <a:rPr lang="en-US" sz="1600" dirty="0"/>
              <a:t>        </a:t>
            </a:r>
            <a:r>
              <a:rPr lang="en-US" sz="1600" dirty="0" err="1"/>
              <a:t>System.</a:t>
            </a:r>
            <a:r>
              <a:rPr lang="en-US" sz="1600" b="1" i="1" dirty="0" err="1"/>
              <a:t>out.println</a:t>
            </a:r>
            <a:r>
              <a:rPr lang="en-US" sz="1600" b="1" i="1" dirty="0"/>
              <a:t>(</a:t>
            </a:r>
            <a:r>
              <a:rPr lang="en-US" sz="1600" b="1" i="1" dirty="0" err="1"/>
              <a:t>str</a:t>
            </a:r>
            <a:r>
              <a:rPr lang="en-US" sz="1600" b="1" i="1" dirty="0"/>
              <a:t>);  }</a:t>
            </a:r>
          </a:p>
          <a:p>
            <a:r>
              <a:rPr lang="en-US" sz="1600" dirty="0"/>
              <a:t>     } </a:t>
            </a:r>
          </a:p>
        </p:txBody>
      </p:sp>
      <p:sp>
        <p:nvSpPr>
          <p:cNvPr id="7" name="Rectangle 6"/>
          <p:cNvSpPr/>
          <p:nvPr/>
        </p:nvSpPr>
        <p:spPr>
          <a:xfrm>
            <a:off x="3082833" y="4297680"/>
            <a:ext cx="5695407" cy="223374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Gregor Clegane</a:t>
            </a:r>
          </a:p>
          <a:p>
            <a:r>
              <a:rPr lang="en-US" dirty="0"/>
              <a:t>Khal Drogo</a:t>
            </a:r>
          </a:p>
          <a:p>
            <a:r>
              <a:rPr lang="en-US" dirty="0"/>
              <a:t>Cersei Lannister</a:t>
            </a:r>
          </a:p>
          <a:p>
            <a:r>
              <a:rPr lang="en-US" dirty="0"/>
              <a:t>Sandor Clegane</a:t>
            </a:r>
          </a:p>
          <a:p>
            <a:r>
              <a:rPr lang="en-US" dirty="0"/>
              <a:t>Tyrion Lannister</a:t>
            </a:r>
          </a:p>
          <a:p>
            <a:pPr algn="ctr"/>
            <a:endParaRPr lang="en-US" dirty="0"/>
          </a:p>
        </p:txBody>
      </p:sp>
    </p:spTree>
    <p:extLst>
      <p:ext uri="{BB962C8B-B14F-4D97-AF65-F5344CB8AC3E}">
        <p14:creationId xmlns:p14="http://schemas.microsoft.com/office/powerpoint/2010/main" val="3766947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68942"/>
            <a:ext cx="9291215" cy="1049235"/>
          </a:xfrm>
        </p:spPr>
        <p:txBody>
          <a:bodyPr/>
          <a:lstStyle/>
          <a:p>
            <a:r>
              <a:rPr lang="en-US" b="1" dirty="0" err="1"/>
              <a:t>HashSet</a:t>
            </a:r>
            <a:r>
              <a:rPr lang="en-US" b="1" dirty="0"/>
              <a:t> </a:t>
            </a:r>
            <a:br>
              <a:rPr lang="en-US" b="1" dirty="0"/>
            </a:br>
            <a:endParaRPr lang="en-US" dirty="0"/>
          </a:p>
        </p:txBody>
      </p:sp>
      <p:sp>
        <p:nvSpPr>
          <p:cNvPr id="3" name="Content Placeholder 2"/>
          <p:cNvSpPr>
            <a:spLocks noGrp="1"/>
          </p:cNvSpPr>
          <p:nvPr>
            <p:ph idx="1"/>
          </p:nvPr>
        </p:nvSpPr>
        <p:spPr>
          <a:xfrm>
            <a:off x="1451579" y="1031966"/>
            <a:ext cx="9291215" cy="5368834"/>
          </a:xfrm>
        </p:spPr>
        <p:txBody>
          <a:bodyPr/>
          <a:lstStyle/>
          <a:p>
            <a:r>
              <a:rPr lang="en-US" dirty="0" err="1"/>
              <a:t>HashSet</a:t>
            </a:r>
            <a:r>
              <a:rPr lang="en-US" dirty="0"/>
              <a:t> doesn’t maintain any order, the elements would be returned in any random order.</a:t>
            </a:r>
          </a:p>
          <a:p>
            <a:r>
              <a:rPr lang="en-US" dirty="0" err="1"/>
              <a:t>HashSet</a:t>
            </a:r>
            <a:r>
              <a:rPr lang="en-US" dirty="0"/>
              <a:t> doesn’t allow duplicates. If you try to add a duplicate element in </a:t>
            </a:r>
            <a:r>
              <a:rPr lang="en-US" dirty="0" err="1"/>
              <a:t>HashSet</a:t>
            </a:r>
            <a:r>
              <a:rPr lang="en-US" dirty="0"/>
              <a:t>, the old value would be overwritten.</a:t>
            </a:r>
          </a:p>
          <a:p>
            <a:r>
              <a:rPr lang="en-US" dirty="0" err="1"/>
              <a:t>HashSet</a:t>
            </a:r>
            <a:r>
              <a:rPr lang="en-US" dirty="0"/>
              <a:t> allows null values however if you insert more than one nulls it would still return only one null value.</a:t>
            </a:r>
          </a:p>
          <a:p>
            <a:pPr marL="0" indent="0">
              <a:buNone/>
            </a:pPr>
            <a:endParaRPr lang="en-US" dirty="0"/>
          </a:p>
        </p:txBody>
      </p:sp>
    </p:spTree>
    <p:extLst>
      <p:ext uri="{BB962C8B-B14F-4D97-AF65-F5344CB8AC3E}">
        <p14:creationId xmlns:p14="http://schemas.microsoft.com/office/powerpoint/2010/main" val="3940364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214" y="0"/>
            <a:ext cx="9291215" cy="1049235"/>
          </a:xfrm>
        </p:spPr>
        <p:txBody>
          <a:bodyPr/>
          <a:lstStyle/>
          <a:p>
            <a:r>
              <a:rPr lang="en-US" b="1" dirty="0" err="1"/>
              <a:t>HashSet</a:t>
            </a:r>
            <a:r>
              <a:rPr lang="en-US" b="1" dirty="0"/>
              <a:t> Example</a:t>
            </a:r>
            <a:br>
              <a:rPr lang="en-US" b="1" dirty="0"/>
            </a:br>
            <a:r>
              <a:rPr lang="en-US" b="1" dirty="0"/>
              <a:t> </a:t>
            </a:r>
            <a:endParaRPr lang="en-US" dirty="0"/>
          </a:p>
        </p:txBody>
      </p:sp>
      <p:sp>
        <p:nvSpPr>
          <p:cNvPr id="4" name="Rectangle 3"/>
          <p:cNvSpPr/>
          <p:nvPr/>
        </p:nvSpPr>
        <p:spPr>
          <a:xfrm>
            <a:off x="509451" y="509451"/>
            <a:ext cx="11168743" cy="515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import </a:t>
            </a:r>
            <a:r>
              <a:rPr lang="en-US" sz="1400" dirty="0" err="1"/>
              <a:t>java.util.HashSet</a:t>
            </a:r>
            <a:r>
              <a:rPr lang="en-US" sz="1400" dirty="0"/>
              <a:t>;</a:t>
            </a:r>
          </a:p>
          <a:p>
            <a:r>
              <a:rPr lang="en-US" sz="1400" dirty="0"/>
              <a:t>public class </a:t>
            </a:r>
            <a:r>
              <a:rPr lang="en-US" sz="1400" dirty="0" err="1"/>
              <a:t>HashSetExample</a:t>
            </a:r>
            <a:r>
              <a:rPr lang="en-US" sz="1400" dirty="0"/>
              <a:t> {</a:t>
            </a:r>
          </a:p>
          <a:p>
            <a:r>
              <a:rPr lang="en-US" sz="1400" dirty="0"/>
              <a:t>   public static void main(String </a:t>
            </a:r>
            <a:r>
              <a:rPr lang="en-US" sz="1400" dirty="0" err="1"/>
              <a:t>args</a:t>
            </a:r>
            <a:r>
              <a:rPr lang="en-US" sz="1400" dirty="0"/>
              <a:t>[]) {</a:t>
            </a:r>
          </a:p>
          <a:p>
            <a:r>
              <a:rPr lang="en-US" sz="1400" dirty="0"/>
              <a:t>      // </a:t>
            </a:r>
            <a:r>
              <a:rPr lang="en-US" sz="1400" dirty="0" err="1"/>
              <a:t>HashSet</a:t>
            </a:r>
            <a:r>
              <a:rPr lang="en-US" sz="1400" dirty="0"/>
              <a:t> declaration</a:t>
            </a:r>
          </a:p>
          <a:p>
            <a:r>
              <a:rPr lang="en-US" sz="1400" dirty="0"/>
              <a:t>      </a:t>
            </a:r>
            <a:r>
              <a:rPr lang="en-US" sz="1400" dirty="0" err="1"/>
              <a:t>HashSet</a:t>
            </a:r>
            <a:r>
              <a:rPr lang="en-US" sz="1400" dirty="0"/>
              <a:t>&lt;String&gt; </a:t>
            </a:r>
            <a:r>
              <a:rPr lang="en-US" sz="1400" dirty="0" err="1"/>
              <a:t>hset</a:t>
            </a:r>
            <a:r>
              <a:rPr lang="en-US" sz="1400" dirty="0"/>
              <a:t> = </a:t>
            </a:r>
          </a:p>
          <a:p>
            <a:r>
              <a:rPr lang="en-US" sz="1400" dirty="0"/>
              <a:t>               new </a:t>
            </a:r>
            <a:r>
              <a:rPr lang="en-US" sz="1400" dirty="0" err="1"/>
              <a:t>HashSet</a:t>
            </a:r>
            <a:r>
              <a:rPr lang="en-US" sz="1400" dirty="0"/>
              <a:t>&lt;String&gt;();</a:t>
            </a:r>
          </a:p>
          <a:p>
            <a:endParaRPr lang="en-US" sz="1400" dirty="0"/>
          </a:p>
          <a:p>
            <a:r>
              <a:rPr lang="en-US" sz="1400" dirty="0"/>
              <a:t>      // Adding elements to the </a:t>
            </a:r>
            <a:r>
              <a:rPr lang="en-US" sz="1400" dirty="0" err="1"/>
              <a:t>HashSet</a:t>
            </a:r>
            <a:endParaRPr lang="en-US" sz="1400" dirty="0"/>
          </a:p>
          <a:p>
            <a:r>
              <a:rPr lang="en-US" sz="1400" dirty="0"/>
              <a:t>      </a:t>
            </a:r>
            <a:r>
              <a:rPr lang="en-US" sz="1400" dirty="0" err="1"/>
              <a:t>hset.add</a:t>
            </a:r>
            <a:r>
              <a:rPr lang="en-US" sz="1400" dirty="0"/>
              <a:t>("Apple");</a:t>
            </a:r>
          </a:p>
          <a:p>
            <a:r>
              <a:rPr lang="en-US" sz="1400" dirty="0"/>
              <a:t>      </a:t>
            </a:r>
            <a:r>
              <a:rPr lang="en-US" sz="1400" dirty="0" err="1"/>
              <a:t>hset.add</a:t>
            </a:r>
            <a:r>
              <a:rPr lang="en-US" sz="1400" dirty="0"/>
              <a:t>("Mango");</a:t>
            </a:r>
          </a:p>
          <a:p>
            <a:r>
              <a:rPr lang="en-US" sz="1400" dirty="0"/>
              <a:t>      </a:t>
            </a:r>
            <a:r>
              <a:rPr lang="en-US" sz="1400" dirty="0" err="1"/>
              <a:t>hset.add</a:t>
            </a:r>
            <a:r>
              <a:rPr lang="en-US" sz="1400" dirty="0"/>
              <a:t>("Grapes");</a:t>
            </a:r>
          </a:p>
          <a:p>
            <a:r>
              <a:rPr lang="en-US" sz="1400" dirty="0"/>
              <a:t>      </a:t>
            </a:r>
            <a:r>
              <a:rPr lang="en-US" sz="1400" dirty="0" err="1"/>
              <a:t>hset.add</a:t>
            </a:r>
            <a:r>
              <a:rPr lang="en-US" sz="1400" dirty="0"/>
              <a:t>("Orange");</a:t>
            </a:r>
          </a:p>
          <a:p>
            <a:r>
              <a:rPr lang="en-US" sz="1400" dirty="0"/>
              <a:t>      </a:t>
            </a:r>
            <a:r>
              <a:rPr lang="en-US" sz="1400" dirty="0" err="1"/>
              <a:t>hset.add</a:t>
            </a:r>
            <a:r>
              <a:rPr lang="en-US" sz="1400" dirty="0"/>
              <a:t>("Fig");</a:t>
            </a:r>
          </a:p>
          <a:p>
            <a:r>
              <a:rPr lang="en-US" sz="1400" dirty="0"/>
              <a:t>      //Addition of duplicate elements</a:t>
            </a:r>
          </a:p>
          <a:p>
            <a:r>
              <a:rPr lang="en-US" sz="1400" dirty="0"/>
              <a:t>      </a:t>
            </a:r>
            <a:r>
              <a:rPr lang="en-US" sz="1400" dirty="0" err="1"/>
              <a:t>hset.add</a:t>
            </a:r>
            <a:r>
              <a:rPr lang="en-US" sz="1400" dirty="0"/>
              <a:t>("Apple");</a:t>
            </a:r>
          </a:p>
          <a:p>
            <a:r>
              <a:rPr lang="en-US" sz="1400" dirty="0"/>
              <a:t>      </a:t>
            </a:r>
            <a:r>
              <a:rPr lang="en-US" sz="1400" dirty="0" err="1"/>
              <a:t>hset.add</a:t>
            </a:r>
            <a:r>
              <a:rPr lang="en-US" sz="1400" dirty="0"/>
              <a:t>("Mango");</a:t>
            </a:r>
          </a:p>
          <a:p>
            <a:r>
              <a:rPr lang="en-US" sz="1400" dirty="0"/>
              <a:t>      //Addition of null values</a:t>
            </a:r>
          </a:p>
          <a:p>
            <a:r>
              <a:rPr lang="en-US" sz="1400" dirty="0"/>
              <a:t>      </a:t>
            </a:r>
            <a:r>
              <a:rPr lang="en-US" sz="1400" dirty="0" err="1"/>
              <a:t>hset.add</a:t>
            </a:r>
            <a:r>
              <a:rPr lang="en-US" sz="1400" dirty="0"/>
              <a:t>(null);</a:t>
            </a:r>
          </a:p>
          <a:p>
            <a:r>
              <a:rPr lang="en-US" sz="1400" dirty="0"/>
              <a:t>      </a:t>
            </a:r>
            <a:r>
              <a:rPr lang="en-US" sz="1400" dirty="0" err="1"/>
              <a:t>hset.add</a:t>
            </a:r>
            <a:r>
              <a:rPr lang="en-US" sz="1400" dirty="0"/>
              <a:t>(null);</a:t>
            </a:r>
          </a:p>
          <a:p>
            <a:endParaRPr lang="en-US" sz="1400" dirty="0"/>
          </a:p>
          <a:p>
            <a:r>
              <a:rPr lang="en-US" sz="1400" dirty="0"/>
              <a:t>      //Displaying </a:t>
            </a:r>
            <a:r>
              <a:rPr lang="en-US" sz="1400" dirty="0" err="1"/>
              <a:t>HashSet</a:t>
            </a:r>
            <a:r>
              <a:rPr lang="en-US" sz="1400" dirty="0"/>
              <a:t> elements</a:t>
            </a:r>
          </a:p>
          <a:p>
            <a:r>
              <a:rPr lang="en-US" sz="1400" dirty="0"/>
              <a:t>      </a:t>
            </a:r>
            <a:r>
              <a:rPr lang="en-US" sz="1400" dirty="0" err="1"/>
              <a:t>System.out.println</a:t>
            </a:r>
            <a:r>
              <a:rPr lang="en-US" sz="1400" dirty="0"/>
              <a:t>(</a:t>
            </a:r>
            <a:r>
              <a:rPr lang="en-US" sz="1400" dirty="0" err="1"/>
              <a:t>hset</a:t>
            </a:r>
            <a:r>
              <a:rPr lang="en-US" sz="1400" dirty="0"/>
              <a:t>);</a:t>
            </a:r>
          </a:p>
          <a:p>
            <a:r>
              <a:rPr lang="en-US" sz="1400" dirty="0"/>
              <a:t>    }</a:t>
            </a:r>
          </a:p>
          <a:p>
            <a:r>
              <a:rPr lang="en-US" sz="1400" dirty="0"/>
              <a:t>}</a:t>
            </a:r>
          </a:p>
        </p:txBody>
      </p:sp>
      <p:sp>
        <p:nvSpPr>
          <p:cNvPr id="5" name="Rectangle 4"/>
          <p:cNvSpPr/>
          <p:nvPr/>
        </p:nvSpPr>
        <p:spPr>
          <a:xfrm>
            <a:off x="509451" y="5878286"/>
            <a:ext cx="11168743" cy="70539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[null, Mango, Grapes, Apple, Orange, Fig]</a:t>
            </a:r>
          </a:p>
        </p:txBody>
      </p:sp>
    </p:spTree>
    <p:extLst>
      <p:ext uri="{BB962C8B-B14F-4D97-AF65-F5344CB8AC3E}">
        <p14:creationId xmlns:p14="http://schemas.microsoft.com/office/powerpoint/2010/main" val="151921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
            <a:ext cx="9291215" cy="822960"/>
          </a:xfrm>
        </p:spPr>
        <p:txBody>
          <a:bodyPr/>
          <a:lstStyle/>
          <a:p>
            <a:r>
              <a:rPr lang="en-US" dirty="0"/>
              <a:t>Static methods</a:t>
            </a:r>
          </a:p>
        </p:txBody>
      </p:sp>
      <p:sp>
        <p:nvSpPr>
          <p:cNvPr id="3" name="Content Placeholder 2"/>
          <p:cNvSpPr>
            <a:spLocks noGrp="1"/>
          </p:cNvSpPr>
          <p:nvPr>
            <p:ph idx="1"/>
          </p:nvPr>
        </p:nvSpPr>
        <p:spPr>
          <a:xfrm>
            <a:off x="1451578" y="953589"/>
            <a:ext cx="9291215" cy="4734825"/>
          </a:xfrm>
        </p:spPr>
        <p:txBody>
          <a:bodyPr>
            <a:normAutofit lnSpcReduction="10000"/>
          </a:bodyPr>
          <a:lstStyle/>
          <a:p>
            <a:pPr marL="0" indent="0">
              <a:buNone/>
            </a:pPr>
            <a:r>
              <a:rPr lang="en-US" dirty="0"/>
              <a:t>Static method in Java is a method which belongs to the class and not to the object. A static method can access only static data.</a:t>
            </a:r>
          </a:p>
          <a:p>
            <a:r>
              <a:rPr lang="en-US" dirty="0"/>
              <a:t>It is a method which belongs to the class and not to the object(instance)</a:t>
            </a:r>
          </a:p>
          <a:p>
            <a:r>
              <a:rPr lang="en-US" dirty="0"/>
              <a:t>A static method can access only static data. It can not access non-static data (instance variables)</a:t>
            </a:r>
          </a:p>
          <a:p>
            <a:r>
              <a:rPr lang="en-US" dirty="0"/>
              <a:t>A static method can call only other static methods and can not call a non-static method from it.</a:t>
            </a:r>
          </a:p>
          <a:p>
            <a:r>
              <a:rPr lang="en-US" dirty="0"/>
              <a:t>A static method can be accessed directly by the class name and doesn’t need any object</a:t>
            </a:r>
          </a:p>
          <a:p>
            <a:r>
              <a:rPr lang="en-US" dirty="0"/>
              <a:t>A static method cannot refer to "this" or "super" keywords in anyway</a:t>
            </a:r>
          </a:p>
          <a:p>
            <a:r>
              <a:rPr lang="en-US" b="1" dirty="0"/>
              <a:t>Static method accessed directly in static and non-static method</a:t>
            </a:r>
          </a:p>
          <a:p>
            <a:endParaRPr lang="en-US" dirty="0"/>
          </a:p>
          <a:p>
            <a:pPr marL="0" indent="0">
              <a:buNone/>
            </a:pPr>
            <a:endParaRPr lang="en-US" dirty="0"/>
          </a:p>
        </p:txBody>
      </p:sp>
    </p:spTree>
    <p:extLst>
      <p:ext uri="{BB962C8B-B14F-4D97-AF65-F5344CB8AC3E}">
        <p14:creationId xmlns:p14="http://schemas.microsoft.com/office/powerpoint/2010/main" val="6860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
            <a:ext cx="9291215" cy="705394"/>
          </a:xfrm>
        </p:spPr>
        <p:txBody>
          <a:bodyPr/>
          <a:lstStyle/>
          <a:p>
            <a:r>
              <a:rPr lang="en-US" dirty="0"/>
              <a:t>STATIC Method example</a:t>
            </a:r>
          </a:p>
        </p:txBody>
      </p:sp>
      <p:sp>
        <p:nvSpPr>
          <p:cNvPr id="3" name="Content Placeholder 2"/>
          <p:cNvSpPr>
            <a:spLocks noGrp="1"/>
          </p:cNvSpPr>
          <p:nvPr>
            <p:ph idx="1"/>
          </p:nvPr>
        </p:nvSpPr>
        <p:spPr>
          <a:xfrm>
            <a:off x="1451579" y="705396"/>
            <a:ext cx="9291215" cy="5904410"/>
          </a:xfrm>
        </p:spPr>
        <p:txBody>
          <a:bodyPr/>
          <a:lstStyle/>
          <a:p>
            <a:pPr marL="0" indent="0">
              <a:buNone/>
            </a:pPr>
            <a:endParaRPr lang="en-US" dirty="0"/>
          </a:p>
        </p:txBody>
      </p:sp>
      <p:sp>
        <p:nvSpPr>
          <p:cNvPr id="4" name="Rectangle 3"/>
          <p:cNvSpPr/>
          <p:nvPr/>
        </p:nvSpPr>
        <p:spPr>
          <a:xfrm>
            <a:off x="1451580" y="705396"/>
            <a:ext cx="4505084" cy="540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Arial Black" panose="020B0A04020102020204" pitchFamily="34" charset="0"/>
              </a:rPr>
              <a:t>public class </a:t>
            </a:r>
            <a:r>
              <a:rPr lang="en-US" sz="1400" b="1" dirty="0" err="1">
                <a:latin typeface="Arial Black" panose="020B0A04020102020204" pitchFamily="34" charset="0"/>
              </a:rPr>
              <a:t>StaticMethodClass</a:t>
            </a:r>
            <a:r>
              <a:rPr lang="en-US" sz="1400" b="1" dirty="0">
                <a:latin typeface="Arial Black" panose="020B0A04020102020204" pitchFamily="34" charset="0"/>
              </a:rPr>
              <a:t> {</a:t>
            </a:r>
          </a:p>
          <a:p>
            <a:r>
              <a:rPr lang="en-US" sz="1400" b="1" dirty="0">
                <a:latin typeface="Arial Black" panose="020B0A04020102020204" pitchFamily="34" charset="0"/>
              </a:rPr>
              <a:t>static </a:t>
            </a:r>
            <a:r>
              <a:rPr lang="en-US" sz="1400" b="1" dirty="0" err="1">
                <a:latin typeface="Arial Black" panose="020B0A04020102020204" pitchFamily="34" charset="0"/>
              </a:rPr>
              <a:t>int</a:t>
            </a:r>
            <a:r>
              <a:rPr lang="en-US" sz="1400" b="1" dirty="0">
                <a:latin typeface="Arial Black" panose="020B0A04020102020204" pitchFamily="34" charset="0"/>
              </a:rPr>
              <a:t> </a:t>
            </a:r>
            <a:r>
              <a:rPr lang="en-US" sz="1400" b="1" i="1" dirty="0">
                <a:latin typeface="Arial Black" panose="020B0A04020102020204" pitchFamily="34" charset="0"/>
              </a:rPr>
              <a:t>a=10;</a:t>
            </a:r>
          </a:p>
          <a:p>
            <a:r>
              <a:rPr lang="en-US" sz="1400" b="1" dirty="0" err="1">
                <a:latin typeface="Arial Black" panose="020B0A04020102020204" pitchFamily="34" charset="0"/>
              </a:rPr>
              <a:t>int</a:t>
            </a:r>
            <a:r>
              <a:rPr lang="en-US" sz="1400" b="1" dirty="0">
                <a:latin typeface="Arial Black" panose="020B0A04020102020204" pitchFamily="34" charset="0"/>
              </a:rPr>
              <a:t> b=20;</a:t>
            </a:r>
          </a:p>
          <a:p>
            <a:endParaRPr lang="en-US" sz="1400" dirty="0">
              <a:latin typeface="Arial Black" panose="020B0A04020102020204" pitchFamily="34" charset="0"/>
            </a:endParaRPr>
          </a:p>
          <a:p>
            <a:r>
              <a:rPr lang="en-US" sz="1400" b="1" dirty="0">
                <a:latin typeface="Arial Black" panose="020B0A04020102020204" pitchFamily="34" charset="0"/>
              </a:rPr>
              <a:t>public static void </a:t>
            </a:r>
            <a:r>
              <a:rPr lang="en-US" sz="1400" b="1" dirty="0" err="1">
                <a:latin typeface="Arial Black" panose="020B0A04020102020204" pitchFamily="34" charset="0"/>
              </a:rPr>
              <a:t>staticMethod</a:t>
            </a:r>
            <a:r>
              <a:rPr lang="en-US" sz="1400" b="1" dirty="0">
                <a:latin typeface="Arial Black" panose="020B0A04020102020204" pitchFamily="34" charset="0"/>
              </a:rPr>
              <a:t>()</a:t>
            </a:r>
          </a:p>
          <a:p>
            <a:r>
              <a:rPr lang="en-US" sz="1400" dirty="0">
                <a:latin typeface="Arial Black" panose="020B0A04020102020204" pitchFamily="34" charset="0"/>
              </a:rPr>
              <a:t>{</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("This is a static method");</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(a);</a:t>
            </a:r>
          </a:p>
          <a:p>
            <a:r>
              <a:rPr lang="en-US" sz="1400" dirty="0">
                <a:latin typeface="Arial Black" panose="020B0A04020102020204" pitchFamily="34" charset="0"/>
              </a:rPr>
              <a:t>}</a:t>
            </a:r>
          </a:p>
          <a:p>
            <a:endParaRPr lang="en-US" sz="1400" dirty="0">
              <a:latin typeface="Arial Black" panose="020B0A04020102020204" pitchFamily="34" charset="0"/>
            </a:endParaRPr>
          </a:p>
          <a:p>
            <a:r>
              <a:rPr lang="en-US" sz="1400" b="1" dirty="0">
                <a:latin typeface="Arial Black" panose="020B0A04020102020204" pitchFamily="34" charset="0"/>
              </a:rPr>
              <a:t>public  void </a:t>
            </a:r>
            <a:r>
              <a:rPr lang="en-US" sz="1400" b="1" dirty="0" err="1">
                <a:latin typeface="Arial Black" panose="020B0A04020102020204" pitchFamily="34" charset="0"/>
              </a:rPr>
              <a:t>nonStaticMethod</a:t>
            </a:r>
            <a:r>
              <a:rPr lang="en-US" sz="1400" b="1" dirty="0">
                <a:latin typeface="Arial Black" panose="020B0A04020102020204" pitchFamily="34" charset="0"/>
              </a:rPr>
              <a:t>()</a:t>
            </a:r>
          </a:p>
          <a:p>
            <a:r>
              <a:rPr lang="en-US" sz="1400" dirty="0">
                <a:latin typeface="Arial Black" panose="020B0A04020102020204" pitchFamily="34" charset="0"/>
              </a:rPr>
              <a:t>{</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("This is a non static method");</a:t>
            </a:r>
          </a:p>
          <a:p>
            <a:r>
              <a:rPr lang="en-US" sz="1400" dirty="0">
                <a:latin typeface="Arial Black" panose="020B0A04020102020204" pitchFamily="34" charset="0"/>
              </a:rPr>
              <a:t>}</a:t>
            </a:r>
          </a:p>
          <a:p>
            <a:endParaRPr lang="en-US" sz="1400" dirty="0">
              <a:latin typeface="Arial Black" panose="020B0A04020102020204" pitchFamily="34" charset="0"/>
            </a:endParaRPr>
          </a:p>
          <a:p>
            <a:r>
              <a:rPr lang="en-US" sz="1400" b="1" dirty="0">
                <a:latin typeface="Arial Black" panose="020B0A04020102020204" pitchFamily="34" charset="0"/>
              </a:rPr>
              <a:t>public static void </a:t>
            </a:r>
            <a:r>
              <a:rPr lang="en-US" sz="1400" b="1" dirty="0" err="1">
                <a:latin typeface="Arial Black" panose="020B0A04020102020204" pitchFamily="34" charset="0"/>
              </a:rPr>
              <a:t>anotherStaticMethod</a:t>
            </a:r>
            <a:r>
              <a:rPr lang="en-US" sz="1400" b="1" dirty="0">
                <a:latin typeface="Arial Black" panose="020B0A04020102020204" pitchFamily="34" charset="0"/>
              </a:rPr>
              <a:t>()</a:t>
            </a:r>
          </a:p>
          <a:p>
            <a:r>
              <a:rPr lang="en-US" sz="1400" dirty="0">
                <a:latin typeface="Arial Black" panose="020B0A04020102020204" pitchFamily="34" charset="0"/>
              </a:rPr>
              <a:t>{</a:t>
            </a:r>
          </a:p>
          <a:p>
            <a:r>
              <a:rPr lang="en-US" sz="1400" dirty="0" err="1">
                <a:latin typeface="Arial Black" panose="020B0A04020102020204" pitchFamily="34" charset="0"/>
              </a:rPr>
              <a:t>System.</a:t>
            </a:r>
            <a:r>
              <a:rPr lang="en-US" sz="1400" b="1" i="1" dirty="0" err="1">
                <a:latin typeface="Arial Black" panose="020B0A04020102020204" pitchFamily="34" charset="0"/>
              </a:rPr>
              <a:t>out.println</a:t>
            </a:r>
            <a:r>
              <a:rPr lang="en-US" sz="1400" b="1" i="1" dirty="0">
                <a:latin typeface="Arial Black" panose="020B0A04020102020204" pitchFamily="34" charset="0"/>
              </a:rPr>
              <a:t>("This is an another static method");</a:t>
            </a:r>
          </a:p>
          <a:p>
            <a:r>
              <a:rPr lang="en-US" sz="1400" i="1" dirty="0" err="1">
                <a:latin typeface="Arial Black" panose="020B0A04020102020204" pitchFamily="34" charset="0"/>
              </a:rPr>
              <a:t>staticMethod</a:t>
            </a:r>
            <a:r>
              <a:rPr lang="en-US" sz="1400" i="1" dirty="0">
                <a:latin typeface="Arial Black" panose="020B0A04020102020204" pitchFamily="34" charset="0"/>
              </a:rPr>
              <a:t>();</a:t>
            </a:r>
          </a:p>
          <a:p>
            <a:r>
              <a:rPr lang="en-US" sz="1400" dirty="0">
                <a:latin typeface="Arial Black" panose="020B0A04020102020204" pitchFamily="34" charset="0"/>
              </a:rPr>
              <a:t>}</a:t>
            </a:r>
          </a:p>
        </p:txBody>
      </p:sp>
      <p:sp>
        <p:nvSpPr>
          <p:cNvPr id="5" name="Rectangle 4"/>
          <p:cNvSpPr/>
          <p:nvPr/>
        </p:nvSpPr>
        <p:spPr>
          <a:xfrm>
            <a:off x="6165669" y="705395"/>
            <a:ext cx="4577125" cy="2495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public static void main(String[] </a:t>
            </a:r>
            <a:r>
              <a:rPr lang="en-US" b="1" dirty="0" err="1"/>
              <a:t>args</a:t>
            </a:r>
            <a:r>
              <a:rPr lang="en-US" b="1" dirty="0"/>
              <a:t>) {</a:t>
            </a:r>
          </a:p>
          <a:p>
            <a:r>
              <a:rPr lang="en-US" dirty="0" err="1"/>
              <a:t>StaticMethodClass.</a:t>
            </a:r>
            <a:r>
              <a:rPr lang="en-US" i="1" dirty="0" err="1"/>
              <a:t>staticMethod</a:t>
            </a:r>
            <a:r>
              <a:rPr lang="en-US" i="1" dirty="0"/>
              <a:t>();</a:t>
            </a:r>
          </a:p>
          <a:p>
            <a:r>
              <a:rPr lang="en-US" dirty="0" err="1"/>
              <a:t>StaticMethodClass.</a:t>
            </a:r>
            <a:r>
              <a:rPr lang="en-US" i="1" dirty="0" err="1"/>
              <a:t>anotherStaticMethod</a:t>
            </a:r>
            <a:r>
              <a:rPr lang="en-US" i="1" dirty="0"/>
              <a:t>();</a:t>
            </a:r>
          </a:p>
          <a:p>
            <a:endParaRPr lang="en-US" dirty="0"/>
          </a:p>
          <a:p>
            <a:r>
              <a:rPr lang="en-US" dirty="0"/>
              <a:t>}</a:t>
            </a:r>
          </a:p>
        </p:txBody>
      </p:sp>
      <p:sp>
        <p:nvSpPr>
          <p:cNvPr id="6" name="Oval 5"/>
          <p:cNvSpPr/>
          <p:nvPr/>
        </p:nvSpPr>
        <p:spPr>
          <a:xfrm>
            <a:off x="6165669" y="3722915"/>
            <a:ext cx="4480560" cy="239050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This is a static method</a:t>
            </a:r>
          </a:p>
          <a:p>
            <a:r>
              <a:rPr lang="en-US" sz="1600" dirty="0"/>
              <a:t>10</a:t>
            </a:r>
          </a:p>
          <a:p>
            <a:r>
              <a:rPr lang="en-US" sz="1600" dirty="0"/>
              <a:t>This is an another static method</a:t>
            </a:r>
          </a:p>
          <a:p>
            <a:r>
              <a:rPr lang="en-US" sz="1600" dirty="0"/>
              <a:t>This is a static method</a:t>
            </a:r>
          </a:p>
          <a:p>
            <a:r>
              <a:rPr lang="en-US" sz="1600" dirty="0"/>
              <a:t>10</a:t>
            </a:r>
          </a:p>
        </p:txBody>
      </p:sp>
    </p:spTree>
    <p:extLst>
      <p:ext uri="{BB962C8B-B14F-4D97-AF65-F5344CB8AC3E}">
        <p14:creationId xmlns:p14="http://schemas.microsoft.com/office/powerpoint/2010/main" val="202792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b="1" dirty="0"/>
              <a:t>Static variables</a:t>
            </a:r>
            <a:endParaRPr lang="en-US" dirty="0"/>
          </a:p>
        </p:txBody>
      </p:sp>
      <p:sp>
        <p:nvSpPr>
          <p:cNvPr id="3" name="Content Placeholder 2"/>
          <p:cNvSpPr>
            <a:spLocks noGrp="1"/>
          </p:cNvSpPr>
          <p:nvPr>
            <p:ph idx="1"/>
          </p:nvPr>
        </p:nvSpPr>
        <p:spPr>
          <a:xfrm>
            <a:off x="1451579" y="1162594"/>
            <a:ext cx="9291215" cy="4303751"/>
          </a:xfrm>
        </p:spPr>
        <p:txBody>
          <a:bodyPr/>
          <a:lstStyle/>
          <a:p>
            <a:r>
              <a:rPr lang="en-US" dirty="0"/>
              <a:t>When a variable is declared as static, then a single copy of variable is created and shared among all objects at class level.</a:t>
            </a:r>
          </a:p>
          <a:p>
            <a:r>
              <a:rPr lang="en-US" dirty="0"/>
              <a:t>Static variables are, essentially, global variables. All instances of the class share the same static variable.</a:t>
            </a:r>
          </a:p>
          <a:p>
            <a:r>
              <a:rPr lang="en-US" dirty="0"/>
              <a:t>We can create static variables at class-level only</a:t>
            </a:r>
          </a:p>
          <a:p>
            <a:r>
              <a:rPr lang="en-US" dirty="0"/>
              <a:t>static block and static variables are executed in order they are present in a program</a:t>
            </a:r>
          </a:p>
        </p:txBody>
      </p:sp>
    </p:spTree>
    <p:extLst>
      <p:ext uri="{BB962C8B-B14F-4D97-AF65-F5344CB8AC3E}">
        <p14:creationId xmlns:p14="http://schemas.microsoft.com/office/powerpoint/2010/main" val="135420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US" b="1" dirty="0"/>
              <a:t>Static variables Example</a:t>
            </a:r>
            <a:endParaRPr lang="en-US" dirty="0"/>
          </a:p>
        </p:txBody>
      </p:sp>
      <p:sp>
        <p:nvSpPr>
          <p:cNvPr id="3" name="Content Placeholder 2"/>
          <p:cNvSpPr>
            <a:spLocks noGrp="1"/>
          </p:cNvSpPr>
          <p:nvPr>
            <p:ph idx="1"/>
          </p:nvPr>
        </p:nvSpPr>
        <p:spPr>
          <a:xfrm>
            <a:off x="1149531" y="1162594"/>
            <a:ext cx="9593263" cy="5538652"/>
          </a:xfrm>
        </p:spPr>
        <p:txBody>
          <a:bodyPr/>
          <a:lstStyle/>
          <a:p>
            <a:pPr marL="0" indent="0">
              <a:buNone/>
            </a:pPr>
            <a:endParaRPr lang="en-US" dirty="0"/>
          </a:p>
        </p:txBody>
      </p:sp>
      <p:sp>
        <p:nvSpPr>
          <p:cNvPr id="4" name="Rectangle 3"/>
          <p:cNvSpPr/>
          <p:nvPr/>
        </p:nvSpPr>
        <p:spPr>
          <a:xfrm>
            <a:off x="1191922" y="1188720"/>
            <a:ext cx="3747439" cy="288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public class </a:t>
            </a:r>
            <a:r>
              <a:rPr lang="en-US" sz="1600" b="1" dirty="0" err="1"/>
              <a:t>StaticVariables</a:t>
            </a:r>
            <a:r>
              <a:rPr lang="en-US" sz="1600" b="1" dirty="0"/>
              <a:t> {</a:t>
            </a:r>
          </a:p>
          <a:p>
            <a:endParaRPr lang="en-US" sz="1600" dirty="0"/>
          </a:p>
          <a:p>
            <a:r>
              <a:rPr lang="en-US" sz="1600" b="1" dirty="0"/>
              <a:t>static </a:t>
            </a:r>
            <a:r>
              <a:rPr lang="en-US" sz="1600" b="1" dirty="0" err="1"/>
              <a:t>int</a:t>
            </a:r>
            <a:r>
              <a:rPr lang="en-US" sz="1600" b="1" dirty="0"/>
              <a:t> </a:t>
            </a:r>
            <a:r>
              <a:rPr lang="en-US" sz="1600" b="1" i="1" dirty="0"/>
              <a:t>var1;</a:t>
            </a:r>
          </a:p>
          <a:p>
            <a:r>
              <a:rPr lang="en-US" sz="1600" b="1" dirty="0" err="1"/>
              <a:t>int</a:t>
            </a:r>
            <a:r>
              <a:rPr lang="en-US" sz="1600" b="1" dirty="0"/>
              <a:t> var2;</a:t>
            </a:r>
          </a:p>
          <a:p>
            <a:endParaRPr lang="en-US" sz="1600" dirty="0"/>
          </a:p>
          <a:p>
            <a:r>
              <a:rPr lang="en-US" sz="1600" dirty="0"/>
              <a:t>}</a:t>
            </a:r>
          </a:p>
        </p:txBody>
      </p:sp>
      <p:sp>
        <p:nvSpPr>
          <p:cNvPr id="5" name="Rectangle 4"/>
          <p:cNvSpPr/>
          <p:nvPr/>
        </p:nvSpPr>
        <p:spPr>
          <a:xfrm>
            <a:off x="5708469" y="1188720"/>
            <a:ext cx="4545874" cy="49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Arial Black" panose="020B0A04020102020204" pitchFamily="34" charset="0"/>
              </a:rPr>
              <a:t>public static void main(String[] </a:t>
            </a:r>
            <a:r>
              <a:rPr lang="en-US" sz="1600" b="1" dirty="0" err="1">
                <a:latin typeface="Arial Black" panose="020B0A04020102020204" pitchFamily="34" charset="0"/>
              </a:rPr>
              <a:t>args</a:t>
            </a:r>
            <a:r>
              <a:rPr lang="en-US" sz="1600" b="1" dirty="0">
                <a:latin typeface="Arial Black" panose="020B0A04020102020204" pitchFamily="34" charset="0"/>
              </a:rPr>
              <a:t>) {</a:t>
            </a:r>
          </a:p>
          <a:p>
            <a:r>
              <a:rPr lang="en-US" sz="1600" dirty="0" err="1">
                <a:latin typeface="Arial Black" panose="020B0A04020102020204" pitchFamily="34" charset="0"/>
              </a:rPr>
              <a:t>StaticVariables</a:t>
            </a:r>
            <a:r>
              <a:rPr lang="en-US" sz="1600" dirty="0">
                <a:latin typeface="Arial Black" panose="020B0A04020102020204" pitchFamily="34" charset="0"/>
              </a:rPr>
              <a:t> obj1 = </a:t>
            </a:r>
            <a:r>
              <a:rPr lang="en-US" sz="1600" b="1" dirty="0">
                <a:latin typeface="Arial Black" panose="020B0A04020102020204" pitchFamily="34" charset="0"/>
              </a:rPr>
              <a:t>new </a:t>
            </a:r>
            <a:r>
              <a:rPr lang="en-US" sz="1600" b="1" dirty="0" err="1">
                <a:latin typeface="Arial Black" panose="020B0A04020102020204" pitchFamily="34" charset="0"/>
              </a:rPr>
              <a:t>StaticVariables</a:t>
            </a:r>
            <a:r>
              <a:rPr lang="en-US" sz="1600" b="1" dirty="0">
                <a:latin typeface="Arial Black" panose="020B0A04020102020204" pitchFamily="34" charset="0"/>
              </a:rPr>
              <a:t>();</a:t>
            </a:r>
          </a:p>
          <a:p>
            <a:r>
              <a:rPr lang="en-US" sz="1600" dirty="0">
                <a:latin typeface="Arial Black" panose="020B0A04020102020204" pitchFamily="34" charset="0"/>
              </a:rPr>
              <a:t>obj1.</a:t>
            </a:r>
            <a:r>
              <a:rPr lang="en-US" sz="1600" i="1" u="sng" dirty="0">
                <a:latin typeface="Arial Black" panose="020B0A04020102020204" pitchFamily="34" charset="0"/>
              </a:rPr>
              <a:t>var1=11;</a:t>
            </a:r>
          </a:p>
          <a:p>
            <a:r>
              <a:rPr lang="en-US" sz="1600" dirty="0">
                <a:latin typeface="Arial Black" panose="020B0A04020102020204" pitchFamily="34" charset="0"/>
              </a:rPr>
              <a:t>obj1.var2=22;</a:t>
            </a:r>
          </a:p>
          <a:p>
            <a:endParaRPr lang="en-US" sz="1600" dirty="0">
              <a:latin typeface="Arial Black" panose="020B0A04020102020204" pitchFamily="34" charset="0"/>
            </a:endParaRPr>
          </a:p>
          <a:p>
            <a:r>
              <a:rPr lang="en-US" sz="1600" dirty="0" err="1">
                <a:latin typeface="Arial Black" panose="020B0A04020102020204" pitchFamily="34" charset="0"/>
              </a:rPr>
              <a:t>StaticVariables</a:t>
            </a:r>
            <a:r>
              <a:rPr lang="en-US" sz="1600" dirty="0">
                <a:latin typeface="Arial Black" panose="020B0A04020102020204" pitchFamily="34" charset="0"/>
              </a:rPr>
              <a:t> obj2 = </a:t>
            </a:r>
            <a:r>
              <a:rPr lang="en-US" sz="1600" b="1" dirty="0">
                <a:latin typeface="Arial Black" panose="020B0A04020102020204" pitchFamily="34" charset="0"/>
              </a:rPr>
              <a:t>new </a:t>
            </a:r>
            <a:r>
              <a:rPr lang="en-US" sz="1600" b="1" dirty="0" err="1">
                <a:latin typeface="Arial Black" panose="020B0A04020102020204" pitchFamily="34" charset="0"/>
              </a:rPr>
              <a:t>StaticVariables</a:t>
            </a:r>
            <a:r>
              <a:rPr lang="en-US" sz="1600" b="1" dirty="0">
                <a:latin typeface="Arial Black" panose="020B0A04020102020204" pitchFamily="34" charset="0"/>
              </a:rPr>
              <a:t>();</a:t>
            </a:r>
          </a:p>
          <a:p>
            <a:r>
              <a:rPr lang="en-US" sz="1600" dirty="0">
                <a:latin typeface="Arial Black" panose="020B0A04020102020204" pitchFamily="34" charset="0"/>
              </a:rPr>
              <a:t>obj2.</a:t>
            </a:r>
            <a:r>
              <a:rPr lang="en-US" sz="1600" i="1" u="sng" dirty="0">
                <a:latin typeface="Arial Black" panose="020B0A04020102020204" pitchFamily="34" charset="0"/>
              </a:rPr>
              <a:t>var1=1111;</a:t>
            </a:r>
          </a:p>
          <a:p>
            <a:r>
              <a:rPr lang="en-US" sz="1600" dirty="0">
                <a:latin typeface="Arial Black" panose="020B0A04020102020204" pitchFamily="34" charset="0"/>
              </a:rPr>
              <a:t>obj2.var2=2211;</a:t>
            </a:r>
          </a:p>
          <a:p>
            <a:endParaRPr lang="en-US" sz="1600" dirty="0">
              <a:latin typeface="Arial Black" panose="020B0A04020102020204" pitchFamily="34" charset="0"/>
            </a:endParaRP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("obj1 var1:"+obj1.</a:t>
            </a:r>
            <a:r>
              <a:rPr lang="en-US" sz="1600" b="1" i="1" u="sng" dirty="0">
                <a:latin typeface="Arial Black" panose="020B0A04020102020204" pitchFamily="34" charset="0"/>
              </a:rPr>
              <a:t>var1);</a:t>
            </a: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("obj1 var2:"+obj1.var2);</a:t>
            </a: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("obj2 var1:"+obj2.</a:t>
            </a:r>
            <a:r>
              <a:rPr lang="en-US" sz="1600" b="1" i="1" u="sng" dirty="0">
                <a:latin typeface="Arial Black" panose="020B0A04020102020204" pitchFamily="34" charset="0"/>
              </a:rPr>
              <a:t>var1);</a:t>
            </a:r>
          </a:p>
          <a:p>
            <a:r>
              <a:rPr lang="en-US" sz="1600" dirty="0" err="1">
                <a:latin typeface="Arial Black" panose="020B0A04020102020204" pitchFamily="34" charset="0"/>
              </a:rPr>
              <a:t>System.</a:t>
            </a:r>
            <a:r>
              <a:rPr lang="en-US" sz="1600" b="1" i="1" dirty="0" err="1">
                <a:latin typeface="Arial Black" panose="020B0A04020102020204" pitchFamily="34" charset="0"/>
              </a:rPr>
              <a:t>out.println</a:t>
            </a:r>
            <a:r>
              <a:rPr lang="en-US" sz="1600" b="1" i="1" dirty="0">
                <a:latin typeface="Arial Black" panose="020B0A04020102020204" pitchFamily="34" charset="0"/>
              </a:rPr>
              <a:t>("obj2 var2:"+obj2.var2);</a:t>
            </a:r>
          </a:p>
          <a:p>
            <a:r>
              <a:rPr lang="en-US" sz="1600" dirty="0">
                <a:latin typeface="Arial Black" panose="020B0A04020102020204" pitchFamily="34" charset="0"/>
              </a:rPr>
              <a:t>}</a:t>
            </a:r>
          </a:p>
        </p:txBody>
      </p:sp>
      <p:sp>
        <p:nvSpPr>
          <p:cNvPr id="6" name="Oval 5"/>
          <p:cNvSpPr/>
          <p:nvPr/>
        </p:nvSpPr>
        <p:spPr>
          <a:xfrm>
            <a:off x="1451578" y="4519749"/>
            <a:ext cx="3487783" cy="160673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obj1 var1:1111</a:t>
            </a:r>
          </a:p>
          <a:p>
            <a:r>
              <a:rPr lang="en-US" dirty="0"/>
              <a:t>obj1 var2:22</a:t>
            </a:r>
          </a:p>
          <a:p>
            <a:r>
              <a:rPr lang="en-US" dirty="0"/>
              <a:t>obj2 var1:1111</a:t>
            </a:r>
          </a:p>
          <a:p>
            <a:r>
              <a:rPr lang="en-US" dirty="0"/>
              <a:t>obj2 var2:2211</a:t>
            </a:r>
          </a:p>
        </p:txBody>
      </p:sp>
    </p:spTree>
    <p:extLst>
      <p:ext uri="{BB962C8B-B14F-4D97-AF65-F5344CB8AC3E}">
        <p14:creationId xmlns:p14="http://schemas.microsoft.com/office/powerpoint/2010/main" val="104473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29753"/>
            <a:ext cx="9291215" cy="1049235"/>
          </a:xfrm>
        </p:spPr>
        <p:txBody>
          <a:bodyPr/>
          <a:lstStyle/>
          <a:p>
            <a:r>
              <a:rPr lang="en-US" b="1" dirty="0"/>
              <a:t>Java Enum</a:t>
            </a:r>
            <a:br>
              <a:rPr lang="en-US" b="1" dirty="0"/>
            </a:br>
            <a:endParaRPr lang="en-US" dirty="0"/>
          </a:p>
        </p:txBody>
      </p:sp>
      <p:sp>
        <p:nvSpPr>
          <p:cNvPr id="3" name="Content Placeholder 2"/>
          <p:cNvSpPr>
            <a:spLocks noGrp="1"/>
          </p:cNvSpPr>
          <p:nvPr>
            <p:ph idx="1"/>
          </p:nvPr>
        </p:nvSpPr>
        <p:spPr>
          <a:xfrm>
            <a:off x="1451579" y="1097280"/>
            <a:ext cx="9291215" cy="4369065"/>
          </a:xfrm>
        </p:spPr>
        <p:txBody>
          <a:bodyPr/>
          <a:lstStyle/>
          <a:p>
            <a:r>
              <a:rPr lang="en-US" dirty="0"/>
              <a:t>An </a:t>
            </a:r>
            <a:r>
              <a:rPr lang="en-US" dirty="0" err="1"/>
              <a:t>enum</a:t>
            </a:r>
            <a:r>
              <a:rPr lang="en-US" dirty="0"/>
              <a:t> is a special type of data type which is basically a collection (set) of constants. </a:t>
            </a:r>
          </a:p>
          <a:p>
            <a:r>
              <a:rPr lang="en-US" dirty="0"/>
              <a:t>An ENUM can be defined as below:</a:t>
            </a:r>
          </a:p>
          <a:p>
            <a:pPr marL="0" indent="0">
              <a:buNone/>
            </a:pPr>
            <a:r>
              <a:rPr lang="en-US" dirty="0">
                <a:highlight>
                  <a:srgbClr val="808080"/>
                </a:highlight>
              </a:rPr>
              <a:t>public </a:t>
            </a:r>
            <a:r>
              <a:rPr lang="en-US" dirty="0" err="1">
                <a:highlight>
                  <a:srgbClr val="808080"/>
                </a:highlight>
              </a:rPr>
              <a:t>enum</a:t>
            </a:r>
            <a:r>
              <a:rPr lang="en-US" dirty="0">
                <a:highlight>
                  <a:srgbClr val="808080"/>
                </a:highlight>
              </a:rPr>
              <a:t> Directions{</a:t>
            </a:r>
          </a:p>
          <a:p>
            <a:pPr marL="0" indent="0">
              <a:buNone/>
            </a:pPr>
            <a:r>
              <a:rPr lang="en-US" dirty="0">
                <a:highlight>
                  <a:srgbClr val="808080"/>
                </a:highlight>
              </a:rPr>
              <a:t>  EAST, WEST, NORTH, SOUTH</a:t>
            </a:r>
          </a:p>
          <a:p>
            <a:pPr marL="0" indent="0">
              <a:buNone/>
            </a:pPr>
            <a:r>
              <a:rPr lang="en-US" dirty="0">
                <a:highlight>
                  <a:srgbClr val="808080"/>
                </a:highlight>
              </a:rPr>
              <a:t>}</a:t>
            </a:r>
          </a:p>
        </p:txBody>
      </p:sp>
      <p:sp>
        <p:nvSpPr>
          <p:cNvPr id="5" name="Rectangle 4"/>
          <p:cNvSpPr/>
          <p:nvPr/>
        </p:nvSpPr>
        <p:spPr>
          <a:xfrm>
            <a:off x="6204857" y="2146515"/>
            <a:ext cx="5852160" cy="3705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Directions </a:t>
            </a:r>
            <a:r>
              <a:rPr lang="en-US" dirty="0" err="1"/>
              <a:t>dir</a:t>
            </a:r>
            <a:r>
              <a:rPr lang="en-US" dirty="0"/>
              <a:t> = </a:t>
            </a:r>
            <a:r>
              <a:rPr lang="en-US" dirty="0" err="1"/>
              <a:t>Directions.NORTH</a:t>
            </a:r>
            <a:r>
              <a:rPr lang="en-US" dirty="0"/>
              <a:t>;  </a:t>
            </a:r>
          </a:p>
          <a:p>
            <a:endParaRPr lang="en-US" dirty="0"/>
          </a:p>
          <a:p>
            <a:r>
              <a:rPr lang="en-US" dirty="0"/>
              <a:t>if(</a:t>
            </a:r>
            <a:r>
              <a:rPr lang="en-US" dirty="0" err="1"/>
              <a:t>dir</a:t>
            </a:r>
            <a:r>
              <a:rPr lang="en-US" dirty="0"/>
              <a:t> == </a:t>
            </a:r>
            <a:r>
              <a:rPr lang="en-US" dirty="0" err="1"/>
              <a:t>Directions.EAST</a:t>
            </a:r>
            <a:r>
              <a:rPr lang="en-US" dirty="0"/>
              <a:t>) {</a:t>
            </a:r>
          </a:p>
          <a:p>
            <a:r>
              <a:rPr lang="en-US" dirty="0"/>
              <a:t>  // Do something. Write your logic</a:t>
            </a:r>
          </a:p>
          <a:p>
            <a:r>
              <a:rPr lang="en-US" dirty="0"/>
              <a:t>} else if(</a:t>
            </a:r>
            <a:r>
              <a:rPr lang="en-US" dirty="0" err="1"/>
              <a:t>dir</a:t>
            </a:r>
            <a:r>
              <a:rPr lang="en-US" dirty="0"/>
              <a:t> == </a:t>
            </a:r>
            <a:r>
              <a:rPr lang="en-US" dirty="0" err="1"/>
              <a:t>Directions.WEST</a:t>
            </a:r>
            <a:r>
              <a:rPr lang="en-US" dirty="0"/>
              <a:t>) {</a:t>
            </a:r>
          </a:p>
          <a:p>
            <a:r>
              <a:rPr lang="en-US" dirty="0"/>
              <a:t>     // Do something else</a:t>
            </a:r>
          </a:p>
          <a:p>
            <a:r>
              <a:rPr lang="en-US" dirty="0"/>
              <a:t>  } else if(</a:t>
            </a:r>
            <a:r>
              <a:rPr lang="en-US" dirty="0" err="1"/>
              <a:t>dir</a:t>
            </a:r>
            <a:r>
              <a:rPr lang="en-US" dirty="0"/>
              <a:t> == </a:t>
            </a:r>
            <a:r>
              <a:rPr lang="en-US" dirty="0" err="1"/>
              <a:t>Directions.NORTH</a:t>
            </a:r>
            <a:r>
              <a:rPr lang="en-US" dirty="0"/>
              <a:t>) {</a:t>
            </a:r>
          </a:p>
          <a:p>
            <a:r>
              <a:rPr lang="en-US" dirty="0"/>
              <a:t>     // Do something </a:t>
            </a:r>
          </a:p>
          <a:p>
            <a:r>
              <a:rPr lang="en-US" dirty="0"/>
              <a:t>    } else {</a:t>
            </a:r>
          </a:p>
          <a:p>
            <a:r>
              <a:rPr lang="en-US" dirty="0"/>
              <a:t>        /* Do Something. Write logic for </a:t>
            </a:r>
          </a:p>
          <a:p>
            <a:r>
              <a:rPr lang="en-US" dirty="0"/>
              <a:t>         * the remaining constant SOUTH</a:t>
            </a:r>
          </a:p>
          <a:p>
            <a:r>
              <a:rPr lang="en-US" dirty="0"/>
              <a:t>         */ </a:t>
            </a:r>
          </a:p>
          <a:p>
            <a:r>
              <a:rPr lang="en-US" dirty="0"/>
              <a:t>      }</a:t>
            </a:r>
          </a:p>
        </p:txBody>
      </p:sp>
    </p:spTree>
    <p:extLst>
      <p:ext uri="{BB962C8B-B14F-4D97-AF65-F5344CB8AC3E}">
        <p14:creationId xmlns:p14="http://schemas.microsoft.com/office/powerpoint/2010/main" val="109658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51376"/>
            <a:ext cx="9291215" cy="1049235"/>
          </a:xfrm>
        </p:spPr>
        <p:txBody>
          <a:bodyPr/>
          <a:lstStyle/>
          <a:p>
            <a:r>
              <a:rPr lang="en-US" dirty="0"/>
              <a:t>ENUM example</a:t>
            </a:r>
          </a:p>
        </p:txBody>
      </p:sp>
      <p:sp>
        <p:nvSpPr>
          <p:cNvPr id="4" name="Rectangle 3"/>
          <p:cNvSpPr/>
          <p:nvPr/>
        </p:nvSpPr>
        <p:spPr>
          <a:xfrm>
            <a:off x="1084217" y="1069982"/>
            <a:ext cx="5133703" cy="544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public </a:t>
            </a:r>
            <a:r>
              <a:rPr lang="en-US" dirty="0" err="1"/>
              <a:t>enum</a:t>
            </a:r>
            <a:r>
              <a:rPr lang="en-US" dirty="0"/>
              <a:t> Directions{</a:t>
            </a:r>
          </a:p>
          <a:p>
            <a:r>
              <a:rPr lang="en-US" dirty="0"/>
              <a:t>	  EAST,WEST, NORTH, SOUTH</a:t>
            </a:r>
          </a:p>
          <a:p>
            <a:r>
              <a:rPr lang="en-US" dirty="0"/>
              <a:t>}</a:t>
            </a:r>
          </a:p>
          <a:p>
            <a:r>
              <a:rPr lang="en-US" dirty="0"/>
              <a:t>public class </a:t>
            </a:r>
            <a:r>
              <a:rPr lang="en-US" dirty="0" err="1"/>
              <a:t>EnumDemo</a:t>
            </a:r>
            <a:endParaRPr lang="en-US" dirty="0"/>
          </a:p>
          <a:p>
            <a:r>
              <a:rPr lang="en-US" dirty="0"/>
              <a:t>{</a:t>
            </a:r>
          </a:p>
          <a:p>
            <a:r>
              <a:rPr lang="en-US" dirty="0"/>
              <a:t>   public static void main(String </a:t>
            </a:r>
            <a:r>
              <a:rPr lang="en-US" dirty="0" err="1"/>
              <a:t>args</a:t>
            </a:r>
            <a:r>
              <a:rPr lang="en-US" dirty="0"/>
              <a:t>[]){</a:t>
            </a:r>
          </a:p>
          <a:p>
            <a:r>
              <a:rPr lang="en-US" dirty="0"/>
              <a:t>	Directions </a:t>
            </a:r>
            <a:r>
              <a:rPr lang="en-US" dirty="0" err="1"/>
              <a:t>dir</a:t>
            </a:r>
            <a:r>
              <a:rPr lang="en-US" dirty="0"/>
              <a:t> = </a:t>
            </a:r>
            <a:r>
              <a:rPr lang="en-US" dirty="0" err="1"/>
              <a:t>Directions.NORTH</a:t>
            </a:r>
            <a:r>
              <a:rPr lang="en-US" dirty="0"/>
              <a:t>;  </a:t>
            </a:r>
          </a:p>
          <a:p>
            <a:r>
              <a:rPr lang="en-US" dirty="0"/>
              <a:t>	if(</a:t>
            </a:r>
            <a:r>
              <a:rPr lang="en-US" dirty="0" err="1"/>
              <a:t>dir</a:t>
            </a:r>
            <a:r>
              <a:rPr lang="en-US" dirty="0"/>
              <a:t> == </a:t>
            </a:r>
            <a:r>
              <a:rPr lang="en-US" dirty="0" err="1"/>
              <a:t>Directions.EAST</a:t>
            </a:r>
            <a:r>
              <a:rPr lang="en-US" dirty="0"/>
              <a:t>) {</a:t>
            </a:r>
          </a:p>
          <a:p>
            <a:r>
              <a:rPr lang="en-US" dirty="0"/>
              <a:t>	    </a:t>
            </a:r>
            <a:r>
              <a:rPr lang="en-US" dirty="0" err="1"/>
              <a:t>System.out.println</a:t>
            </a:r>
            <a:r>
              <a:rPr lang="en-US" dirty="0"/>
              <a:t>("Direction: East");</a:t>
            </a:r>
          </a:p>
          <a:p>
            <a:r>
              <a:rPr lang="en-US" dirty="0"/>
              <a:t>	} else if(</a:t>
            </a:r>
            <a:r>
              <a:rPr lang="en-US" dirty="0" err="1"/>
              <a:t>dir</a:t>
            </a:r>
            <a:r>
              <a:rPr lang="en-US" dirty="0"/>
              <a:t> == </a:t>
            </a:r>
            <a:r>
              <a:rPr lang="en-US" dirty="0" err="1"/>
              <a:t>Directions.WEST</a:t>
            </a:r>
            <a:r>
              <a:rPr lang="en-US" dirty="0"/>
              <a:t>) {</a:t>
            </a:r>
          </a:p>
          <a:p>
            <a:r>
              <a:rPr lang="en-US" dirty="0"/>
              <a:t>	    </a:t>
            </a:r>
            <a:r>
              <a:rPr lang="en-US" dirty="0" err="1"/>
              <a:t>System.out.println</a:t>
            </a:r>
            <a:r>
              <a:rPr lang="en-US" dirty="0"/>
              <a:t>("Direction: West");</a:t>
            </a:r>
          </a:p>
          <a:p>
            <a:r>
              <a:rPr lang="en-US" dirty="0"/>
              <a:t>	  } else if(</a:t>
            </a:r>
            <a:r>
              <a:rPr lang="en-US" dirty="0" err="1"/>
              <a:t>dir</a:t>
            </a:r>
            <a:r>
              <a:rPr lang="en-US" dirty="0"/>
              <a:t> == </a:t>
            </a:r>
            <a:r>
              <a:rPr lang="en-US" dirty="0" err="1"/>
              <a:t>Directions.NORTH</a:t>
            </a:r>
            <a:r>
              <a:rPr lang="en-US" dirty="0"/>
              <a:t>) {</a:t>
            </a:r>
          </a:p>
          <a:p>
            <a:r>
              <a:rPr lang="en-US" dirty="0"/>
              <a:t>	      </a:t>
            </a:r>
            <a:r>
              <a:rPr lang="en-US" dirty="0" err="1"/>
              <a:t>System.out.println</a:t>
            </a:r>
            <a:r>
              <a:rPr lang="en-US" dirty="0"/>
              <a:t>("Direction: North");</a:t>
            </a:r>
          </a:p>
          <a:p>
            <a:r>
              <a:rPr lang="en-US" dirty="0"/>
              <a:t>  	    } else {</a:t>
            </a:r>
          </a:p>
          <a:p>
            <a:r>
              <a:rPr lang="en-US" dirty="0"/>
              <a:t>		</a:t>
            </a:r>
            <a:r>
              <a:rPr lang="en-US" dirty="0" err="1"/>
              <a:t>System.out.println</a:t>
            </a:r>
            <a:r>
              <a:rPr lang="en-US" dirty="0"/>
              <a:t>("Direction: South");</a:t>
            </a:r>
          </a:p>
          <a:p>
            <a:r>
              <a:rPr lang="en-US" dirty="0"/>
              <a:t>	      }</a:t>
            </a:r>
          </a:p>
          <a:p>
            <a:r>
              <a:rPr lang="en-US" dirty="0"/>
              <a:t>   }</a:t>
            </a:r>
          </a:p>
          <a:p>
            <a:r>
              <a:rPr lang="en-US" dirty="0"/>
              <a:t>}</a:t>
            </a:r>
          </a:p>
        </p:txBody>
      </p:sp>
      <p:sp>
        <p:nvSpPr>
          <p:cNvPr id="5" name="Oval 4"/>
          <p:cNvSpPr/>
          <p:nvPr/>
        </p:nvSpPr>
        <p:spPr>
          <a:xfrm>
            <a:off x="6962503" y="2743200"/>
            <a:ext cx="4415246" cy="148916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North</a:t>
            </a:r>
          </a:p>
        </p:txBody>
      </p:sp>
    </p:spTree>
    <p:extLst>
      <p:ext uri="{BB962C8B-B14F-4D97-AF65-F5344CB8AC3E}">
        <p14:creationId xmlns:p14="http://schemas.microsoft.com/office/powerpoint/2010/main" val="12513839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796</TotalTime>
  <Words>2889</Words>
  <Application>Microsoft Office PowerPoint</Application>
  <PresentationFormat>Widescreen</PresentationFormat>
  <Paragraphs>541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Arial Black</vt:lpstr>
      <vt:lpstr>Rockwell</vt:lpstr>
      <vt:lpstr>Gallery</vt:lpstr>
      <vt:lpstr>JAVA ADVANCED</vt:lpstr>
      <vt:lpstr>Encapsulation </vt:lpstr>
      <vt:lpstr>Encapsulation Example</vt:lpstr>
      <vt:lpstr>Static methods</vt:lpstr>
      <vt:lpstr>STATIC Method example</vt:lpstr>
      <vt:lpstr>Static variables</vt:lpstr>
      <vt:lpstr>Static variables Example</vt:lpstr>
      <vt:lpstr>Java Enum </vt:lpstr>
      <vt:lpstr>ENUM example</vt:lpstr>
      <vt:lpstr>Memory in java</vt:lpstr>
      <vt:lpstr>Garbage Collection in Java </vt:lpstr>
      <vt:lpstr>Garbage Collection in Java </vt:lpstr>
      <vt:lpstr>How to request JVM for garbage collection </vt:lpstr>
      <vt:lpstr>exception </vt:lpstr>
      <vt:lpstr>Difference between error and exception </vt:lpstr>
      <vt:lpstr>Checked exceptions  and Unchecked Exceptions </vt:lpstr>
      <vt:lpstr>Try Catch in Java  </vt:lpstr>
      <vt:lpstr>Try Catch in Java  </vt:lpstr>
      <vt:lpstr>Different types of exception</vt:lpstr>
      <vt:lpstr>Multiple catch blocks in Java </vt:lpstr>
      <vt:lpstr>Multiple catch blocks in Java</vt:lpstr>
      <vt:lpstr>Nested try catch block </vt:lpstr>
      <vt:lpstr>Nested try catch block Example </vt:lpstr>
      <vt:lpstr>Nested try catch block example </vt:lpstr>
      <vt:lpstr>Java Finally block </vt:lpstr>
      <vt:lpstr>Java Finally block </vt:lpstr>
      <vt:lpstr>try-catch-finally block </vt:lpstr>
      <vt:lpstr>throw exception in java </vt:lpstr>
      <vt:lpstr>Example of throw keyword </vt:lpstr>
      <vt:lpstr>Collections in java </vt:lpstr>
      <vt:lpstr>Different collections in java</vt:lpstr>
      <vt:lpstr>ArrayList in java </vt:lpstr>
      <vt:lpstr>ArrayList in java </vt:lpstr>
      <vt:lpstr>HashSet  </vt:lpstr>
      <vt:lpstr>HashSet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58</cp:revision>
  <dcterms:created xsi:type="dcterms:W3CDTF">2018-12-10T03:17:23Z</dcterms:created>
  <dcterms:modified xsi:type="dcterms:W3CDTF">2019-02-14T06:11:43Z</dcterms:modified>
</cp:coreProperties>
</file>