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8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F15B-FB6D-427E-8BF5-D110FCFE42D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0E1EFB-093F-451D-9ED0-37DA500B25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install-testng-in-eclip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/>
              <a:t>testng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Selenium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5177" y="5381897"/>
            <a:ext cx="342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: Azhar Wahab</a:t>
            </a:r>
          </a:p>
          <a:p>
            <a:r>
              <a:rPr lang="en-US" dirty="0"/>
              <a:t>UID       : U61976</a:t>
            </a:r>
          </a:p>
        </p:txBody>
      </p:sp>
    </p:spTree>
    <p:extLst>
      <p:ext uri="{BB962C8B-B14F-4D97-AF65-F5344CB8AC3E}">
        <p14:creationId xmlns:p14="http://schemas.microsoft.com/office/powerpoint/2010/main" val="77974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268" y="115896"/>
            <a:ext cx="9291215" cy="1049235"/>
          </a:xfrm>
        </p:spPr>
        <p:txBody>
          <a:bodyPr/>
          <a:lstStyle/>
          <a:p>
            <a:r>
              <a:rPr lang="en-US" b="1" u="sng" dirty="0"/>
              <a:t>Test groups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891822"/>
            <a:ext cx="9291215" cy="948267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TestNG</a:t>
            </a:r>
            <a:r>
              <a:rPr lang="en-US" sz="1600" dirty="0"/>
              <a:t> allows you to perform sophisticated groupings of test methods. Not only can you declare that methods belong to groups, but you can also specify groups that contain other groups.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7067" y="2246489"/>
            <a:ext cx="6028266" cy="382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95288"/>
              </p:ext>
            </p:extLst>
          </p:nvPr>
        </p:nvGraphicFramePr>
        <p:xfrm>
          <a:off x="327375" y="2061068"/>
          <a:ext cx="1076960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1">
                  <a:extLst>
                    <a:ext uri="{9D8B030D-6E8A-4147-A177-3AD203B41FA5}">
                      <a16:colId xmlns:a16="http://schemas.microsoft.com/office/drawing/2014/main" val="1373185512"/>
                    </a:ext>
                  </a:extLst>
                </a:gridCol>
                <a:gridCol w="5384801">
                  <a:extLst>
                    <a:ext uri="{9D8B030D-6E8A-4147-A177-3AD203B41FA5}">
                      <a16:colId xmlns:a16="http://schemas.microsoft.com/office/drawing/2014/main" val="2114153734"/>
                    </a:ext>
                  </a:extLst>
                </a:gridCol>
              </a:tblGrid>
              <a:tr h="4012353">
                <a:tc>
                  <a:txBody>
                    <a:bodyPr/>
                    <a:lstStyle/>
                    <a:p>
                      <a:r>
                        <a:rPr lang="en-US" dirty="0"/>
                        <a:t>@Test</a:t>
                      </a:r>
                    </a:p>
                    <a:p>
                      <a:r>
                        <a:rPr lang="en-US" dirty="0"/>
                        <a:t>public class Test1 {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@Test(groups = { "</a:t>
                      </a:r>
                      <a:r>
                        <a:rPr lang="en-US" dirty="0" err="1"/>
                        <a:t>windows.checkintest</a:t>
                      </a:r>
                      <a:r>
                        <a:rPr lang="en-US" dirty="0"/>
                        <a:t>" })</a:t>
                      </a:r>
                    </a:p>
                    <a:p>
                      <a:r>
                        <a:rPr lang="en-US" dirty="0"/>
                        <a:t>  public void </a:t>
                      </a:r>
                      <a:r>
                        <a:rPr lang="en-US" dirty="0" err="1"/>
                        <a:t>testWindowsOnly</a:t>
                      </a:r>
                      <a:r>
                        <a:rPr lang="en-US" dirty="0"/>
                        <a:t>() {</a:t>
                      </a:r>
                    </a:p>
                    <a:p>
                      <a:r>
                        <a:rPr lang="en-US" dirty="0"/>
                        <a:t>  }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@Test(groups = {"</a:t>
                      </a:r>
                      <a:r>
                        <a:rPr lang="en-US" dirty="0" err="1"/>
                        <a:t>linux.checkintest</a:t>
                      </a:r>
                      <a:r>
                        <a:rPr lang="en-US" dirty="0"/>
                        <a:t>"} )</a:t>
                      </a:r>
                    </a:p>
                    <a:p>
                      <a:r>
                        <a:rPr lang="en-US" dirty="0"/>
                        <a:t>  public void </a:t>
                      </a:r>
                      <a:r>
                        <a:rPr lang="en-US" dirty="0" err="1"/>
                        <a:t>testLinuxOnly</a:t>
                      </a:r>
                      <a:r>
                        <a:rPr lang="en-US" dirty="0"/>
                        <a:t>() {</a:t>
                      </a:r>
                    </a:p>
                    <a:p>
                      <a:r>
                        <a:rPr lang="en-US" dirty="0"/>
                        <a:t>  }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@Test(groups = { "</a:t>
                      </a:r>
                      <a:r>
                        <a:rPr lang="en-US" dirty="0" err="1"/>
                        <a:t>windows.functest</a:t>
                      </a:r>
                      <a:r>
                        <a:rPr lang="en-US" dirty="0"/>
                        <a:t>" )</a:t>
                      </a:r>
                    </a:p>
                    <a:p>
                      <a:r>
                        <a:rPr lang="en-US" dirty="0"/>
                        <a:t>  public void </a:t>
                      </a:r>
                      <a:r>
                        <a:rPr lang="en-US" dirty="0" err="1"/>
                        <a:t>testWindowsToo</a:t>
                      </a:r>
                      <a:r>
                        <a:rPr lang="en-US" dirty="0"/>
                        <a:t>() {</a:t>
                      </a:r>
                    </a:p>
                    <a:p>
                      <a:r>
                        <a:rPr lang="en-US" dirty="0"/>
                        <a:t>  }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&lt;test name="Test1"&gt;</a:t>
                      </a:r>
                    </a:p>
                    <a:p>
                      <a:r>
                        <a:rPr lang="en-US" dirty="0"/>
                        <a:t>  &lt;groups&gt;</a:t>
                      </a:r>
                    </a:p>
                    <a:p>
                      <a:r>
                        <a:rPr lang="en-US" dirty="0"/>
                        <a:t>    &lt;run&gt;</a:t>
                      </a:r>
                    </a:p>
                    <a:p>
                      <a:r>
                        <a:rPr lang="en-US" dirty="0"/>
                        <a:t>      &lt;include name="windows.*"/&gt;</a:t>
                      </a:r>
                    </a:p>
                    <a:p>
                      <a:r>
                        <a:rPr lang="en-US" dirty="0"/>
                        <a:t>    &lt;/run&gt;</a:t>
                      </a:r>
                    </a:p>
                    <a:p>
                      <a:r>
                        <a:rPr lang="en-US" dirty="0"/>
                        <a:t>  &lt;/groups&gt;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&lt;classes&gt;</a:t>
                      </a:r>
                    </a:p>
                    <a:p>
                      <a:r>
                        <a:rPr lang="en-US" dirty="0"/>
                        <a:t>    &lt;class name="example1.Test1"/&gt;</a:t>
                      </a:r>
                    </a:p>
                    <a:p>
                      <a:r>
                        <a:rPr lang="en-US" dirty="0"/>
                        <a:t>  &lt;/classes&gt;</a:t>
                      </a:r>
                    </a:p>
                    <a:p>
                      <a:r>
                        <a:rPr lang="en-US" dirty="0"/>
                        <a:t>&lt;/test&gt;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5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83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Parallel execution in </a:t>
            </a:r>
            <a:r>
              <a:rPr lang="en-US" b="1" dirty="0" err="1"/>
              <a:t>TestNG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execte</a:t>
            </a:r>
            <a:r>
              <a:rPr lang="en-US" dirty="0"/>
              <a:t> methods parallel</a:t>
            </a:r>
          </a:p>
          <a:p>
            <a:pPr marL="0" indent="0">
              <a:buNone/>
            </a:pPr>
            <a:r>
              <a:rPr lang="en-US" dirty="0"/>
              <a:t>&lt;suite name="</a:t>
            </a:r>
            <a:r>
              <a:rPr lang="en-US" dirty="0" err="1"/>
              <a:t>TestSuite</a:t>
            </a:r>
            <a:r>
              <a:rPr lang="en-US" dirty="0"/>
              <a:t>" thread-count="3" parallel="methods" &gt;</a:t>
            </a:r>
          </a:p>
          <a:p>
            <a:r>
              <a:rPr lang="en-US" dirty="0"/>
              <a:t>To </a:t>
            </a:r>
            <a:r>
              <a:rPr lang="en-US" dirty="0" err="1"/>
              <a:t>execte</a:t>
            </a:r>
            <a:r>
              <a:rPr lang="en-US" dirty="0"/>
              <a:t> classes parallel</a:t>
            </a:r>
          </a:p>
          <a:p>
            <a:pPr marL="0" indent="0">
              <a:buNone/>
            </a:pPr>
            <a:r>
              <a:rPr lang="en-US" dirty="0"/>
              <a:t>&lt;suite name="</a:t>
            </a:r>
            <a:r>
              <a:rPr lang="en-US" dirty="0" err="1"/>
              <a:t>TestSuite</a:t>
            </a:r>
            <a:r>
              <a:rPr lang="en-US" dirty="0"/>
              <a:t>" thread-count="3" parallel=“classes" 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0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989" y="0"/>
            <a:ext cx="9291215" cy="1049235"/>
          </a:xfrm>
        </p:spPr>
        <p:txBody>
          <a:bodyPr/>
          <a:lstStyle/>
          <a:p>
            <a:r>
              <a:rPr lang="en-US" dirty="0"/>
              <a:t>Passing Parameters with </a:t>
            </a:r>
            <a:r>
              <a:rPr lang="en-US" i="1" dirty="0"/>
              <a:t>testng.xml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215" y="839972"/>
            <a:ext cx="9562580" cy="5295014"/>
          </a:xfrm>
        </p:spPr>
        <p:txBody>
          <a:bodyPr/>
          <a:lstStyle/>
          <a:p>
            <a:r>
              <a:rPr lang="en-US" dirty="0"/>
              <a:t>you define the simple parameters in the </a:t>
            </a:r>
            <a:r>
              <a:rPr lang="en-US" i="1" dirty="0"/>
              <a:t>testng.xml</a:t>
            </a:r>
            <a:r>
              <a:rPr lang="en-US" dirty="0"/>
              <a:t> file and then reference those parameters in the source files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24280"/>
              </p:ext>
            </p:extLst>
          </p:nvPr>
        </p:nvGraphicFramePr>
        <p:xfrm>
          <a:off x="382769" y="1889206"/>
          <a:ext cx="11610756" cy="424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3">
                  <a:extLst>
                    <a:ext uri="{9D8B030D-6E8A-4147-A177-3AD203B41FA5}">
                      <a16:colId xmlns:a16="http://schemas.microsoft.com/office/drawing/2014/main" val="456406642"/>
                    </a:ext>
                  </a:extLst>
                </a:gridCol>
                <a:gridCol w="6581553">
                  <a:extLst>
                    <a:ext uri="{9D8B030D-6E8A-4147-A177-3AD203B41FA5}">
                      <a16:colId xmlns:a16="http://schemas.microsoft.com/office/drawing/2014/main" val="1928782525"/>
                    </a:ext>
                  </a:extLst>
                </a:gridCol>
              </a:tblGrid>
              <a:tr h="424577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@Parameters("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parameterTest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("Parameterized value is : " +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&lt;suite name = "Suite1"&gt;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&lt;test name = "test1"&gt;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&lt;parameter name = 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manisha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"/&gt;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&lt;classes&gt;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&lt;class name = "ParameterizedTest1" /&gt;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&lt;/classes&gt;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&lt;/test&gt;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&lt;/suite&gt;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9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9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-152411"/>
            <a:ext cx="9291215" cy="1049235"/>
          </a:xfrm>
        </p:spPr>
        <p:txBody>
          <a:bodyPr/>
          <a:lstStyle/>
          <a:p>
            <a:r>
              <a:rPr lang="en-US" dirty="0" err="1"/>
              <a:t>Dataprovider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744279"/>
            <a:ext cx="9291215" cy="58479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@Test(</a:t>
            </a:r>
            <a:r>
              <a:rPr lang="en-US" dirty="0" err="1"/>
              <a:t>dataProvider</a:t>
            </a:r>
            <a:r>
              <a:rPr lang="en-US" dirty="0"/>
              <a:t>="</a:t>
            </a:r>
            <a:r>
              <a:rPr lang="en-US" dirty="0" err="1"/>
              <a:t>SearchProvider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public void d(String </a:t>
            </a:r>
            <a:r>
              <a:rPr lang="en-US" dirty="0" err="1"/>
              <a:t>name,String</a:t>
            </a:r>
            <a:r>
              <a:rPr lang="en-US" dirty="0"/>
              <a:t> Country) {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System.out.println</a:t>
            </a:r>
            <a:r>
              <a:rPr lang="en-US" dirty="0"/>
              <a:t>("Name="+name+" and Country ="+Country);</a:t>
            </a:r>
          </a:p>
          <a:p>
            <a:pPr marL="0" indent="0">
              <a:buNone/>
            </a:pPr>
            <a:r>
              <a:rPr lang="en-US" dirty="0"/>
              <a:t>	  		 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@</a:t>
            </a:r>
            <a:r>
              <a:rPr lang="en-US" dirty="0" err="1"/>
              <a:t>DataProvider</a:t>
            </a:r>
            <a:r>
              <a:rPr lang="en-US" dirty="0"/>
              <a:t>(name="</a:t>
            </a:r>
            <a:r>
              <a:rPr lang="en-US" dirty="0" err="1"/>
              <a:t>SearchProvider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public Object[][] </a:t>
            </a:r>
            <a:r>
              <a:rPr lang="en-US" dirty="0" err="1"/>
              <a:t>getDataFromDataprovider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return new Object[][] </a:t>
            </a:r>
          </a:p>
          <a:p>
            <a:pPr marL="0" indent="0">
              <a:buNone/>
            </a:pPr>
            <a:r>
              <a:rPr lang="en-US" dirty="0"/>
              <a:t>  	{</a:t>
            </a:r>
          </a:p>
          <a:p>
            <a:pPr marL="0" indent="0">
              <a:buNone/>
            </a:pPr>
            <a:r>
              <a:rPr lang="en-US" dirty="0"/>
              <a:t>          { "Guru99", "India" },</a:t>
            </a:r>
          </a:p>
          <a:p>
            <a:pPr marL="0" indent="0">
              <a:buNone/>
            </a:pPr>
            <a:r>
              <a:rPr lang="en-US" dirty="0"/>
              <a:t>          { "Krishna", "UK" },</a:t>
            </a:r>
          </a:p>
          <a:p>
            <a:pPr marL="0" indent="0">
              <a:buNone/>
            </a:pPr>
            <a:r>
              <a:rPr lang="en-US" dirty="0"/>
              <a:t>          { "Bhupesh", "USA" }</a:t>
            </a:r>
          </a:p>
          <a:p>
            <a:pPr marL="0" indent="0">
              <a:buNone/>
            </a:pPr>
            <a:r>
              <a:rPr lang="en-US" dirty="0"/>
              <a:t>      };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7558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1506"/>
            <a:ext cx="9291215" cy="8116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TestNG</a:t>
            </a:r>
            <a:r>
              <a:rPr lang="en-US" dirty="0"/>
              <a:t> - Ignore a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2255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@Test(enabled = </a:t>
            </a:r>
            <a:r>
              <a:rPr lang="en-US" b="1" dirty="0"/>
              <a:t>false)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 void </a:t>
            </a:r>
            <a:r>
              <a:rPr lang="en-US" b="1" dirty="0" err="1"/>
              <a:t>testPrintMessage</a:t>
            </a:r>
            <a:r>
              <a:rPr lang="en-US" b="1" dirty="0"/>
              <a:t>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("Inside </a:t>
            </a:r>
            <a:r>
              <a:rPr lang="en-US" b="1" i="1" dirty="0" err="1"/>
              <a:t>testPrintMessage</a:t>
            </a:r>
            <a:r>
              <a:rPr lang="en-US" b="1" i="1" dirty="0"/>
              <a:t>()");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@Test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 void </a:t>
            </a:r>
            <a:r>
              <a:rPr lang="en-US" b="1" dirty="0" err="1"/>
              <a:t>testSalutationMessage</a:t>
            </a:r>
            <a:r>
              <a:rPr lang="en-US" b="1" dirty="0"/>
              <a:t>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("Inside </a:t>
            </a:r>
            <a:r>
              <a:rPr lang="en-US" b="1" i="1" dirty="0" err="1"/>
              <a:t>testSalutationMessage</a:t>
            </a:r>
            <a:r>
              <a:rPr lang="en-US" b="1" i="1" dirty="0"/>
              <a:t>()");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32996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77198"/>
            <a:ext cx="9291215" cy="1049235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dependsOnMethods</a:t>
            </a:r>
            <a:r>
              <a:rPr lang="en-US" sz="2400" b="1" dirty="0"/>
              <a:t> = {"</a:t>
            </a:r>
            <a:r>
              <a:rPr lang="en-US" sz="2400" b="1" dirty="0" err="1"/>
              <a:t>initEnvironmentTest</a:t>
            </a:r>
            <a:r>
              <a:rPr lang="en-US" sz="2400" b="1" dirty="0"/>
              <a:t>"}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214" y="999460"/>
            <a:ext cx="10239153" cy="51567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@Test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 void </a:t>
            </a:r>
            <a:r>
              <a:rPr lang="en-US" b="1" dirty="0" err="1"/>
              <a:t>testPrintMessage</a:t>
            </a:r>
            <a:r>
              <a:rPr lang="en-US" b="1" dirty="0"/>
              <a:t>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("Inside </a:t>
            </a:r>
            <a:r>
              <a:rPr lang="en-US" b="1" i="1" dirty="0" err="1"/>
              <a:t>testPrintMessage</a:t>
            </a:r>
            <a:r>
              <a:rPr lang="en-US" b="1" i="1" dirty="0"/>
              <a:t>()");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@Test(</a:t>
            </a:r>
            <a:r>
              <a:rPr lang="en-US" dirty="0" err="1"/>
              <a:t>dependsOnMethods</a:t>
            </a:r>
            <a:r>
              <a:rPr lang="en-US" dirty="0"/>
              <a:t> = { "</a:t>
            </a:r>
            <a:r>
              <a:rPr lang="en-US" dirty="0" err="1"/>
              <a:t>initEnvironmentTest</a:t>
            </a:r>
            <a:r>
              <a:rPr lang="en-US" dirty="0"/>
              <a:t>" })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 void </a:t>
            </a:r>
            <a:r>
              <a:rPr lang="en-US" b="1" dirty="0" err="1"/>
              <a:t>testSalutationMessage</a:t>
            </a:r>
            <a:r>
              <a:rPr lang="en-US" b="1" dirty="0"/>
              <a:t>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("Inside </a:t>
            </a:r>
            <a:r>
              <a:rPr lang="en-US" b="1" i="1" dirty="0" err="1"/>
              <a:t>testSalutationMessage</a:t>
            </a:r>
            <a:r>
              <a:rPr lang="en-US" b="1" i="1" dirty="0"/>
              <a:t>()");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@Test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 void </a:t>
            </a:r>
            <a:r>
              <a:rPr lang="en-US" b="1" dirty="0" err="1"/>
              <a:t>initEnvironmentTest</a:t>
            </a:r>
            <a:r>
              <a:rPr lang="en-US" b="1" dirty="0"/>
              <a:t>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("This is </a:t>
            </a:r>
            <a:r>
              <a:rPr lang="en-US" b="1" i="1" dirty="0" err="1"/>
              <a:t>initEnvironmentTest</a:t>
            </a:r>
            <a:r>
              <a:rPr lang="en-US" b="1" i="1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13953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7186"/>
            <a:ext cx="9291215" cy="1049235"/>
          </a:xfrm>
        </p:spPr>
        <p:txBody>
          <a:bodyPr/>
          <a:lstStyle/>
          <a:p>
            <a:br>
              <a:rPr lang="en-US" dirty="0"/>
            </a:br>
            <a:r>
              <a:rPr lang="en-US" b="1" dirty="0"/>
              <a:t>What is </a:t>
            </a:r>
            <a:r>
              <a:rPr lang="en-US" b="1" dirty="0" err="1"/>
              <a:t>TestNG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176422"/>
            <a:ext cx="9291215" cy="4050334"/>
          </a:xfrm>
        </p:spPr>
        <p:txBody>
          <a:bodyPr/>
          <a:lstStyle/>
          <a:p>
            <a:r>
              <a:rPr lang="en-US" dirty="0" err="1"/>
              <a:t>TestNG</a:t>
            </a:r>
            <a:r>
              <a:rPr lang="en-US" dirty="0"/>
              <a:t> is an automation testing framework in which NG stands for "Next Generation". </a:t>
            </a:r>
          </a:p>
          <a:p>
            <a:r>
              <a:rPr lang="en-US" dirty="0"/>
              <a:t>Using </a:t>
            </a:r>
            <a:r>
              <a:rPr lang="en-US" dirty="0" err="1"/>
              <a:t>TestNG</a:t>
            </a:r>
            <a:r>
              <a:rPr lang="en-US" dirty="0"/>
              <a:t> you can generate a proper report, and you can easily come to know how many test cases are passed, failed and skipped.</a:t>
            </a:r>
          </a:p>
          <a:p>
            <a:r>
              <a:rPr lang="en-US" dirty="0"/>
              <a:t>You can execute failed test case separately</a:t>
            </a:r>
          </a:p>
          <a:p>
            <a:r>
              <a:rPr lang="en-US" dirty="0"/>
              <a:t>The </a:t>
            </a:r>
            <a:r>
              <a:rPr lang="en-US" dirty="0" err="1"/>
              <a:t>TestNG</a:t>
            </a:r>
            <a:r>
              <a:rPr lang="en-US" dirty="0"/>
              <a:t> provides an option, i.e., testing-failed.xml file in test-output folder. If you want to run only failed test cases means you run this XML file. It will execute only failed test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1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4608"/>
            <a:ext cx="9291215" cy="1049235"/>
          </a:xfrm>
        </p:spPr>
        <p:txBody>
          <a:bodyPr/>
          <a:lstStyle/>
          <a:p>
            <a:r>
              <a:rPr lang="en-US" dirty="0"/>
              <a:t>key features of </a:t>
            </a:r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033598"/>
            <a:ext cx="9291215" cy="5017246"/>
          </a:xfrm>
        </p:spPr>
        <p:txBody>
          <a:bodyPr>
            <a:normAutofit/>
          </a:bodyPr>
          <a:lstStyle/>
          <a:p>
            <a:r>
              <a:rPr lang="en-US" dirty="0"/>
              <a:t>Generate the report in a proper format including a number of test cases runs, the number of test cases passed, the number of test cases failed, and the number of test cases skipped.</a:t>
            </a:r>
          </a:p>
          <a:p>
            <a:r>
              <a:rPr lang="en-US" dirty="0"/>
              <a:t>Multiple test cases can be grouped more easily by converting them into testng.xml file. In which you can make priorities which test case should be executed first.</a:t>
            </a:r>
          </a:p>
          <a:p>
            <a:r>
              <a:rPr lang="en-US" dirty="0"/>
              <a:t>The same test case can be executed multiple times without loops just by using keyword called 'invocation count.'</a:t>
            </a:r>
          </a:p>
          <a:p>
            <a:r>
              <a:rPr lang="en-US" dirty="0"/>
              <a:t>Using </a:t>
            </a:r>
            <a:r>
              <a:rPr lang="en-US" dirty="0" err="1"/>
              <a:t>testng</a:t>
            </a:r>
            <a:r>
              <a:rPr lang="en-US" dirty="0"/>
              <a:t>, you can execute multiple test cases on multiple browsers, i.e., cross browser testing.</a:t>
            </a:r>
          </a:p>
          <a:p>
            <a:r>
              <a:rPr lang="en-US" dirty="0"/>
              <a:t>Annotations used in the testing are very easy to understand ex: @BeforeMethod, @AfterMethod, @</a:t>
            </a:r>
            <a:r>
              <a:rPr lang="en-US" dirty="0" err="1"/>
              <a:t>BeforeTest</a:t>
            </a:r>
            <a:r>
              <a:rPr lang="en-US" dirty="0"/>
              <a:t>, @</a:t>
            </a:r>
            <a:r>
              <a:rPr lang="en-US" dirty="0" err="1"/>
              <a:t>AfterTest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72341"/>
            <a:ext cx="9291215" cy="1049235"/>
          </a:xfrm>
        </p:spPr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testng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891822"/>
            <a:ext cx="9291215" cy="58476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Launch Eclipse.</a:t>
            </a:r>
          </a:p>
          <a:p>
            <a:r>
              <a:rPr lang="en-US" dirty="0"/>
              <a:t>On the menu bar, click Help.                                                    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Please refer this link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Choose the "Eclipse Marketplace..." option.</a:t>
            </a:r>
          </a:p>
          <a:p>
            <a:r>
              <a:rPr lang="en-US" dirty="0"/>
              <a:t>In the Eclipse Marketplace dialog box, type </a:t>
            </a:r>
            <a:r>
              <a:rPr lang="en-US" dirty="0" err="1"/>
              <a:t>TestNG</a:t>
            </a:r>
            <a:r>
              <a:rPr lang="en-US" dirty="0"/>
              <a:t> in the search box and press the search button( magnifying glass) or press enter key</a:t>
            </a:r>
          </a:p>
          <a:p>
            <a:r>
              <a:rPr lang="en-US" dirty="0"/>
              <a:t>Click Install</a:t>
            </a:r>
          </a:p>
          <a:p>
            <a:r>
              <a:rPr lang="en-US" b="1" dirty="0"/>
              <a:t> </a:t>
            </a:r>
            <a:r>
              <a:rPr lang="en-US" dirty="0"/>
              <a:t>A new window for feature selection will open, Do not change anything and</a:t>
            </a:r>
            <a:r>
              <a:rPr lang="en-US" b="1" dirty="0"/>
              <a:t> </a:t>
            </a:r>
            <a:r>
              <a:rPr lang="en-US" dirty="0"/>
              <a:t>Click on confirm button</a:t>
            </a:r>
          </a:p>
          <a:p>
            <a:r>
              <a:rPr lang="en-US" dirty="0"/>
              <a:t>Click Next again on the succeeding dialog box until you reach the License Agreement dialog.</a:t>
            </a:r>
          </a:p>
          <a:p>
            <a:r>
              <a:rPr lang="en-US" dirty="0"/>
              <a:t>Click "I accept the terms of the license agreement" then click Finish.</a:t>
            </a:r>
          </a:p>
          <a:p>
            <a:r>
              <a:rPr lang="en-US" dirty="0"/>
              <a:t>If you encounter a Security warning, just click OK</a:t>
            </a:r>
          </a:p>
          <a:p>
            <a:r>
              <a:rPr lang="en-US" dirty="0"/>
              <a:t>When Eclipse prompts you for a restart, just click Yes.</a:t>
            </a:r>
          </a:p>
          <a:p>
            <a:r>
              <a:rPr lang="en-US" b="1" dirty="0"/>
              <a:t> </a:t>
            </a:r>
            <a:r>
              <a:rPr lang="en-US" dirty="0"/>
              <a:t>After the restart, verify if </a:t>
            </a:r>
            <a:r>
              <a:rPr lang="en-US" dirty="0" err="1"/>
              <a:t>TestNG</a:t>
            </a:r>
            <a:r>
              <a:rPr lang="en-US" dirty="0"/>
              <a:t> was indeed successfully installed. Click Window &gt; Preferences and see if </a:t>
            </a:r>
            <a:r>
              <a:rPr lang="en-US" dirty="0" err="1"/>
              <a:t>TestNG</a:t>
            </a:r>
            <a:r>
              <a:rPr lang="en-US" dirty="0"/>
              <a:t> is included on the Preferences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291215" cy="1049235"/>
          </a:xfrm>
        </p:spPr>
        <p:txBody>
          <a:bodyPr/>
          <a:lstStyle/>
          <a:p>
            <a:r>
              <a:rPr lang="en-US" dirty="0"/>
              <a:t>Create first testing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049236"/>
            <a:ext cx="9291215" cy="2247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Right click on the project.</a:t>
            </a:r>
          </a:p>
          <a:p>
            <a:r>
              <a:rPr lang="en-US" dirty="0" err="1"/>
              <a:t>Goto</a:t>
            </a:r>
            <a:r>
              <a:rPr lang="en-US" dirty="0"/>
              <a:t> to </a:t>
            </a:r>
            <a:r>
              <a:rPr lang="en-US" dirty="0" err="1"/>
              <a:t>TestNG</a:t>
            </a:r>
            <a:r>
              <a:rPr lang="en-US" dirty="0"/>
              <a:t>.</a:t>
            </a:r>
          </a:p>
          <a:p>
            <a:r>
              <a:rPr lang="en-US" dirty="0"/>
              <a:t>Click on “Create </a:t>
            </a:r>
            <a:r>
              <a:rPr lang="en-US" dirty="0" err="1"/>
              <a:t>TestNG</a:t>
            </a:r>
            <a:r>
              <a:rPr lang="en-US" dirty="0"/>
              <a:t> Class”</a:t>
            </a:r>
          </a:p>
          <a:p>
            <a:r>
              <a:rPr lang="en-US" dirty="0"/>
              <a:t>Give the class name </a:t>
            </a:r>
          </a:p>
          <a:p>
            <a:r>
              <a:rPr lang="en-US" dirty="0"/>
              <a:t>Click 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579" y="3296356"/>
            <a:ext cx="9543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r>
              <a:rPr lang="en-US" dirty="0"/>
              <a:t>  @Test</a:t>
            </a:r>
          </a:p>
          <a:p>
            <a:r>
              <a:rPr lang="en-US" dirty="0"/>
              <a:t>  </a:t>
            </a:r>
            <a:r>
              <a:rPr lang="en-US" b="1" dirty="0"/>
              <a:t>public void a() {</a:t>
            </a:r>
          </a:p>
          <a:p>
            <a:r>
              <a:rPr lang="en-US" dirty="0"/>
              <a:t>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("a");</a:t>
            </a:r>
          </a:p>
          <a:p>
            <a:r>
              <a:rPr lang="en-US" dirty="0"/>
              <a:t>  </a:t>
            </a:r>
            <a:r>
              <a:rPr lang="en-US" dirty="0" err="1"/>
              <a:t>Assert.</a:t>
            </a:r>
            <a:r>
              <a:rPr lang="en-US" i="1" dirty="0" err="1"/>
              <a:t>assertTrue</a:t>
            </a:r>
            <a:r>
              <a:rPr lang="en-US" i="1" dirty="0"/>
              <a:t>(</a:t>
            </a:r>
            <a:r>
              <a:rPr lang="en-US" b="1" i="1" dirty="0"/>
              <a:t>true);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@Test</a:t>
            </a:r>
          </a:p>
          <a:p>
            <a:r>
              <a:rPr lang="en-US" dirty="0"/>
              <a:t>  </a:t>
            </a:r>
            <a:r>
              <a:rPr lang="en-US" b="1" dirty="0"/>
              <a:t>public void c() {</a:t>
            </a:r>
          </a:p>
          <a:p>
            <a:r>
              <a:rPr lang="en-US" dirty="0"/>
              <a:t>  </a:t>
            </a:r>
            <a:r>
              <a:rPr lang="en-US" dirty="0" err="1"/>
              <a:t>Assert.</a:t>
            </a:r>
            <a:r>
              <a:rPr lang="en-US" i="1" dirty="0" err="1"/>
              <a:t>fail</a:t>
            </a:r>
            <a:r>
              <a:rPr lang="en-US" i="1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("c");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9390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the methods to be executed in a different order, use the parameter "priority". </a:t>
            </a:r>
            <a:r>
              <a:rPr lang="en-US" b="1" dirty="0"/>
              <a:t>Parameters are keywords that modify the annotation's function</a:t>
            </a:r>
            <a:r>
              <a:rPr lang="en-US" dirty="0"/>
              <a:t>.</a:t>
            </a:r>
          </a:p>
          <a:p>
            <a:r>
              <a:rPr lang="en-US" dirty="0"/>
              <a:t>Parameters require you to assign a value to them. You </a:t>
            </a:r>
            <a:r>
              <a:rPr lang="en-US" dirty="0" err="1"/>
              <a:t>do.this</a:t>
            </a:r>
            <a:r>
              <a:rPr lang="en-US" dirty="0"/>
              <a:t> by placing a "=" next to them, and then followed by the value.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TestNG Tutorial: Install, Annotations, Framework, Examples in SELEN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95" y="4332187"/>
            <a:ext cx="4340506" cy="165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9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alwaysRun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Aside from "priority," @Test has another parameter called "</a:t>
            </a:r>
            <a:r>
              <a:rPr lang="en-US" dirty="0" err="1"/>
              <a:t>alwaysRun</a:t>
            </a:r>
            <a:r>
              <a:rPr lang="en-US" dirty="0"/>
              <a:t>" which can only be set to either "true" or "false." </a:t>
            </a:r>
            <a:r>
              <a:rPr lang="en-US" b="1" dirty="0"/>
              <a:t>To use two or more parameters in a single annotation, separate them with a comma</a:t>
            </a:r>
            <a:r>
              <a:rPr lang="en-US" dirty="0"/>
              <a:t> such as the one shown below.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@Test(priority = 0, </a:t>
            </a:r>
            <a:r>
              <a:rPr lang="en-US" dirty="0" err="1"/>
              <a:t>alwaysRun</a:t>
            </a:r>
            <a:r>
              <a:rPr lang="en-US" dirty="0"/>
              <a:t> = true)</a:t>
            </a:r>
          </a:p>
          <a:p>
            <a:pPr marL="0" indent="0" algn="ctr">
              <a:buNone/>
            </a:pPr>
            <a:r>
              <a:rPr lang="en-US" dirty="0"/>
              <a:t>@Test(priority = 0, </a:t>
            </a:r>
            <a:r>
              <a:rPr lang="en-US" dirty="0" err="1"/>
              <a:t>alwaysRun</a:t>
            </a:r>
            <a:r>
              <a:rPr lang="en-US" dirty="0"/>
              <a:t> = false)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@Test</a:t>
            </a:r>
          </a:p>
          <a:p>
            <a:r>
              <a:rPr lang="en-US" dirty="0"/>
              <a:t>@BeforeMethod and @AfterMethod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and @</a:t>
            </a:r>
            <a:r>
              <a:rPr lang="en-US" dirty="0" err="1"/>
              <a:t>AfterClass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BeforeTest</a:t>
            </a:r>
            <a:r>
              <a:rPr lang="en-US" dirty="0"/>
              <a:t> and @</a:t>
            </a:r>
            <a:r>
              <a:rPr lang="en-US" dirty="0" err="1"/>
              <a:t>AfterTest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BeforeSuite</a:t>
            </a:r>
            <a:r>
              <a:rPr lang="en-US" dirty="0"/>
              <a:t> and @</a:t>
            </a:r>
            <a:r>
              <a:rPr lang="en-US" dirty="0" err="1"/>
              <a:t>AfterSuite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268" y="115896"/>
            <a:ext cx="9291215" cy="1049235"/>
          </a:xfrm>
        </p:spPr>
        <p:txBody>
          <a:bodyPr/>
          <a:lstStyle/>
          <a:p>
            <a:r>
              <a:rPr lang="en-US" b="1" u="sng" dirty="0"/>
              <a:t>Test groups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891822"/>
            <a:ext cx="9291215" cy="948267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TestNG</a:t>
            </a:r>
            <a:r>
              <a:rPr lang="en-US" sz="1600" dirty="0"/>
              <a:t> allows you to perform sophisticated groupings of test methods. Not only can you declare that methods belong to groups, but you can also specify groups that contain other groups.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7067" y="2246489"/>
            <a:ext cx="6028266" cy="382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79936"/>
              </p:ext>
            </p:extLst>
          </p:nvPr>
        </p:nvGraphicFramePr>
        <p:xfrm>
          <a:off x="327375" y="2061068"/>
          <a:ext cx="10769602" cy="401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1">
                  <a:extLst>
                    <a:ext uri="{9D8B030D-6E8A-4147-A177-3AD203B41FA5}">
                      <a16:colId xmlns:a16="http://schemas.microsoft.com/office/drawing/2014/main" val="1373185512"/>
                    </a:ext>
                  </a:extLst>
                </a:gridCol>
                <a:gridCol w="5384801">
                  <a:extLst>
                    <a:ext uri="{9D8B030D-6E8A-4147-A177-3AD203B41FA5}">
                      <a16:colId xmlns:a16="http://schemas.microsoft.com/office/drawing/2014/main" val="2114153734"/>
                    </a:ext>
                  </a:extLst>
                </a:gridCol>
              </a:tblGrid>
              <a:tr h="4012353">
                <a:tc>
                  <a:txBody>
                    <a:bodyPr/>
                    <a:lstStyle/>
                    <a:p>
                      <a:r>
                        <a:rPr lang="en-US" dirty="0"/>
                        <a:t>public class Test1 {</a:t>
                      </a:r>
                    </a:p>
                    <a:p>
                      <a:r>
                        <a:rPr lang="en-US" dirty="0"/>
                        <a:t>  @Test(groups = { "</a:t>
                      </a:r>
                      <a:r>
                        <a:rPr lang="en-US" dirty="0" err="1"/>
                        <a:t>functest</a:t>
                      </a:r>
                      <a:r>
                        <a:rPr lang="en-US" dirty="0"/>
                        <a:t>", "</a:t>
                      </a:r>
                      <a:r>
                        <a:rPr lang="en-US" dirty="0" err="1"/>
                        <a:t>checkintest</a:t>
                      </a:r>
                      <a:r>
                        <a:rPr lang="en-US" dirty="0"/>
                        <a:t>" })</a:t>
                      </a:r>
                    </a:p>
                    <a:p>
                      <a:r>
                        <a:rPr lang="en-US" dirty="0"/>
                        <a:t>  public void testMethod1() {</a:t>
                      </a:r>
                    </a:p>
                    <a:p>
                      <a:r>
                        <a:rPr lang="en-US" dirty="0"/>
                        <a:t>  }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@Test(groups = {"</a:t>
                      </a:r>
                      <a:r>
                        <a:rPr lang="en-US" dirty="0" err="1"/>
                        <a:t>functest</a:t>
                      </a:r>
                      <a:r>
                        <a:rPr lang="en-US" dirty="0"/>
                        <a:t>", "</a:t>
                      </a:r>
                      <a:r>
                        <a:rPr lang="en-US" dirty="0" err="1"/>
                        <a:t>checkintest</a:t>
                      </a:r>
                      <a:r>
                        <a:rPr lang="en-US" dirty="0"/>
                        <a:t>"} )</a:t>
                      </a:r>
                    </a:p>
                    <a:p>
                      <a:r>
                        <a:rPr lang="en-US" dirty="0"/>
                        <a:t>  public void testMethod2() {</a:t>
                      </a:r>
                    </a:p>
                    <a:p>
                      <a:r>
                        <a:rPr lang="en-US" dirty="0"/>
                        <a:t>  }</a:t>
                      </a:r>
                    </a:p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@Test(groups = { "</a:t>
                      </a:r>
                      <a:r>
                        <a:rPr lang="en-US" dirty="0" err="1"/>
                        <a:t>functest</a:t>
                      </a:r>
                      <a:r>
                        <a:rPr lang="en-US" dirty="0"/>
                        <a:t>" })</a:t>
                      </a:r>
                    </a:p>
                    <a:p>
                      <a:r>
                        <a:rPr lang="en-US" dirty="0"/>
                        <a:t>  public void testMethod3() {</a:t>
                      </a:r>
                    </a:p>
                    <a:p>
                      <a:r>
                        <a:rPr lang="en-US" dirty="0"/>
                        <a:t>  }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&lt;test name="Test1"&gt;</a:t>
                      </a:r>
                    </a:p>
                    <a:p>
                      <a:r>
                        <a:rPr lang="en-US" dirty="0"/>
                        <a:t>  &lt;groups&gt;</a:t>
                      </a:r>
                    </a:p>
                    <a:p>
                      <a:r>
                        <a:rPr lang="en-US" dirty="0"/>
                        <a:t>    &lt;run&gt;</a:t>
                      </a:r>
                    </a:p>
                    <a:p>
                      <a:r>
                        <a:rPr lang="en-US" dirty="0"/>
                        <a:t>      &lt;include name="</a:t>
                      </a:r>
                      <a:r>
                        <a:rPr lang="en-US" dirty="0" err="1"/>
                        <a:t>functest</a:t>
                      </a:r>
                      <a:r>
                        <a:rPr lang="en-US" dirty="0"/>
                        <a:t>"/&gt;</a:t>
                      </a:r>
                    </a:p>
                    <a:p>
                      <a:r>
                        <a:rPr lang="en-US" dirty="0"/>
                        <a:t>    &lt;/run&gt;</a:t>
                      </a:r>
                    </a:p>
                    <a:p>
                      <a:r>
                        <a:rPr lang="en-US" dirty="0"/>
                        <a:t>  &lt;/groups&gt;</a:t>
                      </a:r>
                    </a:p>
                    <a:p>
                      <a:r>
                        <a:rPr lang="en-US" dirty="0"/>
                        <a:t>  &lt;classes&gt;</a:t>
                      </a:r>
                    </a:p>
                    <a:p>
                      <a:r>
                        <a:rPr lang="en-US" dirty="0"/>
                        <a:t>    &lt;class name="example1.Test1"/&gt;</a:t>
                      </a:r>
                    </a:p>
                    <a:p>
                      <a:r>
                        <a:rPr lang="en-US" dirty="0"/>
                        <a:t>  &lt;/classes&gt;</a:t>
                      </a:r>
                    </a:p>
                    <a:p>
                      <a:r>
                        <a:rPr lang="en-US" dirty="0"/>
                        <a:t>&lt;/test&gt;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5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503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2275</TotalTime>
  <Words>1042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Rockwell</vt:lpstr>
      <vt:lpstr>Gallery</vt:lpstr>
      <vt:lpstr>testng</vt:lpstr>
      <vt:lpstr> What is TestNG?</vt:lpstr>
      <vt:lpstr>key features of TestNG</vt:lpstr>
      <vt:lpstr>Installation of testng</vt:lpstr>
      <vt:lpstr>Create first testing project</vt:lpstr>
      <vt:lpstr>priority</vt:lpstr>
      <vt:lpstr>alwaysRun</vt:lpstr>
      <vt:lpstr>Annotations</vt:lpstr>
      <vt:lpstr>Test groups </vt:lpstr>
      <vt:lpstr>Test groups </vt:lpstr>
      <vt:lpstr>Parallel execution in TestNG</vt:lpstr>
      <vt:lpstr>Passing Parameters with testng.xml </vt:lpstr>
      <vt:lpstr>Dataprovider</vt:lpstr>
      <vt:lpstr>TestNG - Ignore a Test </vt:lpstr>
      <vt:lpstr>dependsOnMethods = {"initEnvironmentTest"}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Azhar Wahab (UST, IND)</dc:creator>
  <cp:lastModifiedBy>Azhar Wahab (UST, IND)</cp:lastModifiedBy>
  <cp:revision>91</cp:revision>
  <dcterms:created xsi:type="dcterms:W3CDTF">2018-12-10T03:17:23Z</dcterms:created>
  <dcterms:modified xsi:type="dcterms:W3CDTF">2018-12-18T07:18:57Z</dcterms:modified>
</cp:coreProperties>
</file>