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3" r:id="rId2"/>
    <p:sldId id="259" r:id="rId3"/>
    <p:sldId id="260" r:id="rId4"/>
    <p:sldId id="276" r:id="rId5"/>
    <p:sldId id="277" r:id="rId6"/>
    <p:sldId id="278" r:id="rId7"/>
    <p:sldId id="265" r:id="rId8"/>
    <p:sldId id="266" r:id="rId9"/>
    <p:sldId id="267" r:id="rId10"/>
    <p:sldId id="268" r:id="rId11"/>
    <p:sldId id="269" r:id="rId12"/>
    <p:sldId id="270" r:id="rId13"/>
    <p:sldId id="271" r:id="rId14"/>
    <p:sldId id="272" r:id="rId15"/>
    <p:sldId id="273" r:id="rId16"/>
    <p:sldId id="274" r:id="rId17"/>
    <p:sldId id="275" r:id="rId18"/>
    <p:sldId id="279" r:id="rId19"/>
    <p:sldId id="287" r:id="rId20"/>
    <p:sldId id="284" r:id="rId21"/>
    <p:sldId id="28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Dolia" initials="VD" lastIdx="17" clrIdx="0">
    <p:extLst>
      <p:ext uri="{19B8F6BF-5375-455C-9EA6-DF929625EA0E}">
        <p15:presenceInfo xmlns:p15="http://schemas.microsoft.com/office/powerpoint/2012/main" userId="a1066893b05079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7753"/>
    <a:srgbClr val="7C5238"/>
    <a:srgbClr val="99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434" autoAdjust="0"/>
  </p:normalViewPr>
  <p:slideViewPr>
    <p:cSldViewPr snapToGrid="0">
      <p:cViewPr varScale="1">
        <p:scale>
          <a:sx n="68" d="100"/>
          <a:sy n="68" d="100"/>
        </p:scale>
        <p:origin x="84" y="114"/>
      </p:cViewPr>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1T17:45:23.823" idx="3">
    <p:pos x="10" y="10"/>
    <p:text>Thanks to Sir, Asha, Satadru</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1T17:40:40.535" idx="2">
    <p:pos x="6846" y="2271"/>
    <p:text>The peculiar set of observations made us look into different systems than our boron based nanosheets and thus we tried similar experiments with GO nanosheets</p:text>
    <p:extLst mod="1">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11T18:00:12.093" idx="4">
    <p:pos x="10" y="10"/>
    <p:text>The purpose was to check what would happen if we keep the GO sheets within the system.</p:text>
    <p:extLst>
      <p:ext uri="{C676402C-5697-4E1C-873F-D02D1690AC5C}">
        <p15:threadingInfo xmlns:p15="http://schemas.microsoft.com/office/powerpoint/2012/main" timeZoneBias="-330"/>
      </p:ext>
    </p:extLst>
  </p:cm>
  <p:cm authorId="1" dt="2019-09-11T18:00:59.577" idx="5">
    <p:pos x="10" y="146"/>
    <p:text>As a result, the peculiar behaviour stated earlier was only observed after this</p:text>
    <p:extLst>
      <p:ext uri="{C676402C-5697-4E1C-873F-D02D1690AC5C}">
        <p15:threadingInfo xmlns:p15="http://schemas.microsoft.com/office/powerpoint/2012/main" timeZoneBias="-330">
          <p15:parentCm authorId="1" idx="4"/>
        </p15:threadingInfo>
      </p:ext>
    </p:extLst>
  </p:cm>
  <p:cm authorId="1" dt="2019-11-19T19:09:23.146" idx="16">
    <p:pos x="6008" y="2589"/>
    <p:text>Operando spectroscopy is an analytical methodology wherein the spectroscopic characterization of materials undergoing reaction is coupled simultaneously with measurement of catalytic activity and selectivity.[1] The primary concern of this methodology is to establish structure-reactivity/selectivity relationships of catalysts and thereby yield information about mechanisms. Other uses include those in engineering improvements to existing catalytic materials and processes and in developing new ones.[2]</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18T16:43:14.414" idx="13">
    <p:pos x="7152" y="1955"/>
    <p:text>This is done to observe only the response of the MB species.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11T18:08:16.272" idx="6">
    <p:pos x="10" y="10"/>
    <p:text>How do we know which peak corresponds to which species?.... this is understood by checking the wavelength at which we get the peak...and each specie gets a peak at a different wavelength</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11T18:12:25.016" idx="7">
    <p:pos x="10" y="10"/>
    <p:text>Now I'll show you some of the curves at various GO concentrations....I would like you to pay attention to the various species which come up at different concentrations</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12T02:25:58.147" idx="9">
    <p:pos x="10" y="10"/>
    <p:text>Give an example of dimers to explain... that we know that its peak comes at 620 nm... now at each conentration of go, on deconvoluting, we find its absorbance value  and tabulate it across the concetration of GO.</p:text>
    <p:extLst>
      <p:ext uri="{C676402C-5697-4E1C-873F-D02D1690AC5C}">
        <p15:threadingInfo xmlns:p15="http://schemas.microsoft.com/office/powerpoint/2012/main" timeZoneBias="-330"/>
      </p:ext>
    </p:extLst>
  </p:cm>
  <p:cm authorId="1" dt="2019-09-12T02:27:48.865" idx="10">
    <p:pos x="146" y="146"/>
    <p:text>We then plotted the two species of monomers in one graph and two of dimers in another to understand, how monomers behave as a whole and similarly how dimers behave as a whole</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9-12T01:39:14.853" idx="8">
    <p:pos x="10" y="10"/>
    <p:text>We are currently in process of understanding these trends</p:text>
    <p:extLst>
      <p:ext uri="{C676402C-5697-4E1C-873F-D02D1690AC5C}">
        <p15:threadingInfo xmlns:p15="http://schemas.microsoft.com/office/powerpoint/2012/main" timeZoneBias="-330"/>
      </p:ext>
    </p:extLst>
  </p:cm>
  <p:cm authorId="1" dt="2019-11-19T19:12:10.754" idx="17">
    <p:pos x="10" y="146"/>
    <p:text>Some general trends which we can observe is, adsoprtion of MB monomers increases with increase in GO concentration, but that is not the case for Dimers..
Also, on decreasing the initial MB concentration, the free species comes down, which is in allignement as we can see here.</p:text>
    <p:extLst>
      <p:ext uri="{C676402C-5697-4E1C-873F-D02D1690AC5C}">
        <p15:threadingInfo xmlns:p15="http://schemas.microsoft.com/office/powerpoint/2012/main" timeZoneBias="-330">
          <p15:parentCm authorId="1" idx="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9-12T02:29:22.804" idx="11">
    <p:pos x="10" y="10"/>
    <p:text>Literature doesn't state how the trend is different for both monomers and dimers</p:text>
    <p:extLst>
      <p:ext uri="{C676402C-5697-4E1C-873F-D02D1690AC5C}">
        <p15:threadingInfo xmlns:p15="http://schemas.microsoft.com/office/powerpoint/2012/main" timeZoneBias="-330"/>
      </p:ext>
    </p:extLst>
  </p:cm>
  <p:cm authorId="1" dt="2019-09-12T02:30:55.458" idx="12">
    <p:pos x="10" y="146"/>
    <p:text>They only state that adsorption is taking place and with introdcution of GO in the system of MB, the equilibrium between monomers and dimers is disturbed</p:text>
    <p:extLst>
      <p:ext uri="{C676402C-5697-4E1C-873F-D02D1690AC5C}">
        <p15:threadingInfo xmlns:p15="http://schemas.microsoft.com/office/powerpoint/2012/main" timeZoneBias="-330">
          <p15:parentCm authorId="1" idx="11"/>
        </p15:threadingInfo>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11/20/2019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Sir, Asha, </a:t>
            </a:r>
            <a:r>
              <a:rPr lang="en-GB" dirty="0" err="1" smtClean="0"/>
              <a:t>Satadru</a:t>
            </a:r>
            <a:endParaRPr lang="en-US" dirty="0"/>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b="1" dirty="0" smtClean="0"/>
              <a:t>peculiar set of observations </a:t>
            </a:r>
            <a:r>
              <a:rPr lang="en-GB" dirty="0" smtClean="0"/>
              <a:t>made us look into different systems than our boron based </a:t>
            </a:r>
            <a:r>
              <a:rPr lang="en-GB" dirty="0" err="1" smtClean="0"/>
              <a:t>nanosheets</a:t>
            </a:r>
            <a:r>
              <a:rPr lang="en-GB" dirty="0" smtClean="0"/>
              <a:t> and thus we tried similar experiments with GO </a:t>
            </a:r>
            <a:r>
              <a:rPr lang="en-GB" dirty="0" err="1" smtClean="0"/>
              <a:t>nanosheets</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2</a:t>
            </a:fld>
            <a:endParaRPr lang="en-US"/>
          </a:p>
        </p:txBody>
      </p:sp>
    </p:spTree>
    <p:extLst>
      <p:ext uri="{BB962C8B-B14F-4D97-AF65-F5344CB8AC3E}">
        <p14:creationId xmlns:p14="http://schemas.microsoft.com/office/powerpoint/2010/main" val="279727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4</a:t>
            </a:fld>
            <a:endParaRPr lang="en-US"/>
          </a:p>
        </p:txBody>
      </p:sp>
    </p:spTree>
    <p:extLst>
      <p:ext uri="{BB962C8B-B14F-4D97-AF65-F5344CB8AC3E}">
        <p14:creationId xmlns:p14="http://schemas.microsoft.com/office/powerpoint/2010/main" val="51931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purpose was to check what would happen if we keep the GO sheets within the system.</a:t>
            </a:r>
          </a:p>
          <a:p>
            <a:endParaRPr lang="en-GB" dirty="0" smtClean="0"/>
          </a:p>
          <a:p>
            <a:r>
              <a:rPr lang="en-GB" dirty="0" smtClean="0"/>
              <a:t>As a result, the peculiar behaviour stated earlier was only observed after this</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5</a:t>
            </a:fld>
            <a:endParaRPr lang="en-US"/>
          </a:p>
        </p:txBody>
      </p:sp>
    </p:spTree>
    <p:extLst>
      <p:ext uri="{BB962C8B-B14F-4D97-AF65-F5344CB8AC3E}">
        <p14:creationId xmlns:p14="http://schemas.microsoft.com/office/powerpoint/2010/main" val="2860231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do we know which peak corresponds to which species?.... this is understood by checking the wavelength at which we get the peak...and each specie gets a peak at a different wavelength</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8</a:t>
            </a:fld>
            <a:endParaRPr lang="en-US"/>
          </a:p>
        </p:txBody>
      </p:sp>
    </p:spTree>
    <p:extLst>
      <p:ext uri="{BB962C8B-B14F-4D97-AF65-F5344CB8AC3E}">
        <p14:creationId xmlns:p14="http://schemas.microsoft.com/office/powerpoint/2010/main" val="17652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I'll show you some of the curves at various GO concentrations....I would like you to pay attention to the various species which come up at different concentrations</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9</a:t>
            </a:fld>
            <a:endParaRPr lang="en-US"/>
          </a:p>
        </p:txBody>
      </p:sp>
    </p:spTree>
    <p:extLst>
      <p:ext uri="{BB962C8B-B14F-4D97-AF65-F5344CB8AC3E}">
        <p14:creationId xmlns:p14="http://schemas.microsoft.com/office/powerpoint/2010/main" val="4210605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an example of dimers to explain... that we know that its peak comes at 620 nm... now at each </a:t>
            </a:r>
            <a:r>
              <a:rPr lang="en-GB" dirty="0" err="1" smtClean="0"/>
              <a:t>conentration</a:t>
            </a:r>
            <a:r>
              <a:rPr lang="en-GB" dirty="0" smtClean="0"/>
              <a:t> of go, on </a:t>
            </a:r>
            <a:r>
              <a:rPr lang="en-GB" dirty="0" err="1" smtClean="0"/>
              <a:t>deconvoluting</a:t>
            </a:r>
            <a:r>
              <a:rPr lang="en-GB" dirty="0" smtClean="0"/>
              <a:t>, we find its absorbance value  and tabulate it across the </a:t>
            </a:r>
            <a:r>
              <a:rPr lang="en-GB" dirty="0" err="1" smtClean="0"/>
              <a:t>concetration</a:t>
            </a:r>
            <a:r>
              <a:rPr lang="en-GB" dirty="0" smtClean="0"/>
              <a:t> of GO.</a:t>
            </a:r>
          </a:p>
          <a:p>
            <a:endParaRPr lang="en-GB" dirty="0" smtClean="0"/>
          </a:p>
          <a:p>
            <a:endParaRPr lang="en-GB" dirty="0" smtClean="0"/>
          </a:p>
          <a:p>
            <a:r>
              <a:rPr lang="en-GB" dirty="0" smtClean="0"/>
              <a:t>We then plotted the two species of monomers in one graph and two of dimers in another to understand, how monomers behave as a whole and similarly how dimers behave as a whole</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16</a:t>
            </a:fld>
            <a:endParaRPr lang="en-US"/>
          </a:p>
        </p:txBody>
      </p:sp>
    </p:spTree>
    <p:extLst>
      <p:ext uri="{BB962C8B-B14F-4D97-AF65-F5344CB8AC3E}">
        <p14:creationId xmlns:p14="http://schemas.microsoft.com/office/powerpoint/2010/main" val="268010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currently in process of understanding these trends</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17</a:t>
            </a:fld>
            <a:endParaRPr lang="en-US"/>
          </a:p>
        </p:txBody>
      </p:sp>
    </p:spTree>
    <p:extLst>
      <p:ext uri="{BB962C8B-B14F-4D97-AF65-F5344CB8AC3E}">
        <p14:creationId xmlns:p14="http://schemas.microsoft.com/office/powerpoint/2010/main" val="400308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Literature doesn't state how the trend is different for both monomers and dimers</a:t>
            </a:r>
          </a:p>
          <a:p>
            <a:endParaRPr lang="en-GB" dirty="0" smtClean="0"/>
          </a:p>
          <a:p>
            <a:r>
              <a:rPr lang="en-GB" dirty="0" smtClean="0"/>
              <a:t>They only state that adsorption is taking place and with </a:t>
            </a:r>
            <a:r>
              <a:rPr lang="en-GB" dirty="0" err="1" smtClean="0"/>
              <a:t>introdcution</a:t>
            </a:r>
            <a:r>
              <a:rPr lang="en-GB" dirty="0" smtClean="0"/>
              <a:t> of GO in the system of MB, the equilibrium between monomers and dimers is disturbed</a:t>
            </a:r>
            <a:endParaRPr lang="en-IN" dirty="0"/>
          </a:p>
        </p:txBody>
      </p:sp>
      <p:sp>
        <p:nvSpPr>
          <p:cNvPr id="4" name="Slide Number Placeholder 3"/>
          <p:cNvSpPr>
            <a:spLocks noGrp="1"/>
          </p:cNvSpPr>
          <p:nvPr>
            <p:ph type="sldNum" sz="quarter" idx="10"/>
          </p:nvPr>
        </p:nvSpPr>
        <p:spPr/>
        <p:txBody>
          <a:bodyPr/>
          <a:lstStyle/>
          <a:p>
            <a:fld id="{9C936D52-512B-47DE-BC94-6C88A56CE986}" type="slidenum">
              <a:rPr lang="en-US" smtClean="0"/>
              <a:t>18</a:t>
            </a:fld>
            <a:endParaRPr lang="en-US"/>
          </a:p>
        </p:txBody>
      </p:sp>
    </p:spTree>
    <p:extLst>
      <p:ext uri="{BB962C8B-B14F-4D97-AF65-F5344CB8AC3E}">
        <p14:creationId xmlns:p14="http://schemas.microsoft.com/office/powerpoint/2010/main" val="23630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9F32EB42-D44C-49BF-92C6-468ED70A3909}" type="datetime1">
              <a:rPr lang="en-US" smtClean="0"/>
              <a:t>11/20/2019</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4DBDA-128E-414E-AB4F-BD92D5CD33A7}" type="datetime1">
              <a:rPr lang="en-US" smtClean="0"/>
              <a:t>11/20/2019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C7334F-CFB6-4DAE-9593-BA916D3AA4CB}" type="datetime1">
              <a:rPr lang="en-US" smtClean="0"/>
              <a:t>11/20/2019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DEDCC40F-06FF-475E-88D8-CB00E575D333}" type="datetime1">
              <a:rPr lang="en-US" smtClean="0"/>
              <a:t>11/20/2019</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C4DB9B1-C23F-430F-864A-35F458F50D60}" type="datetime1">
              <a:rPr lang="en-US" smtClean="0"/>
              <a:t>11/20/2019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fld id="{75520406-8EDA-4014-A405-6FA2405270C2}" type="datetime1">
              <a:rPr lang="en-US" smtClean="0"/>
              <a:t>11/20/2019</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FFB614A3-DF7E-4E6E-8E0D-E996C22C8FAD}" type="datetime1">
              <a:rPr lang="en-US" smtClean="0"/>
              <a:t>11/20/2019</a:t>
            </a:fld>
            <a:endParaRPr lang="en-US"/>
          </a:p>
        </p:txBody>
      </p:sp>
      <p:sp>
        <p:nvSpPr>
          <p:cNvPr id="11" name="Footer Placeholder 10"/>
          <p:cNvSpPr>
            <a:spLocks noGrp="1"/>
          </p:cNvSpPr>
          <p:nvPr>
            <p:ph type="ftr" sz="quarter" idx="11"/>
          </p:nvPr>
        </p:nvSpPr>
        <p:spPr/>
        <p:txBody>
          <a:bodyPr/>
          <a:lstStyle/>
          <a:p>
            <a:r>
              <a:rPr lang="en-US" dirty="0"/>
              <a:t>Add a footer</a:t>
            </a:r>
          </a:p>
        </p:txBody>
      </p:sp>
      <p:sp>
        <p:nvSpPr>
          <p:cNvPr id="12" name="Slide Number Placeholder 11"/>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4B212E03-9D4D-40A1-AC92-062575F9A6A8}" type="datetime1">
              <a:rPr lang="en-US" smtClean="0"/>
              <a:t>11/20/2019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8" name="Slide Number Placeholder 7"/>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4CAE8E-34F5-4D1C-9B28-DA7864A83067}" type="datetime1">
              <a:rPr lang="en-US" smtClean="0"/>
              <a:t>11/20/2019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E050930-36B6-45C4-91FF-69D1A2866E6C}" type="datetime1">
              <a:rPr lang="en-US" smtClean="0"/>
              <a:t>11/20/2019</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6F8A36E-FD1C-4F0E-AB32-79FBF6CB7DE0}" type="datetime1">
              <a:rPr lang="en-US" smtClean="0"/>
              <a:t>11/20/2019</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userDrawn="1"/>
        </p:nvGrpSpPr>
        <p:grpSpPr>
          <a:xfrm>
            <a:off x="1860687" y="450998"/>
            <a:ext cx="7620000" cy="1139952"/>
            <a:chOff x="1860687" y="450998"/>
            <a:chExt cx="7620000" cy="1139952"/>
          </a:xfrm>
        </p:grpSpPr>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283DE7F2-7EAA-4F21-AE25-7A3F5AE46C9C}" type="datetime1">
              <a:rPr lang="en-US" smtClean="0"/>
              <a:t>11/20/2019</a:t>
            </a:fld>
            <a:endParaRPr lang="en-US"/>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7.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comments" Target="../comments/comment7.xml"/><Relationship Id="rId5" Type="http://schemas.openxmlformats.org/officeDocument/2006/relationships/image" Target="../media/image25.wmf"/><Relationship Id="rId10" Type="http://schemas.openxmlformats.org/officeDocument/2006/relationships/image" Target="../media/image29.wmf"/><Relationship Id="rId4" Type="http://schemas.openxmlformats.org/officeDocument/2006/relationships/oleObject" Target="../embeddings/oleObject8.bin"/><Relationship Id="rId9"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4.wmf"/><Relationship Id="rId18" Type="http://schemas.openxmlformats.org/officeDocument/2006/relationships/oleObject" Target="../embeddings/oleObject17.bin"/><Relationship Id="rId3" Type="http://schemas.openxmlformats.org/officeDocument/2006/relationships/notesSlide" Target="../notesSlides/notesSlide8.xml"/><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14.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13.bin"/><Relationship Id="rId19" Type="http://schemas.openxmlformats.org/officeDocument/2006/relationships/image" Target="../media/image37.wmf"/><Relationship Id="rId4" Type="http://schemas.openxmlformats.org/officeDocument/2006/relationships/oleObject" Target="../embeddings/oleObject10.bin"/><Relationship Id="rId9" Type="http://schemas.openxmlformats.org/officeDocument/2006/relationships/image" Target="../media/image32.wmf"/><Relationship Id="rId14" Type="http://schemas.openxmlformats.org/officeDocument/2006/relationships/oleObject" Target="../embeddings/oleObject15.bin"/><Relationship Id="rId22"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20.bin"/><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jpeg"/><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Autofit/>
          </a:bodyPr>
          <a:lstStyle/>
          <a:p>
            <a:r>
              <a:rPr lang="en-US" sz="4400" dirty="0" smtClean="0"/>
              <a:t>REVISTING THE INTERACTION OF A CATIONIC DYE WITH CHEMICALLY MODIFIED GRAPHENE SHEETS</a:t>
            </a:r>
            <a:endParaRPr lang="en-US" sz="4400" dirty="0"/>
          </a:p>
        </p:txBody>
      </p:sp>
      <p:sp>
        <p:nvSpPr>
          <p:cNvPr id="10" name="Subtitle 9"/>
          <p:cNvSpPr>
            <a:spLocks noGrp="1"/>
          </p:cNvSpPr>
          <p:nvPr>
            <p:ph type="subTitle" idx="1"/>
          </p:nvPr>
        </p:nvSpPr>
        <p:spPr>
          <a:xfrm>
            <a:off x="1524000" y="4091439"/>
            <a:ext cx="9144000" cy="1655762"/>
          </a:xfrm>
        </p:spPr>
        <p:txBody>
          <a:bodyPr>
            <a:normAutofit lnSpcReduction="10000"/>
          </a:bodyPr>
          <a:lstStyle/>
          <a:p>
            <a:r>
              <a:rPr lang="en-US" dirty="0" smtClean="0"/>
              <a:t>Name: Varun Dolia</a:t>
            </a:r>
          </a:p>
          <a:p>
            <a:r>
              <a:rPr lang="en-US" dirty="0" smtClean="0"/>
              <a:t>Discipline: Materials Science and Engineering</a:t>
            </a:r>
          </a:p>
          <a:p>
            <a:endParaRPr lang="en-US" dirty="0"/>
          </a:p>
          <a:p>
            <a:r>
              <a:rPr lang="en-US" dirty="0" smtClean="0"/>
              <a:t>Supervisor: Dr. </a:t>
            </a:r>
            <a:r>
              <a:rPr lang="en-US" dirty="0" err="1" smtClean="0"/>
              <a:t>Kabeer</a:t>
            </a:r>
            <a:r>
              <a:rPr lang="en-US" dirty="0" smtClean="0"/>
              <a:t> </a:t>
            </a:r>
            <a:r>
              <a:rPr lang="en-US" dirty="0" err="1" smtClean="0"/>
              <a:t>Jasuja</a:t>
            </a:r>
            <a:endParaRPr lang="en-US" dirty="0"/>
          </a:p>
        </p:txBody>
      </p:sp>
      <p:sp>
        <p:nvSpPr>
          <p:cNvPr id="2" name="Slide Number Placeholder 1"/>
          <p:cNvSpPr>
            <a:spLocks noGrp="1"/>
          </p:cNvSpPr>
          <p:nvPr>
            <p:ph type="sldNum" sz="quarter" idx="12"/>
          </p:nvPr>
        </p:nvSpPr>
        <p:spPr/>
        <p:txBody>
          <a:bodyPr/>
          <a:lstStyle/>
          <a:p>
            <a:fld id="{C62155A9-2BEA-4E1A-A809-3AB570F0F126}" type="slidenum">
              <a:rPr lang="en-US" smtClean="0"/>
              <a:pPr/>
              <a:t>1</a:t>
            </a:fld>
            <a:endParaRPr lang="en-US"/>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Slide Number Placeholder 2"/>
          <p:cNvSpPr>
            <a:spLocks noGrp="1"/>
          </p:cNvSpPr>
          <p:nvPr>
            <p:ph type="sldNum" sz="quarter" idx="12"/>
          </p:nvPr>
        </p:nvSpPr>
        <p:spPr/>
        <p:txBody>
          <a:bodyPr/>
          <a:lstStyle/>
          <a:p>
            <a:fld id="{C62155A9-2BEA-4E1A-A809-3AB570F0F126}" type="slidenum">
              <a:rPr lang="en-US" smtClean="0"/>
              <a:pPr/>
              <a:t>10</a:t>
            </a:fld>
            <a:endParaRPr lang="en-US"/>
          </a:p>
        </p:txBody>
      </p:sp>
    </p:spTree>
    <p:extLst>
      <p:ext uri="{BB962C8B-B14F-4D97-AF65-F5344CB8AC3E}">
        <p14:creationId xmlns:p14="http://schemas.microsoft.com/office/powerpoint/2010/main" val="277483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Slide Number Placeholder 2"/>
          <p:cNvSpPr>
            <a:spLocks noGrp="1"/>
          </p:cNvSpPr>
          <p:nvPr>
            <p:ph type="sldNum" sz="quarter" idx="12"/>
          </p:nvPr>
        </p:nvSpPr>
        <p:spPr/>
        <p:txBody>
          <a:bodyPr/>
          <a:lstStyle/>
          <a:p>
            <a:fld id="{C62155A9-2BEA-4E1A-A809-3AB570F0F126}" type="slidenum">
              <a:rPr lang="en-US" smtClean="0"/>
              <a:pPr/>
              <a:t>11</a:t>
            </a:fld>
            <a:endParaRPr lang="en-US"/>
          </a:p>
        </p:txBody>
      </p:sp>
    </p:spTree>
    <p:extLst>
      <p:ext uri="{BB962C8B-B14F-4D97-AF65-F5344CB8AC3E}">
        <p14:creationId xmlns:p14="http://schemas.microsoft.com/office/powerpoint/2010/main" val="4275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Slide Number Placeholder 2"/>
          <p:cNvSpPr>
            <a:spLocks noGrp="1"/>
          </p:cNvSpPr>
          <p:nvPr>
            <p:ph type="sldNum" sz="quarter" idx="12"/>
          </p:nvPr>
        </p:nvSpPr>
        <p:spPr/>
        <p:txBody>
          <a:bodyPr/>
          <a:lstStyle/>
          <a:p>
            <a:fld id="{C62155A9-2BEA-4E1A-A809-3AB570F0F126}" type="slidenum">
              <a:rPr lang="en-US" smtClean="0"/>
              <a:pPr/>
              <a:t>12</a:t>
            </a:fld>
            <a:endParaRPr lang="en-US"/>
          </a:p>
        </p:txBody>
      </p:sp>
    </p:spTree>
    <p:extLst>
      <p:ext uri="{BB962C8B-B14F-4D97-AF65-F5344CB8AC3E}">
        <p14:creationId xmlns:p14="http://schemas.microsoft.com/office/powerpoint/2010/main" val="59762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Slide Number Placeholder 2"/>
          <p:cNvSpPr>
            <a:spLocks noGrp="1"/>
          </p:cNvSpPr>
          <p:nvPr>
            <p:ph type="sldNum" sz="quarter" idx="12"/>
          </p:nvPr>
        </p:nvSpPr>
        <p:spPr/>
        <p:txBody>
          <a:bodyPr/>
          <a:lstStyle/>
          <a:p>
            <a:fld id="{C62155A9-2BEA-4E1A-A809-3AB570F0F126}" type="slidenum">
              <a:rPr lang="en-US" smtClean="0"/>
              <a:pPr/>
              <a:t>13</a:t>
            </a:fld>
            <a:endParaRPr lang="en-US"/>
          </a:p>
        </p:txBody>
      </p:sp>
    </p:spTree>
    <p:extLst>
      <p:ext uri="{BB962C8B-B14F-4D97-AF65-F5344CB8AC3E}">
        <p14:creationId xmlns:p14="http://schemas.microsoft.com/office/powerpoint/2010/main" val="97582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TextBox 2"/>
          <p:cNvSpPr txBox="1"/>
          <p:nvPr/>
        </p:nvSpPr>
        <p:spPr>
          <a:xfrm>
            <a:off x="6658378" y="1223492"/>
            <a:ext cx="1197736" cy="276999"/>
          </a:xfrm>
          <a:prstGeom prst="rect">
            <a:avLst/>
          </a:prstGeom>
          <a:solidFill>
            <a:schemeClr val="bg1"/>
          </a:solidFill>
          <a:ln>
            <a:noFill/>
          </a:ln>
        </p:spPr>
        <p:txBody>
          <a:bodyPr wrap="square" rtlCol="0">
            <a:spAutoFit/>
          </a:bodyPr>
          <a:lstStyle/>
          <a:p>
            <a:r>
              <a:rPr lang="en-IN" sz="1200" dirty="0" smtClean="0"/>
              <a:t>GO: 120 ppm</a:t>
            </a:r>
          </a:p>
        </p:txBody>
      </p:sp>
      <p:sp>
        <p:nvSpPr>
          <p:cNvPr id="4" name="Slide Number Placeholder 3"/>
          <p:cNvSpPr>
            <a:spLocks noGrp="1"/>
          </p:cNvSpPr>
          <p:nvPr>
            <p:ph type="sldNum" sz="quarter" idx="12"/>
          </p:nvPr>
        </p:nvSpPr>
        <p:spPr/>
        <p:txBody>
          <a:bodyPr/>
          <a:lstStyle/>
          <a:p>
            <a:fld id="{C62155A9-2BEA-4E1A-A809-3AB570F0F126}" type="slidenum">
              <a:rPr lang="en-US" smtClean="0"/>
              <a:pPr/>
              <a:t>14</a:t>
            </a:fld>
            <a:endParaRPr lang="en-US"/>
          </a:p>
        </p:txBody>
      </p:sp>
    </p:spTree>
    <p:extLst>
      <p:ext uri="{BB962C8B-B14F-4D97-AF65-F5344CB8AC3E}">
        <p14:creationId xmlns:p14="http://schemas.microsoft.com/office/powerpoint/2010/main" val="22556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797142" cy="6858000"/>
          </a:xfrm>
          <a:prstGeom prst="rect">
            <a:avLst/>
          </a:prstGeom>
        </p:spPr>
      </p:pic>
      <p:sp>
        <p:nvSpPr>
          <p:cNvPr id="3" name="Slide Number Placeholder 2"/>
          <p:cNvSpPr>
            <a:spLocks noGrp="1"/>
          </p:cNvSpPr>
          <p:nvPr>
            <p:ph type="sldNum" sz="quarter" idx="12"/>
          </p:nvPr>
        </p:nvSpPr>
        <p:spPr/>
        <p:txBody>
          <a:bodyPr/>
          <a:lstStyle/>
          <a:p>
            <a:fld id="{C62155A9-2BEA-4E1A-A809-3AB570F0F126}" type="slidenum">
              <a:rPr lang="en-US" smtClean="0"/>
              <a:pPr/>
              <a:t>15</a:t>
            </a:fld>
            <a:endParaRPr lang="en-US"/>
          </a:p>
        </p:txBody>
      </p:sp>
    </p:spTree>
    <p:extLst>
      <p:ext uri="{BB962C8B-B14F-4D97-AF65-F5344CB8AC3E}">
        <p14:creationId xmlns:p14="http://schemas.microsoft.com/office/powerpoint/2010/main" val="255201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5"/>
            <a:ext cx="8498983" cy="690943"/>
          </a:xfrm>
        </p:spPr>
        <p:txBody>
          <a:bodyPr>
            <a:normAutofit/>
          </a:bodyPr>
          <a:lstStyle/>
          <a:p>
            <a:r>
              <a:rPr lang="en-IN" sz="3600" dirty="0" err="1" smtClean="0"/>
              <a:t>Deconvoluted</a:t>
            </a:r>
            <a:r>
              <a:rPr lang="en-IN" sz="3600" dirty="0" smtClean="0"/>
              <a:t> Graphs </a:t>
            </a:r>
            <a:r>
              <a:rPr lang="en-IN" sz="3600" dirty="0" smtClean="0">
                <a:sym typeface="Wingdings" panose="05000000000000000000" pitchFamily="2" charset="2"/>
              </a:rPr>
              <a:t></a:t>
            </a:r>
            <a:r>
              <a:rPr lang="en-IN" sz="3600" dirty="0" smtClean="0"/>
              <a:t> Scatter Plots</a:t>
            </a:r>
            <a:endParaRPr lang="en-IN" sz="3600" dirty="0"/>
          </a:p>
        </p:txBody>
      </p:sp>
      <p:cxnSp>
        <p:nvCxnSpPr>
          <p:cNvPr id="11" name="Straight Arrow Connector 10"/>
          <p:cNvCxnSpPr/>
          <p:nvPr/>
        </p:nvCxnSpPr>
        <p:spPr>
          <a:xfrm>
            <a:off x="1429555" y="1835330"/>
            <a:ext cx="2601532" cy="77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055077" y="3565326"/>
            <a:ext cx="3277772" cy="1116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565900" y="1144700"/>
            <a:ext cx="5295900" cy="4801314"/>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smtClean="0"/>
              <a:t>Tabulated the Peak/Absorbance value for each </a:t>
            </a:r>
            <a:r>
              <a:rPr lang="en-IN" dirty="0" err="1" smtClean="0"/>
              <a:t>deconvoluted</a:t>
            </a:r>
            <a:r>
              <a:rPr lang="en-IN" dirty="0" smtClean="0"/>
              <a:t> constituent curve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Scatter plots made from these tables to study the behaviour of individual species with increasing GO concentration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Four different species were tracked:</a:t>
            </a:r>
          </a:p>
          <a:p>
            <a:pPr marL="742950" lvl="1" indent="-285750">
              <a:buFont typeface="Arial" panose="020B0604020202020204" pitchFamily="34" charset="0"/>
              <a:buChar char="•"/>
            </a:pPr>
            <a:r>
              <a:rPr lang="en-IN" dirty="0" smtClean="0"/>
              <a:t>Free monomer</a:t>
            </a:r>
          </a:p>
          <a:p>
            <a:pPr marL="742950" lvl="1" indent="-285750">
              <a:buFont typeface="Arial" panose="020B0604020202020204" pitchFamily="34" charset="0"/>
              <a:buChar char="•"/>
            </a:pPr>
            <a:r>
              <a:rPr lang="en-IN" dirty="0" smtClean="0"/>
              <a:t>Free dimer</a:t>
            </a:r>
          </a:p>
          <a:p>
            <a:pPr marL="742950" lvl="1" indent="-285750">
              <a:buFont typeface="Arial" panose="020B0604020202020204" pitchFamily="34" charset="0"/>
              <a:buChar char="•"/>
            </a:pPr>
            <a:r>
              <a:rPr lang="en-IN" dirty="0" smtClean="0"/>
              <a:t>Adsorbed monomer</a:t>
            </a:r>
          </a:p>
          <a:p>
            <a:pPr marL="742950" lvl="1" indent="-285750">
              <a:buFont typeface="Arial" panose="020B0604020202020204" pitchFamily="34" charset="0"/>
              <a:buChar char="•"/>
            </a:pPr>
            <a:r>
              <a:rPr lang="en-IN" dirty="0" smtClean="0"/>
              <a:t>Adsorbed dimer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Peak corresponding to individual species were identified by the wavelength at which absorbance appears. </a:t>
            </a:r>
          </a:p>
          <a:p>
            <a:pPr marL="285750" indent="-285750">
              <a:buFont typeface="Arial" panose="020B0604020202020204" pitchFamily="34" charset="0"/>
              <a:buChar char="•"/>
            </a:pPr>
            <a:endParaRPr lang="en-IN"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352220526"/>
              </p:ext>
            </p:extLst>
          </p:nvPr>
        </p:nvGraphicFramePr>
        <p:xfrm>
          <a:off x="2994574" y="777643"/>
          <a:ext cx="3837904" cy="2936696"/>
        </p:xfrm>
        <a:graphic>
          <a:graphicData uri="http://schemas.openxmlformats.org/presentationml/2006/ole">
            <mc:AlternateContent xmlns:mc="http://schemas.openxmlformats.org/markup-compatibility/2006">
              <mc:Choice xmlns:v="urn:schemas-microsoft-com:vml" Requires="v">
                <p:oleObj spid="_x0000_s5211" name="Graph" r:id="rId4" imgW="3920760" imgH="3000960" progId="Origin50.Graph">
                  <p:embed/>
                </p:oleObj>
              </mc:Choice>
              <mc:Fallback>
                <p:oleObj name="Graph" r:id="rId4" imgW="3920760" imgH="3000960" progId="Origin50.Graph">
                  <p:embed/>
                  <p:pic>
                    <p:nvPicPr>
                      <p:cNvPr id="0" name=""/>
                      <p:cNvPicPr/>
                      <p:nvPr/>
                    </p:nvPicPr>
                    <p:blipFill>
                      <a:blip r:embed="rId5"/>
                      <a:stretch>
                        <a:fillRect/>
                      </a:stretch>
                    </p:blipFill>
                    <p:spPr>
                      <a:xfrm>
                        <a:off x="2994574" y="777643"/>
                        <a:ext cx="3837904" cy="2936696"/>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67717294"/>
              </p:ext>
            </p:extLst>
          </p:nvPr>
        </p:nvGraphicFramePr>
        <p:xfrm>
          <a:off x="2994574" y="3361828"/>
          <a:ext cx="3837904" cy="2936697"/>
        </p:xfrm>
        <a:graphic>
          <a:graphicData uri="http://schemas.openxmlformats.org/presentationml/2006/ole">
            <mc:AlternateContent xmlns:mc="http://schemas.openxmlformats.org/markup-compatibility/2006">
              <mc:Choice xmlns:v="urn:schemas-microsoft-com:vml" Requires="v">
                <p:oleObj spid="_x0000_s5212" name="Graph" r:id="rId6" imgW="3920760" imgH="3000960" progId="Origin50.Graph">
                  <p:embed/>
                </p:oleObj>
              </mc:Choice>
              <mc:Fallback>
                <p:oleObj name="Graph" r:id="rId6" imgW="3920760" imgH="3000960" progId="Origin50.Graph">
                  <p:embed/>
                  <p:pic>
                    <p:nvPicPr>
                      <p:cNvPr id="0" name=""/>
                      <p:cNvPicPr/>
                      <p:nvPr/>
                    </p:nvPicPr>
                    <p:blipFill>
                      <a:blip r:embed="rId7"/>
                      <a:stretch>
                        <a:fillRect/>
                      </a:stretch>
                    </p:blipFill>
                    <p:spPr>
                      <a:xfrm>
                        <a:off x="2994574" y="3361828"/>
                        <a:ext cx="3837904" cy="2936697"/>
                      </a:xfrm>
                      <a:prstGeom prst="rect">
                        <a:avLst/>
                      </a:prstGeom>
                    </p:spPr>
                  </p:pic>
                </p:oleObj>
              </mc:Fallback>
            </mc:AlternateContent>
          </a:graphicData>
        </a:graphic>
      </p:graphicFrame>
      <p:sp>
        <p:nvSpPr>
          <p:cNvPr id="10" name="Slide Number Placeholder 9"/>
          <p:cNvSpPr>
            <a:spLocks noGrp="1"/>
          </p:cNvSpPr>
          <p:nvPr>
            <p:ph type="sldNum" sz="quarter" idx="4"/>
          </p:nvPr>
        </p:nvSpPr>
        <p:spPr>
          <a:xfrm>
            <a:off x="8077200" y="6015150"/>
            <a:ext cx="3276600" cy="365125"/>
          </a:xfrm>
        </p:spPr>
        <p:txBody>
          <a:bodyPr/>
          <a:lstStyle/>
          <a:p>
            <a:fld id="{C62155A9-2BEA-4E1A-A809-3AB570F0F126}" type="slidenum">
              <a:rPr lang="en-US" smtClean="0"/>
              <a:pPr/>
              <a:t>16</a:t>
            </a:fld>
            <a:endParaRPr lang="en-US" dirty="0"/>
          </a:p>
        </p:txBody>
      </p:sp>
      <p:pic>
        <p:nvPicPr>
          <p:cNvPr id="13" name="Picture 12"/>
          <p:cNvPicPr>
            <a:picLocks noChangeAspect="1"/>
          </p:cNvPicPr>
          <p:nvPr/>
        </p:nvPicPr>
        <p:blipFill>
          <a:blip r:embed="rId8"/>
          <a:stretch>
            <a:fillRect/>
          </a:stretch>
        </p:blipFill>
        <p:spPr>
          <a:xfrm>
            <a:off x="-14721" y="935910"/>
            <a:ext cx="2678809" cy="1875168"/>
          </a:xfrm>
          <a:prstGeom prst="rect">
            <a:avLst/>
          </a:prstGeom>
        </p:spPr>
      </p:pic>
      <p:pic>
        <p:nvPicPr>
          <p:cNvPr id="15" name="Picture 14"/>
          <p:cNvPicPr>
            <a:picLocks noChangeAspect="1"/>
          </p:cNvPicPr>
          <p:nvPr/>
        </p:nvPicPr>
        <p:blipFill>
          <a:blip r:embed="rId9"/>
          <a:stretch>
            <a:fillRect/>
          </a:stretch>
        </p:blipFill>
        <p:spPr>
          <a:xfrm>
            <a:off x="-37654" y="2588633"/>
            <a:ext cx="2678809" cy="1875167"/>
          </a:xfrm>
          <a:prstGeom prst="rect">
            <a:avLst/>
          </a:prstGeom>
        </p:spPr>
      </p:pic>
      <p:sp>
        <p:nvSpPr>
          <p:cNvPr id="17" name="Rectangle 16"/>
          <p:cNvSpPr/>
          <p:nvPr/>
        </p:nvSpPr>
        <p:spPr>
          <a:xfrm>
            <a:off x="0" y="6349991"/>
            <a:ext cx="12192000" cy="5080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err="1"/>
              <a:t>Cenens</a:t>
            </a:r>
            <a:r>
              <a:rPr lang="en-IN" sz="1050" dirty="0"/>
              <a:t>, J., &amp; </a:t>
            </a:r>
            <a:r>
              <a:rPr lang="en-IN" sz="1050" dirty="0" err="1"/>
              <a:t>Schoonheydt</a:t>
            </a:r>
            <a:r>
              <a:rPr lang="en-IN" sz="1050" dirty="0"/>
              <a:t>, R. A. (1988). Visible spectroscopy of methylene blue on </a:t>
            </a:r>
            <a:r>
              <a:rPr lang="en-IN" sz="1050" dirty="0" err="1"/>
              <a:t>hectorite</a:t>
            </a:r>
            <a:r>
              <a:rPr lang="en-IN" sz="1050" dirty="0"/>
              <a:t>, </a:t>
            </a:r>
            <a:r>
              <a:rPr lang="en-IN" sz="1050" dirty="0" err="1"/>
              <a:t>laponite</a:t>
            </a:r>
            <a:r>
              <a:rPr lang="en-IN" sz="1050" dirty="0"/>
              <a:t> B, and </a:t>
            </a:r>
            <a:r>
              <a:rPr lang="en-IN" sz="1050" dirty="0" err="1"/>
              <a:t>barasym</a:t>
            </a:r>
            <a:r>
              <a:rPr lang="en-IN" sz="1050" dirty="0"/>
              <a:t> in aqueous suspension. </a:t>
            </a:r>
            <a:r>
              <a:rPr lang="en-IN" sz="1050" i="1" dirty="0"/>
              <a:t>Clays and Clay Minerals</a:t>
            </a:r>
            <a:r>
              <a:rPr lang="en-IN" sz="1050" dirty="0"/>
              <a:t>, </a:t>
            </a:r>
            <a:r>
              <a:rPr lang="en-IN" sz="1050" i="1" dirty="0"/>
              <a:t>36</a:t>
            </a:r>
            <a:r>
              <a:rPr lang="en-IN" sz="1050" dirty="0"/>
              <a:t>(3), 214-224.</a:t>
            </a:r>
          </a:p>
          <a:p>
            <a:pPr algn="ctr"/>
            <a:endParaRPr lang="en-IN" sz="1050" dirty="0"/>
          </a:p>
        </p:txBody>
      </p:sp>
      <p:pic>
        <p:nvPicPr>
          <p:cNvPr id="19" name="Picture 18"/>
          <p:cNvPicPr>
            <a:picLocks noChangeAspect="1"/>
          </p:cNvPicPr>
          <p:nvPr/>
        </p:nvPicPr>
        <p:blipFill>
          <a:blip r:embed="rId10"/>
          <a:stretch>
            <a:fillRect/>
          </a:stretch>
        </p:blipFill>
        <p:spPr>
          <a:xfrm>
            <a:off x="-16726" y="4274444"/>
            <a:ext cx="2695955" cy="1887169"/>
          </a:xfrm>
          <a:prstGeom prst="rect">
            <a:avLst/>
          </a:prstGeom>
        </p:spPr>
      </p:pic>
    </p:spTree>
    <p:extLst>
      <p:ext uri="{BB962C8B-B14F-4D97-AF65-F5344CB8AC3E}">
        <p14:creationId xmlns:p14="http://schemas.microsoft.com/office/powerpoint/2010/main" val="30798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xEl>
                                              <p:pRg st="2" end="2"/>
                                            </p:txEl>
                                          </p:spTgt>
                                        </p:tgtEl>
                                        <p:attrNameLst>
                                          <p:attrName>style.visibility</p:attrName>
                                        </p:attrNameLst>
                                      </p:cBhvr>
                                      <p:to>
                                        <p:strVal val="visible"/>
                                      </p:to>
                                    </p:set>
                                    <p:animEffect transition="in" filter="fade">
                                      <p:cBhvr>
                                        <p:cTn id="33" dur="500"/>
                                        <p:tgtEl>
                                          <p:spTgt spid="25">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xEl>
                                              <p:pRg st="4" end="4"/>
                                            </p:txEl>
                                          </p:spTgt>
                                        </p:tgtEl>
                                        <p:attrNameLst>
                                          <p:attrName>style.visibility</p:attrName>
                                        </p:attrNameLst>
                                      </p:cBhvr>
                                      <p:to>
                                        <p:strVal val="visible"/>
                                      </p:to>
                                    </p:set>
                                    <p:animEffect transition="in" filter="fade">
                                      <p:cBhvr>
                                        <p:cTn id="36" dur="500"/>
                                        <p:tgtEl>
                                          <p:spTgt spid="25">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xEl>
                                              <p:pRg st="5" end="5"/>
                                            </p:txEl>
                                          </p:spTgt>
                                        </p:tgtEl>
                                        <p:attrNameLst>
                                          <p:attrName>style.visibility</p:attrName>
                                        </p:attrNameLst>
                                      </p:cBhvr>
                                      <p:to>
                                        <p:strVal val="visible"/>
                                      </p:to>
                                    </p:set>
                                    <p:animEffect transition="in" filter="fade">
                                      <p:cBhvr>
                                        <p:cTn id="39" dur="500"/>
                                        <p:tgtEl>
                                          <p:spTgt spid="25">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xEl>
                                              <p:pRg st="6" end="6"/>
                                            </p:txEl>
                                          </p:spTgt>
                                        </p:tgtEl>
                                        <p:attrNameLst>
                                          <p:attrName>style.visibility</p:attrName>
                                        </p:attrNameLst>
                                      </p:cBhvr>
                                      <p:to>
                                        <p:strVal val="visible"/>
                                      </p:to>
                                    </p:set>
                                    <p:animEffect transition="in" filter="fade">
                                      <p:cBhvr>
                                        <p:cTn id="42" dur="500"/>
                                        <p:tgtEl>
                                          <p:spTgt spid="25">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xEl>
                                              <p:pRg st="7" end="7"/>
                                            </p:txEl>
                                          </p:spTgt>
                                        </p:tgtEl>
                                        <p:attrNameLst>
                                          <p:attrName>style.visibility</p:attrName>
                                        </p:attrNameLst>
                                      </p:cBhvr>
                                      <p:to>
                                        <p:strVal val="visible"/>
                                      </p:to>
                                    </p:set>
                                    <p:animEffect transition="in" filter="fade">
                                      <p:cBhvr>
                                        <p:cTn id="45" dur="500"/>
                                        <p:tgtEl>
                                          <p:spTgt spid="25">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xEl>
                                              <p:pRg st="8" end="8"/>
                                            </p:txEl>
                                          </p:spTgt>
                                        </p:tgtEl>
                                        <p:attrNameLst>
                                          <p:attrName>style.visibility</p:attrName>
                                        </p:attrNameLst>
                                      </p:cBhvr>
                                      <p:to>
                                        <p:strVal val="visible"/>
                                      </p:to>
                                    </p:set>
                                    <p:animEffect transition="in" filter="fade">
                                      <p:cBhvr>
                                        <p:cTn id="48" dur="500"/>
                                        <p:tgtEl>
                                          <p:spTgt spid="2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xEl>
                                              <p:pRg st="10" end="10"/>
                                            </p:txEl>
                                          </p:spTgt>
                                        </p:tgtEl>
                                        <p:attrNameLst>
                                          <p:attrName>style.visibility</p:attrName>
                                        </p:attrNameLst>
                                      </p:cBhvr>
                                      <p:to>
                                        <p:strVal val="visible"/>
                                      </p:to>
                                    </p:set>
                                    <p:animEffect transition="in" filter="fade">
                                      <p:cBhvr>
                                        <p:cTn id="53" dur="500"/>
                                        <p:tgtEl>
                                          <p:spTgt spid="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61" y="23991"/>
            <a:ext cx="8826500" cy="582076"/>
          </a:xfrm>
        </p:spPr>
        <p:txBody>
          <a:bodyPr>
            <a:normAutofit fontScale="90000"/>
          </a:bodyPr>
          <a:lstStyle/>
          <a:p>
            <a:r>
              <a:rPr lang="en-IN" sz="3600" dirty="0" smtClean="0"/>
              <a:t>On changing the concentration of MB</a:t>
            </a:r>
            <a:endParaRPr lang="en-IN" sz="3600"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901227174"/>
              </p:ext>
            </p:extLst>
          </p:nvPr>
        </p:nvGraphicFramePr>
        <p:xfrm>
          <a:off x="2407965" y="718207"/>
          <a:ext cx="2962140" cy="2266577"/>
        </p:xfrm>
        <a:graphic>
          <a:graphicData uri="http://schemas.openxmlformats.org/presentationml/2006/ole">
            <mc:AlternateContent xmlns:mc="http://schemas.openxmlformats.org/markup-compatibility/2006">
              <mc:Choice xmlns:v="urn:schemas-microsoft-com:vml" Requires="v">
                <p:oleObj spid="_x0000_s6457" name="Graph" r:id="rId4" imgW="3920760" imgH="3000960" progId="Origin50.Graph">
                  <p:embed/>
                </p:oleObj>
              </mc:Choice>
              <mc:Fallback>
                <p:oleObj name="Graph" r:id="rId4" imgW="3920760" imgH="3000960" progId="Origin50.Graph">
                  <p:embed/>
                  <p:pic>
                    <p:nvPicPr>
                      <p:cNvPr id="0" name=""/>
                      <p:cNvPicPr/>
                      <p:nvPr/>
                    </p:nvPicPr>
                    <p:blipFill>
                      <a:blip r:embed="rId5"/>
                      <a:stretch>
                        <a:fillRect/>
                      </a:stretch>
                    </p:blipFill>
                    <p:spPr>
                      <a:xfrm>
                        <a:off x="2407965" y="718207"/>
                        <a:ext cx="2962140" cy="226657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48330418"/>
              </p:ext>
            </p:extLst>
          </p:nvPr>
        </p:nvGraphicFramePr>
        <p:xfrm>
          <a:off x="4984672" y="778926"/>
          <a:ext cx="2962141" cy="2266578"/>
        </p:xfrm>
        <a:graphic>
          <a:graphicData uri="http://schemas.openxmlformats.org/presentationml/2006/ole">
            <mc:AlternateContent xmlns:mc="http://schemas.openxmlformats.org/markup-compatibility/2006">
              <mc:Choice xmlns:v="urn:schemas-microsoft-com:vml" Requires="v">
                <p:oleObj spid="_x0000_s6458" name="Graph" r:id="rId6" imgW="3920760" imgH="3000960" progId="Origin50.Graph">
                  <p:embed/>
                </p:oleObj>
              </mc:Choice>
              <mc:Fallback>
                <p:oleObj name="Graph" r:id="rId6" imgW="3920760" imgH="3000960" progId="Origin50.Graph">
                  <p:embed/>
                  <p:pic>
                    <p:nvPicPr>
                      <p:cNvPr id="0" name=""/>
                      <p:cNvPicPr/>
                      <p:nvPr/>
                    </p:nvPicPr>
                    <p:blipFill>
                      <a:blip r:embed="rId7"/>
                      <a:stretch>
                        <a:fillRect/>
                      </a:stretch>
                    </p:blipFill>
                    <p:spPr>
                      <a:xfrm>
                        <a:off x="4984672" y="778926"/>
                        <a:ext cx="2962141" cy="226657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23223027"/>
              </p:ext>
            </p:extLst>
          </p:nvPr>
        </p:nvGraphicFramePr>
        <p:xfrm>
          <a:off x="7428231" y="788128"/>
          <a:ext cx="2962141" cy="2266578"/>
        </p:xfrm>
        <a:graphic>
          <a:graphicData uri="http://schemas.openxmlformats.org/presentationml/2006/ole">
            <mc:AlternateContent xmlns:mc="http://schemas.openxmlformats.org/markup-compatibility/2006">
              <mc:Choice xmlns:v="urn:schemas-microsoft-com:vml" Requires="v">
                <p:oleObj spid="_x0000_s6459" name="Graph" r:id="rId8" imgW="3920760" imgH="3000960" progId="Origin50.Graph">
                  <p:embed/>
                </p:oleObj>
              </mc:Choice>
              <mc:Fallback>
                <p:oleObj name="Graph" r:id="rId8" imgW="3920760" imgH="3000960" progId="Origin50.Graph">
                  <p:embed/>
                  <p:pic>
                    <p:nvPicPr>
                      <p:cNvPr id="0" name=""/>
                      <p:cNvPicPr/>
                      <p:nvPr/>
                    </p:nvPicPr>
                    <p:blipFill>
                      <a:blip r:embed="rId9"/>
                      <a:stretch>
                        <a:fillRect/>
                      </a:stretch>
                    </p:blipFill>
                    <p:spPr>
                      <a:xfrm>
                        <a:off x="7428231" y="788128"/>
                        <a:ext cx="2962141" cy="226657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41765791"/>
              </p:ext>
            </p:extLst>
          </p:nvPr>
        </p:nvGraphicFramePr>
        <p:xfrm>
          <a:off x="2402002" y="2697878"/>
          <a:ext cx="2962141" cy="2266577"/>
        </p:xfrm>
        <a:graphic>
          <a:graphicData uri="http://schemas.openxmlformats.org/presentationml/2006/ole">
            <mc:AlternateContent xmlns:mc="http://schemas.openxmlformats.org/markup-compatibility/2006">
              <mc:Choice xmlns:v="urn:schemas-microsoft-com:vml" Requires="v">
                <p:oleObj spid="_x0000_s6460" name="Graph" r:id="rId10" imgW="3920760" imgH="3000960" progId="Origin50.Graph">
                  <p:embed/>
                </p:oleObj>
              </mc:Choice>
              <mc:Fallback>
                <p:oleObj name="Graph" r:id="rId10" imgW="3920760" imgH="3000960" progId="Origin50.Graph">
                  <p:embed/>
                  <p:pic>
                    <p:nvPicPr>
                      <p:cNvPr id="0" name=""/>
                      <p:cNvPicPr/>
                      <p:nvPr/>
                    </p:nvPicPr>
                    <p:blipFill>
                      <a:blip r:embed="rId11"/>
                      <a:stretch>
                        <a:fillRect/>
                      </a:stretch>
                    </p:blipFill>
                    <p:spPr>
                      <a:xfrm>
                        <a:off x="2402002" y="2697878"/>
                        <a:ext cx="2962141" cy="226657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30494696"/>
              </p:ext>
            </p:extLst>
          </p:nvPr>
        </p:nvGraphicFramePr>
        <p:xfrm>
          <a:off x="4927666" y="2701555"/>
          <a:ext cx="2962140" cy="2266577"/>
        </p:xfrm>
        <a:graphic>
          <a:graphicData uri="http://schemas.openxmlformats.org/presentationml/2006/ole">
            <mc:AlternateContent xmlns:mc="http://schemas.openxmlformats.org/markup-compatibility/2006">
              <mc:Choice xmlns:v="urn:schemas-microsoft-com:vml" Requires="v">
                <p:oleObj spid="_x0000_s6461" name="Graph" r:id="rId12" imgW="3920760" imgH="3000960" progId="Origin50.Graph">
                  <p:embed/>
                </p:oleObj>
              </mc:Choice>
              <mc:Fallback>
                <p:oleObj name="Graph" r:id="rId12" imgW="3920760" imgH="3000960" progId="Origin50.Graph">
                  <p:embed/>
                  <p:pic>
                    <p:nvPicPr>
                      <p:cNvPr id="0" name=""/>
                      <p:cNvPicPr/>
                      <p:nvPr/>
                    </p:nvPicPr>
                    <p:blipFill>
                      <a:blip r:embed="rId13"/>
                      <a:stretch>
                        <a:fillRect/>
                      </a:stretch>
                    </p:blipFill>
                    <p:spPr>
                      <a:xfrm>
                        <a:off x="4927666" y="2701555"/>
                        <a:ext cx="2962140" cy="22665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72086632"/>
              </p:ext>
            </p:extLst>
          </p:nvPr>
        </p:nvGraphicFramePr>
        <p:xfrm>
          <a:off x="7439000" y="2710757"/>
          <a:ext cx="2962141" cy="2266578"/>
        </p:xfrm>
        <a:graphic>
          <a:graphicData uri="http://schemas.openxmlformats.org/presentationml/2006/ole">
            <mc:AlternateContent xmlns:mc="http://schemas.openxmlformats.org/markup-compatibility/2006">
              <mc:Choice xmlns:v="urn:schemas-microsoft-com:vml" Requires="v">
                <p:oleObj spid="_x0000_s6462" name="Graph" r:id="rId14" imgW="3920760" imgH="3000960" progId="Origin50.Graph">
                  <p:embed/>
                </p:oleObj>
              </mc:Choice>
              <mc:Fallback>
                <p:oleObj name="Graph" r:id="rId14" imgW="3920760" imgH="3000960" progId="Origin50.Graph">
                  <p:embed/>
                  <p:pic>
                    <p:nvPicPr>
                      <p:cNvPr id="0" name=""/>
                      <p:cNvPicPr/>
                      <p:nvPr/>
                    </p:nvPicPr>
                    <p:blipFill>
                      <a:blip r:embed="rId15"/>
                      <a:stretch>
                        <a:fillRect/>
                      </a:stretch>
                    </p:blipFill>
                    <p:spPr>
                      <a:xfrm>
                        <a:off x="7439000" y="2710757"/>
                        <a:ext cx="2962141" cy="2266578"/>
                      </a:xfrm>
                      <a:prstGeom prst="rect">
                        <a:avLst/>
                      </a:prstGeom>
                    </p:spPr>
                  </p:pic>
                </p:oleObj>
              </mc:Fallback>
            </mc:AlternateContent>
          </a:graphicData>
        </a:graphic>
      </p:graphicFrame>
      <p:sp>
        <p:nvSpPr>
          <p:cNvPr id="11" name="TextBox 10"/>
          <p:cNvSpPr txBox="1"/>
          <p:nvPr/>
        </p:nvSpPr>
        <p:spPr>
          <a:xfrm>
            <a:off x="387913" y="1598251"/>
            <a:ext cx="1794009" cy="369332"/>
          </a:xfrm>
          <a:prstGeom prst="rect">
            <a:avLst/>
          </a:prstGeom>
          <a:noFill/>
          <a:ln>
            <a:solidFill>
              <a:schemeClr val="bg2"/>
            </a:solidFill>
          </a:ln>
        </p:spPr>
        <p:txBody>
          <a:bodyPr wrap="square" rtlCol="0">
            <a:spAutoFit/>
          </a:bodyPr>
          <a:lstStyle/>
          <a:p>
            <a:pPr algn="ctr"/>
            <a:r>
              <a:rPr lang="en-IN" b="1" dirty="0" smtClean="0"/>
              <a:t>Monomers</a:t>
            </a:r>
          </a:p>
        </p:txBody>
      </p:sp>
      <p:graphicFrame>
        <p:nvGraphicFramePr>
          <p:cNvPr id="12" name="Object 11"/>
          <p:cNvGraphicFramePr>
            <a:graphicFrameLocks noChangeAspect="1"/>
          </p:cNvGraphicFramePr>
          <p:nvPr>
            <p:extLst>
              <p:ext uri="{D42A27DB-BD31-4B8C-83A1-F6EECF244321}">
                <p14:modId xmlns:p14="http://schemas.microsoft.com/office/powerpoint/2010/main" val="2589571690"/>
              </p:ext>
            </p:extLst>
          </p:nvPr>
        </p:nvGraphicFramePr>
        <p:xfrm>
          <a:off x="2407963" y="4620507"/>
          <a:ext cx="2962141" cy="2266577"/>
        </p:xfrm>
        <a:graphic>
          <a:graphicData uri="http://schemas.openxmlformats.org/presentationml/2006/ole">
            <mc:AlternateContent xmlns:mc="http://schemas.openxmlformats.org/markup-compatibility/2006">
              <mc:Choice xmlns:v="urn:schemas-microsoft-com:vml" Requires="v">
                <p:oleObj spid="_x0000_s6463" name="Graph" r:id="rId16" imgW="3920760" imgH="3000960" progId="Origin50.Graph">
                  <p:embed/>
                </p:oleObj>
              </mc:Choice>
              <mc:Fallback>
                <p:oleObj name="Graph" r:id="rId16" imgW="3920760" imgH="3000960" progId="Origin50.Graph">
                  <p:embed/>
                  <p:pic>
                    <p:nvPicPr>
                      <p:cNvPr id="0" name=""/>
                      <p:cNvPicPr/>
                      <p:nvPr/>
                    </p:nvPicPr>
                    <p:blipFill>
                      <a:blip r:embed="rId17"/>
                      <a:stretch>
                        <a:fillRect/>
                      </a:stretch>
                    </p:blipFill>
                    <p:spPr>
                      <a:xfrm>
                        <a:off x="2407963" y="4620507"/>
                        <a:ext cx="2962141" cy="226657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534663398"/>
              </p:ext>
            </p:extLst>
          </p:nvPr>
        </p:nvGraphicFramePr>
        <p:xfrm>
          <a:off x="7444962" y="4646265"/>
          <a:ext cx="2966948" cy="2270255"/>
        </p:xfrm>
        <a:graphic>
          <a:graphicData uri="http://schemas.openxmlformats.org/presentationml/2006/ole">
            <mc:AlternateContent xmlns:mc="http://schemas.openxmlformats.org/markup-compatibility/2006">
              <mc:Choice xmlns:v="urn:schemas-microsoft-com:vml" Requires="v">
                <p:oleObj spid="_x0000_s6464" name="Graph" r:id="rId18" imgW="3920760" imgH="3000960" progId="Origin50.Graph">
                  <p:embed/>
                </p:oleObj>
              </mc:Choice>
              <mc:Fallback>
                <p:oleObj name="Graph" r:id="rId18" imgW="3920760" imgH="3000960" progId="Origin50.Graph">
                  <p:embed/>
                  <p:pic>
                    <p:nvPicPr>
                      <p:cNvPr id="0" name=""/>
                      <p:cNvPicPr/>
                      <p:nvPr/>
                    </p:nvPicPr>
                    <p:blipFill>
                      <a:blip r:embed="rId19"/>
                      <a:stretch>
                        <a:fillRect/>
                      </a:stretch>
                    </p:blipFill>
                    <p:spPr>
                      <a:xfrm>
                        <a:off x="7444962" y="4646265"/>
                        <a:ext cx="2966948" cy="227025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32768964"/>
              </p:ext>
            </p:extLst>
          </p:nvPr>
        </p:nvGraphicFramePr>
        <p:xfrm>
          <a:off x="4927664" y="4649942"/>
          <a:ext cx="2962141" cy="2266578"/>
        </p:xfrm>
        <a:graphic>
          <a:graphicData uri="http://schemas.openxmlformats.org/presentationml/2006/ole">
            <mc:AlternateContent xmlns:mc="http://schemas.openxmlformats.org/markup-compatibility/2006">
              <mc:Choice xmlns:v="urn:schemas-microsoft-com:vml" Requires="v">
                <p:oleObj spid="_x0000_s6465" name="Graph" r:id="rId20" imgW="3920760" imgH="3000960" progId="Origin50.Graph">
                  <p:embed/>
                </p:oleObj>
              </mc:Choice>
              <mc:Fallback>
                <p:oleObj name="Graph" r:id="rId20" imgW="3920760" imgH="3000960" progId="Origin50.Graph">
                  <p:embed/>
                  <p:pic>
                    <p:nvPicPr>
                      <p:cNvPr id="0" name=""/>
                      <p:cNvPicPr/>
                      <p:nvPr/>
                    </p:nvPicPr>
                    <p:blipFill>
                      <a:blip r:embed="rId21"/>
                      <a:stretch>
                        <a:fillRect/>
                      </a:stretch>
                    </p:blipFill>
                    <p:spPr>
                      <a:xfrm>
                        <a:off x="4927664" y="4649942"/>
                        <a:ext cx="2962141" cy="2266578"/>
                      </a:xfrm>
                      <a:prstGeom prst="rect">
                        <a:avLst/>
                      </a:prstGeom>
                    </p:spPr>
                  </p:pic>
                </p:oleObj>
              </mc:Fallback>
            </mc:AlternateContent>
          </a:graphicData>
        </a:graphic>
      </p:graphicFrame>
      <p:sp>
        <p:nvSpPr>
          <p:cNvPr id="3" name="Slide Number Placeholder 2"/>
          <p:cNvSpPr>
            <a:spLocks noGrp="1"/>
          </p:cNvSpPr>
          <p:nvPr>
            <p:ph type="sldNum" sz="quarter" idx="4"/>
          </p:nvPr>
        </p:nvSpPr>
        <p:spPr/>
        <p:txBody>
          <a:bodyPr/>
          <a:lstStyle/>
          <a:p>
            <a:fld id="{C62155A9-2BEA-4E1A-A809-3AB570F0F126}" type="slidenum">
              <a:rPr lang="en-US" smtClean="0"/>
              <a:pPr/>
              <a:t>17</a:t>
            </a:fld>
            <a:endParaRPr lang="en-US"/>
          </a:p>
        </p:txBody>
      </p:sp>
      <p:sp>
        <p:nvSpPr>
          <p:cNvPr id="15" name="TextBox 14"/>
          <p:cNvSpPr txBox="1"/>
          <p:nvPr/>
        </p:nvSpPr>
        <p:spPr>
          <a:xfrm>
            <a:off x="377240" y="3659380"/>
            <a:ext cx="1794009" cy="369332"/>
          </a:xfrm>
          <a:prstGeom prst="rect">
            <a:avLst/>
          </a:prstGeom>
          <a:noFill/>
          <a:ln>
            <a:solidFill>
              <a:schemeClr val="bg2"/>
            </a:solidFill>
          </a:ln>
        </p:spPr>
        <p:txBody>
          <a:bodyPr wrap="square" rtlCol="0">
            <a:spAutoFit/>
          </a:bodyPr>
          <a:lstStyle/>
          <a:p>
            <a:pPr algn="ctr"/>
            <a:r>
              <a:rPr lang="en-IN" b="1" dirty="0" smtClean="0"/>
              <a:t>Dimers</a:t>
            </a:r>
          </a:p>
        </p:txBody>
      </p:sp>
      <p:sp>
        <p:nvSpPr>
          <p:cNvPr id="16" name="TextBox 15"/>
          <p:cNvSpPr txBox="1"/>
          <p:nvPr/>
        </p:nvSpPr>
        <p:spPr>
          <a:xfrm>
            <a:off x="387912" y="5569129"/>
            <a:ext cx="1794009" cy="369332"/>
          </a:xfrm>
          <a:prstGeom prst="rect">
            <a:avLst/>
          </a:prstGeom>
          <a:noFill/>
          <a:ln>
            <a:solidFill>
              <a:schemeClr val="bg2"/>
            </a:solidFill>
          </a:ln>
        </p:spPr>
        <p:txBody>
          <a:bodyPr wrap="square" rtlCol="0">
            <a:spAutoFit/>
          </a:bodyPr>
          <a:lstStyle/>
          <a:p>
            <a:pPr algn="ctr"/>
            <a:r>
              <a:rPr lang="en-IN" b="1" dirty="0" smtClean="0"/>
              <a:t>Combined</a:t>
            </a:r>
          </a:p>
        </p:txBody>
      </p:sp>
      <p:sp>
        <p:nvSpPr>
          <p:cNvPr id="17" name="TextBox 16"/>
          <p:cNvSpPr txBox="1"/>
          <p:nvPr/>
        </p:nvSpPr>
        <p:spPr>
          <a:xfrm>
            <a:off x="2986068" y="606067"/>
            <a:ext cx="1718796" cy="276999"/>
          </a:xfrm>
          <a:prstGeom prst="rect">
            <a:avLst/>
          </a:prstGeom>
          <a:noFill/>
          <a:ln>
            <a:noFill/>
          </a:ln>
        </p:spPr>
        <p:txBody>
          <a:bodyPr wrap="square" rtlCol="0">
            <a:spAutoFit/>
          </a:bodyPr>
          <a:lstStyle/>
          <a:p>
            <a:pPr algn="ctr"/>
            <a:r>
              <a:rPr lang="en-IN" sz="1200" b="1" dirty="0" smtClean="0"/>
              <a:t>MB: 10 ppm</a:t>
            </a:r>
          </a:p>
        </p:txBody>
      </p:sp>
      <p:sp>
        <p:nvSpPr>
          <p:cNvPr id="19" name="TextBox 18"/>
          <p:cNvSpPr txBox="1"/>
          <p:nvPr/>
        </p:nvSpPr>
        <p:spPr>
          <a:xfrm>
            <a:off x="8100080" y="593076"/>
            <a:ext cx="1718796" cy="276999"/>
          </a:xfrm>
          <a:prstGeom prst="rect">
            <a:avLst/>
          </a:prstGeom>
          <a:noFill/>
          <a:ln>
            <a:noFill/>
          </a:ln>
        </p:spPr>
        <p:txBody>
          <a:bodyPr wrap="square" rtlCol="0">
            <a:spAutoFit/>
          </a:bodyPr>
          <a:lstStyle/>
          <a:p>
            <a:pPr algn="ctr"/>
            <a:r>
              <a:rPr lang="en-IN" sz="1200" b="1" dirty="0" smtClean="0"/>
              <a:t>MB: 5 ppm</a:t>
            </a:r>
          </a:p>
        </p:txBody>
      </p:sp>
      <p:sp>
        <p:nvSpPr>
          <p:cNvPr id="20" name="TextBox 19"/>
          <p:cNvSpPr txBox="1"/>
          <p:nvPr/>
        </p:nvSpPr>
        <p:spPr>
          <a:xfrm>
            <a:off x="5664934" y="593076"/>
            <a:ext cx="1718796" cy="276999"/>
          </a:xfrm>
          <a:prstGeom prst="rect">
            <a:avLst/>
          </a:prstGeom>
          <a:noFill/>
          <a:ln>
            <a:noFill/>
          </a:ln>
        </p:spPr>
        <p:txBody>
          <a:bodyPr wrap="square" rtlCol="0">
            <a:spAutoFit/>
          </a:bodyPr>
          <a:lstStyle/>
          <a:p>
            <a:pPr algn="ctr"/>
            <a:r>
              <a:rPr lang="en-IN" sz="1200" b="1" dirty="0" smtClean="0"/>
              <a:t>MB: 7.5 ppm</a:t>
            </a:r>
          </a:p>
        </p:txBody>
      </p:sp>
    </p:spTree>
    <p:extLst>
      <p:ext uri="{BB962C8B-B14F-4D97-AF65-F5344CB8AC3E}">
        <p14:creationId xmlns:p14="http://schemas.microsoft.com/office/powerpoint/2010/main" val="367698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Implication</a:t>
            </a:r>
            <a:endParaRPr lang="en-IN" dirty="0"/>
          </a:p>
        </p:txBody>
      </p:sp>
      <p:sp>
        <p:nvSpPr>
          <p:cNvPr id="6" name="Content Placeholder 5"/>
          <p:cNvSpPr>
            <a:spLocks noGrp="1"/>
          </p:cNvSpPr>
          <p:nvPr>
            <p:ph sz="half" idx="1"/>
          </p:nvPr>
        </p:nvSpPr>
        <p:spPr/>
        <p:txBody>
          <a:bodyPr/>
          <a:lstStyle/>
          <a:p>
            <a:r>
              <a:rPr lang="en-IN" dirty="0" smtClean="0"/>
              <a:t>Present Understanding</a:t>
            </a:r>
          </a:p>
          <a:p>
            <a:endParaRPr lang="en-IN" dirty="0" smtClean="0"/>
          </a:p>
          <a:p>
            <a:pPr marL="0" indent="0">
              <a:buNone/>
            </a:pPr>
            <a:endParaRPr lang="en-IN" dirty="0"/>
          </a:p>
          <a:p>
            <a:pPr lvl="1"/>
            <a:r>
              <a:rPr lang="en-GB" dirty="0"/>
              <a:t>MB adsorbs on GO </a:t>
            </a:r>
            <a:r>
              <a:rPr lang="en-GB" dirty="0" err="1" smtClean="0"/>
              <a:t>nanosheets</a:t>
            </a:r>
            <a:endParaRPr lang="en-GB" dirty="0" smtClean="0"/>
          </a:p>
          <a:p>
            <a:pPr lvl="1"/>
            <a:r>
              <a:rPr lang="en-GB" dirty="0"/>
              <a:t>No clarification on how individual species of MB are adsorbing</a:t>
            </a:r>
            <a:endParaRPr lang="en-IN" dirty="0"/>
          </a:p>
        </p:txBody>
      </p:sp>
      <p:sp>
        <p:nvSpPr>
          <p:cNvPr id="7" name="Content Placeholder 6"/>
          <p:cNvSpPr>
            <a:spLocks noGrp="1"/>
          </p:cNvSpPr>
          <p:nvPr>
            <p:ph sz="half" idx="2"/>
          </p:nvPr>
        </p:nvSpPr>
        <p:spPr/>
        <p:txBody>
          <a:bodyPr/>
          <a:lstStyle/>
          <a:p>
            <a:r>
              <a:rPr lang="en-IN" dirty="0" smtClean="0"/>
              <a:t>Improved Understanding</a:t>
            </a:r>
          </a:p>
          <a:p>
            <a:pPr marL="0" indent="0">
              <a:buNone/>
            </a:pPr>
            <a:r>
              <a:rPr lang="en-IN" dirty="0" smtClean="0"/>
              <a:t>  (based on this work)</a:t>
            </a:r>
          </a:p>
          <a:p>
            <a:endParaRPr lang="en-IN" dirty="0"/>
          </a:p>
          <a:p>
            <a:pPr lvl="1"/>
            <a:r>
              <a:rPr lang="en-GB" dirty="0"/>
              <a:t>Simultaneous adsorption of Monomers and Dimers of </a:t>
            </a:r>
            <a:r>
              <a:rPr lang="en-GB" dirty="0" smtClean="0"/>
              <a:t>MB</a:t>
            </a:r>
          </a:p>
          <a:p>
            <a:pPr lvl="1"/>
            <a:r>
              <a:rPr lang="en-GB" dirty="0"/>
              <a:t>Monomers and Dimers adsorb in different </a:t>
            </a:r>
            <a:r>
              <a:rPr lang="en-GB" dirty="0" smtClean="0"/>
              <a:t>manners</a:t>
            </a:r>
          </a:p>
          <a:p>
            <a:pPr lvl="1"/>
            <a:r>
              <a:rPr lang="en-GB" dirty="0"/>
              <a:t>These adsorption trends depend on concentration of MB &amp; GO</a:t>
            </a:r>
            <a:endParaRPr lang="en-IN"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18</a:t>
            </a:fld>
            <a:endParaRPr lang="en-US"/>
          </a:p>
        </p:txBody>
      </p:sp>
    </p:spTree>
    <p:extLst>
      <p:ext uri="{BB962C8B-B14F-4D97-AF65-F5344CB8AC3E}">
        <p14:creationId xmlns:p14="http://schemas.microsoft.com/office/powerpoint/2010/main" val="148682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83805"/>
            <a:ext cx="10515600" cy="1325563"/>
          </a:xfrm>
        </p:spPr>
        <p:txBody>
          <a:bodyPr/>
          <a:lstStyle/>
          <a:p>
            <a:r>
              <a:rPr lang="en-IN" dirty="0" smtClean="0"/>
              <a:t>Plans Ahead…</a:t>
            </a:r>
            <a:endParaRPr lang="en-IN" dirty="0"/>
          </a:p>
        </p:txBody>
      </p:sp>
      <p:sp>
        <p:nvSpPr>
          <p:cNvPr id="7" name="Content Placeholder 6"/>
          <p:cNvSpPr>
            <a:spLocks noGrp="1"/>
          </p:cNvSpPr>
          <p:nvPr>
            <p:ph idx="1"/>
          </p:nvPr>
        </p:nvSpPr>
        <p:spPr>
          <a:xfrm>
            <a:off x="838200" y="793237"/>
            <a:ext cx="10515600" cy="4351338"/>
          </a:xfrm>
        </p:spPr>
        <p:txBody>
          <a:bodyPr>
            <a:normAutofit/>
          </a:bodyPr>
          <a:lstStyle/>
          <a:p>
            <a:r>
              <a:rPr lang="en-IN" sz="2000" dirty="0" smtClean="0"/>
              <a:t>Need to check into other UV-Vis Spectra parameters like the width of the Gaussian curves</a:t>
            </a:r>
          </a:p>
          <a:p>
            <a:r>
              <a:rPr lang="en-IN" sz="2000" dirty="0" smtClean="0"/>
              <a:t>Can we play around with the degree of adsorption?</a:t>
            </a:r>
          </a:p>
          <a:p>
            <a:pPr lvl="1"/>
            <a:r>
              <a:rPr lang="en-IN" sz="1800" dirty="0" smtClean="0"/>
              <a:t>We have already tweaked around with the concentrations of MB and GO…..</a:t>
            </a:r>
          </a:p>
          <a:p>
            <a:pPr lvl="1"/>
            <a:r>
              <a:rPr lang="en-IN" sz="1800" dirty="0" smtClean="0"/>
              <a:t>What would happen if we change the size of our </a:t>
            </a:r>
            <a:r>
              <a:rPr lang="en-IN" sz="1800" dirty="0" err="1" smtClean="0"/>
              <a:t>nanosheets</a:t>
            </a:r>
            <a:r>
              <a:rPr lang="en-IN" sz="1800" dirty="0" smtClean="0"/>
              <a:t> !?</a:t>
            </a:r>
          </a:p>
        </p:txBody>
      </p:sp>
      <p:sp>
        <p:nvSpPr>
          <p:cNvPr id="5" name="Slide Number Placeholder 4"/>
          <p:cNvSpPr>
            <a:spLocks noGrp="1"/>
          </p:cNvSpPr>
          <p:nvPr>
            <p:ph type="sldNum" sz="quarter" idx="4"/>
          </p:nvPr>
        </p:nvSpPr>
        <p:spPr>
          <a:xfrm>
            <a:off x="8077200" y="6356349"/>
            <a:ext cx="3276600" cy="365125"/>
          </a:xfrm>
        </p:spPr>
        <p:txBody>
          <a:bodyPr/>
          <a:lstStyle/>
          <a:p>
            <a:fld id="{C62155A9-2BEA-4E1A-A809-3AB570F0F126}" type="slidenum">
              <a:rPr lang="en-US" smtClean="0"/>
              <a:pPr/>
              <a:t>19</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525" y="2842648"/>
            <a:ext cx="3392997" cy="387882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8452" y="2842648"/>
            <a:ext cx="3358748" cy="3878826"/>
          </a:xfrm>
          <a:prstGeom prst="rect">
            <a:avLst/>
          </a:prstGeom>
        </p:spPr>
      </p:pic>
      <p:sp>
        <p:nvSpPr>
          <p:cNvPr id="12" name="TextBox 11"/>
          <p:cNvSpPr txBox="1"/>
          <p:nvPr/>
        </p:nvSpPr>
        <p:spPr>
          <a:xfrm>
            <a:off x="8642555" y="2842648"/>
            <a:ext cx="3215148" cy="1631216"/>
          </a:xfrm>
          <a:prstGeom prst="rect">
            <a:avLst/>
          </a:prstGeom>
          <a:noFill/>
          <a:ln>
            <a:solidFill>
              <a:schemeClr val="bg2"/>
            </a:solidFill>
          </a:ln>
        </p:spPr>
        <p:txBody>
          <a:bodyPr wrap="square" rtlCol="0">
            <a:spAutoFit/>
          </a:bodyPr>
          <a:lstStyle/>
          <a:p>
            <a:r>
              <a:rPr lang="en-IN" dirty="0" smtClean="0"/>
              <a:t>AFM </a:t>
            </a:r>
            <a:r>
              <a:rPr lang="en-IN" dirty="0" err="1" smtClean="0"/>
              <a:t>iamges</a:t>
            </a:r>
            <a:r>
              <a:rPr lang="en-IN" dirty="0" smtClean="0"/>
              <a:t> of two different GO batches that we synthesised</a:t>
            </a:r>
          </a:p>
          <a:p>
            <a:endParaRPr lang="en-IN" dirty="0"/>
          </a:p>
          <a:p>
            <a:r>
              <a:rPr lang="en-IN" sz="1400" dirty="0" err="1" smtClean="0"/>
              <a:t>Avg</a:t>
            </a:r>
            <a:r>
              <a:rPr lang="en-IN" sz="1400" dirty="0" smtClean="0"/>
              <a:t> sizes: 2500 nm, 650 nm</a:t>
            </a:r>
          </a:p>
          <a:p>
            <a:r>
              <a:rPr lang="en-IN" sz="1400" dirty="0" smtClean="0"/>
              <a:t>Std. Deviation: 219 nm, 0.002 nm</a:t>
            </a:r>
          </a:p>
        </p:txBody>
      </p:sp>
    </p:spTree>
    <p:extLst>
      <p:ext uri="{BB962C8B-B14F-4D97-AF65-F5344CB8AC3E}">
        <p14:creationId xmlns:p14="http://schemas.microsoft.com/office/powerpoint/2010/main" val="213314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Outline of the Presentation Ahead</a:t>
            </a:r>
            <a:endParaRPr lang="en-US" dirty="0"/>
          </a:p>
        </p:txBody>
      </p:sp>
      <p:sp>
        <p:nvSpPr>
          <p:cNvPr id="14" name="Content Placeholder 13"/>
          <p:cNvSpPr>
            <a:spLocks noGrp="1"/>
          </p:cNvSpPr>
          <p:nvPr>
            <p:ph idx="1"/>
          </p:nvPr>
        </p:nvSpPr>
        <p:spPr>
          <a:xfrm>
            <a:off x="838200" y="2096081"/>
            <a:ext cx="10515600" cy="4351338"/>
          </a:xfrm>
        </p:spPr>
        <p:txBody>
          <a:bodyPr>
            <a:normAutofit/>
          </a:bodyPr>
          <a:lstStyle/>
          <a:p>
            <a:pPr lvl="0"/>
            <a:r>
              <a:rPr lang="en-US" dirty="0" smtClean="0"/>
              <a:t>Revisiting the phenomenon of </a:t>
            </a:r>
            <a:r>
              <a:rPr lang="en-US" dirty="0" smtClean="0">
                <a:solidFill>
                  <a:schemeClr val="accent4">
                    <a:lumMod val="75000"/>
                  </a:schemeClr>
                </a:solidFill>
              </a:rPr>
              <a:t>Dye Adsorption </a:t>
            </a:r>
            <a:r>
              <a:rPr lang="en-US" dirty="0" smtClean="0"/>
              <a:t>on </a:t>
            </a:r>
            <a:r>
              <a:rPr lang="en-US" dirty="0" smtClean="0">
                <a:solidFill>
                  <a:schemeClr val="accent5">
                    <a:lumMod val="75000"/>
                  </a:schemeClr>
                </a:solidFill>
              </a:rPr>
              <a:t>Graphene </a:t>
            </a:r>
            <a:r>
              <a:rPr lang="en-US" dirty="0" smtClean="0">
                <a:solidFill>
                  <a:schemeClr val="accent5">
                    <a:lumMod val="75000"/>
                  </a:schemeClr>
                </a:solidFill>
              </a:rPr>
              <a:t>Oxide</a:t>
            </a:r>
          </a:p>
          <a:p>
            <a:pPr lvl="0"/>
            <a:endParaRPr lang="en-US" dirty="0" smtClean="0"/>
          </a:p>
          <a:p>
            <a:pPr lvl="0"/>
            <a:r>
              <a:rPr lang="en-US" dirty="0" smtClean="0"/>
              <a:t>What led us to explore?</a:t>
            </a:r>
          </a:p>
          <a:p>
            <a:pPr lvl="1"/>
            <a:r>
              <a:rPr lang="en-US" dirty="0"/>
              <a:t>An </a:t>
            </a:r>
            <a:r>
              <a:rPr lang="en-US" dirty="0">
                <a:solidFill>
                  <a:schemeClr val="accent4">
                    <a:lumMod val="75000"/>
                  </a:schemeClr>
                </a:solidFill>
              </a:rPr>
              <a:t>unexpected set of observations</a:t>
            </a:r>
            <a:r>
              <a:rPr lang="en-US" dirty="0"/>
              <a:t> in the </a:t>
            </a:r>
            <a:r>
              <a:rPr lang="en-US" dirty="0" smtClean="0">
                <a:solidFill>
                  <a:schemeClr val="accent4">
                    <a:lumMod val="75000"/>
                  </a:schemeClr>
                </a:solidFill>
              </a:rPr>
              <a:t>UV-Vis</a:t>
            </a:r>
            <a:r>
              <a:rPr lang="en-US" dirty="0" smtClean="0">
                <a:solidFill>
                  <a:schemeClr val="accent4">
                    <a:lumMod val="75000"/>
                  </a:schemeClr>
                </a:solidFill>
              </a:rPr>
              <a:t> </a:t>
            </a:r>
            <a:r>
              <a:rPr lang="en-US" dirty="0">
                <a:solidFill>
                  <a:schemeClr val="accent4">
                    <a:lumMod val="75000"/>
                  </a:schemeClr>
                </a:solidFill>
              </a:rPr>
              <a:t>absorption spectra </a:t>
            </a:r>
            <a:r>
              <a:rPr lang="en-US" dirty="0" smtClean="0"/>
              <a:t>of the dye molecules in the presence of </a:t>
            </a:r>
            <a:r>
              <a:rPr lang="en-US" dirty="0" err="1" smtClean="0"/>
              <a:t>nanosheets</a:t>
            </a:r>
            <a:endParaRPr lang="en-US" dirty="0" smtClean="0"/>
          </a:p>
          <a:p>
            <a:pPr lvl="1"/>
            <a:endParaRPr lang="en-US" dirty="0" smtClean="0"/>
          </a:p>
          <a:p>
            <a:pPr lvl="0"/>
            <a:r>
              <a:rPr lang="en-US" dirty="0" smtClean="0"/>
              <a:t>How did we study it?</a:t>
            </a:r>
          </a:p>
          <a:p>
            <a:pPr lvl="1"/>
            <a:r>
              <a:rPr lang="en-US" dirty="0" smtClean="0">
                <a:solidFill>
                  <a:schemeClr val="accent4">
                    <a:lumMod val="75000"/>
                  </a:schemeClr>
                </a:solidFill>
              </a:rPr>
              <a:t>UV-Vis </a:t>
            </a:r>
            <a:r>
              <a:rPr lang="en-US" dirty="0" smtClean="0">
                <a:solidFill>
                  <a:schemeClr val="accent4">
                    <a:lumMod val="75000"/>
                  </a:schemeClr>
                </a:solidFill>
              </a:rPr>
              <a:t>Spectroscopy</a:t>
            </a:r>
            <a:endParaRPr lang="en-US" dirty="0" smtClean="0">
              <a:solidFill>
                <a:schemeClr val="accent4">
                  <a:lumMod val="75000"/>
                </a:schemeClr>
              </a:solidFill>
            </a:endParaRPr>
          </a:p>
        </p:txBody>
      </p:sp>
      <p:sp>
        <p:nvSpPr>
          <p:cNvPr id="2" name="Slide Number Placeholder 1"/>
          <p:cNvSpPr>
            <a:spLocks noGrp="1"/>
          </p:cNvSpPr>
          <p:nvPr>
            <p:ph type="sldNum" sz="quarter" idx="4"/>
          </p:nvPr>
        </p:nvSpPr>
        <p:spPr/>
        <p:txBody>
          <a:bodyPr/>
          <a:lstStyle/>
          <a:p>
            <a:fld id="{C62155A9-2BEA-4E1A-A809-3AB570F0F126}" type="slidenum">
              <a:rPr lang="en-US" smtClean="0"/>
              <a:pPr/>
              <a:t>2</a:t>
            </a:fld>
            <a:endParaRPr lang="en-US"/>
          </a:p>
        </p:txBody>
      </p:sp>
    </p:spTree>
    <p:extLst>
      <p:ext uri="{BB962C8B-B14F-4D97-AF65-F5344CB8AC3E}">
        <p14:creationId xmlns:p14="http://schemas.microsoft.com/office/powerpoint/2010/main" val="212088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4576"/>
            <a:ext cx="10515600" cy="1143000"/>
          </a:xfrm>
        </p:spPr>
        <p:txBody>
          <a:bodyPr/>
          <a:lstStyle/>
          <a:p>
            <a:r>
              <a:rPr lang="en-IN" dirty="0" smtClean="0"/>
              <a:t>Plans Ahead…</a:t>
            </a:r>
            <a:endParaRPr lang="en-IN" dirty="0"/>
          </a:p>
        </p:txBody>
      </p:sp>
      <p:sp>
        <p:nvSpPr>
          <p:cNvPr id="9" name="Text Placeholder 8"/>
          <p:cNvSpPr>
            <a:spLocks noGrp="1"/>
          </p:cNvSpPr>
          <p:nvPr>
            <p:ph type="body" idx="1"/>
          </p:nvPr>
        </p:nvSpPr>
        <p:spPr>
          <a:xfrm>
            <a:off x="831849" y="1208859"/>
            <a:ext cx="10037711" cy="641350"/>
          </a:xfrm>
        </p:spPr>
        <p:txBody>
          <a:bodyPr>
            <a:normAutofit/>
          </a:bodyPr>
          <a:lstStyle/>
          <a:p>
            <a:r>
              <a:rPr lang="en-IN" dirty="0" smtClean="0"/>
              <a:t>Is there a better way in which we can convey our findings?</a:t>
            </a:r>
            <a:endParaRPr lang="en-IN" dirty="0"/>
          </a:p>
        </p:txBody>
      </p:sp>
      <p:sp>
        <p:nvSpPr>
          <p:cNvPr id="5" name="Content Placeholder 4"/>
          <p:cNvSpPr>
            <a:spLocks noGrp="1"/>
          </p:cNvSpPr>
          <p:nvPr>
            <p:ph sz="half" idx="2"/>
          </p:nvPr>
        </p:nvSpPr>
        <p:spPr/>
        <p:txBody>
          <a:bodyPr/>
          <a:lstStyle/>
          <a:p>
            <a:r>
              <a:rPr lang="en-IN" dirty="0" smtClean="0"/>
              <a:t>Current Representation</a:t>
            </a:r>
            <a:endParaRPr lang="en-IN" dirty="0"/>
          </a:p>
        </p:txBody>
      </p:sp>
      <p:sp>
        <p:nvSpPr>
          <p:cNvPr id="6" name="Content Placeholder 5"/>
          <p:cNvSpPr>
            <a:spLocks noGrp="1"/>
          </p:cNvSpPr>
          <p:nvPr>
            <p:ph sz="quarter" idx="4"/>
          </p:nvPr>
        </p:nvSpPr>
        <p:spPr/>
        <p:txBody>
          <a:bodyPr/>
          <a:lstStyle/>
          <a:p>
            <a:r>
              <a:rPr lang="en-IN" dirty="0" smtClean="0"/>
              <a:t>Attempt (tried few days back)</a:t>
            </a:r>
            <a:endParaRPr lang="en-IN"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20</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66530283"/>
              </p:ext>
            </p:extLst>
          </p:nvPr>
        </p:nvGraphicFramePr>
        <p:xfrm>
          <a:off x="-65981" y="2245162"/>
          <a:ext cx="5796116" cy="4435085"/>
        </p:xfrm>
        <a:graphic>
          <a:graphicData uri="http://schemas.openxmlformats.org/presentationml/2006/ole">
            <mc:AlternateContent xmlns:mc="http://schemas.openxmlformats.org/markup-compatibility/2006">
              <mc:Choice xmlns:v="urn:schemas-microsoft-com:vml" Requires="v">
                <p:oleObj spid="_x0000_s10265" name="Graph" r:id="rId3" imgW="3920760" imgH="3000960" progId="Origin50.Graph">
                  <p:embed/>
                </p:oleObj>
              </mc:Choice>
              <mc:Fallback>
                <p:oleObj name="Graph" r:id="rId3" imgW="3920760" imgH="3000960" progId="Origin50.Graph">
                  <p:embed/>
                  <p:pic>
                    <p:nvPicPr>
                      <p:cNvPr id="0" name=""/>
                      <p:cNvPicPr/>
                      <p:nvPr/>
                    </p:nvPicPr>
                    <p:blipFill>
                      <a:blip r:embed="rId4"/>
                      <a:stretch>
                        <a:fillRect/>
                      </a:stretch>
                    </p:blipFill>
                    <p:spPr>
                      <a:xfrm>
                        <a:off x="-65981" y="2245162"/>
                        <a:ext cx="5796116" cy="443508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55751854"/>
              </p:ext>
            </p:extLst>
          </p:nvPr>
        </p:nvGraphicFramePr>
        <p:xfrm>
          <a:off x="5525980" y="2272140"/>
          <a:ext cx="5827820" cy="4459344"/>
        </p:xfrm>
        <a:graphic>
          <a:graphicData uri="http://schemas.openxmlformats.org/presentationml/2006/ole">
            <mc:AlternateContent xmlns:mc="http://schemas.openxmlformats.org/markup-compatibility/2006">
              <mc:Choice xmlns:v="urn:schemas-microsoft-com:vml" Requires="v">
                <p:oleObj spid="_x0000_s10266" name="Graph" r:id="rId5" imgW="3920760" imgH="3000960" progId="Origin50.Graph">
                  <p:embed/>
                </p:oleObj>
              </mc:Choice>
              <mc:Fallback>
                <p:oleObj name="Graph" r:id="rId5" imgW="3920760" imgH="3000960" progId="Origin50.Graph">
                  <p:embed/>
                  <p:pic>
                    <p:nvPicPr>
                      <p:cNvPr id="0" name=""/>
                      <p:cNvPicPr/>
                      <p:nvPr/>
                    </p:nvPicPr>
                    <p:blipFill>
                      <a:blip r:embed="rId6"/>
                      <a:stretch>
                        <a:fillRect/>
                      </a:stretch>
                    </p:blipFill>
                    <p:spPr>
                      <a:xfrm>
                        <a:off x="5525980" y="2272140"/>
                        <a:ext cx="5827820" cy="4459344"/>
                      </a:xfrm>
                      <a:prstGeom prst="rect">
                        <a:avLst/>
                      </a:prstGeom>
                    </p:spPr>
                  </p:pic>
                </p:oleObj>
              </mc:Fallback>
            </mc:AlternateContent>
          </a:graphicData>
        </a:graphic>
      </p:graphicFrame>
    </p:spTree>
    <p:extLst>
      <p:ext uri="{BB962C8B-B14F-4D97-AF65-F5344CB8AC3E}">
        <p14:creationId xmlns:p14="http://schemas.microsoft.com/office/powerpoint/2010/main" val="113567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8"/>
            <a:ext cx="10515600" cy="1603931"/>
          </a:xfrm>
        </p:spPr>
        <p:txBody>
          <a:bodyPr/>
          <a:lstStyle/>
          <a:p>
            <a:r>
              <a:rPr lang="en-IN" dirty="0" smtClean="0"/>
              <a:t>References</a:t>
            </a:r>
            <a:endParaRPr lang="en-IN" dirty="0"/>
          </a:p>
        </p:txBody>
      </p:sp>
      <p:sp>
        <p:nvSpPr>
          <p:cNvPr id="3" name="Content Placeholder 2"/>
          <p:cNvSpPr>
            <a:spLocks noGrp="1"/>
          </p:cNvSpPr>
          <p:nvPr>
            <p:ph idx="1"/>
          </p:nvPr>
        </p:nvSpPr>
        <p:spPr>
          <a:xfrm>
            <a:off x="838200" y="1402545"/>
            <a:ext cx="10515600" cy="4351338"/>
          </a:xfrm>
        </p:spPr>
        <p:txBody>
          <a:bodyPr>
            <a:noAutofit/>
          </a:bodyPr>
          <a:lstStyle/>
          <a:p>
            <a:r>
              <a:rPr lang="en-IN" sz="1400" b="1" dirty="0" smtClean="0"/>
              <a:t>Synthesizing Graphene Oxide:</a:t>
            </a:r>
          </a:p>
          <a:p>
            <a:pPr lvl="1"/>
            <a:r>
              <a:rPr lang="en-GB" sz="1100" dirty="0"/>
              <a:t>Hummers Jr, W. S., &amp; </a:t>
            </a:r>
            <a:r>
              <a:rPr lang="en-GB" sz="1100" dirty="0" err="1"/>
              <a:t>Offeman</a:t>
            </a:r>
            <a:r>
              <a:rPr lang="en-GB" sz="1100" dirty="0"/>
              <a:t>, R. E. (1958). Preparation of graphitic oxide. </a:t>
            </a:r>
            <a:r>
              <a:rPr lang="en-GB" sz="1100" i="1" dirty="0"/>
              <a:t>Journal of the </a:t>
            </a:r>
            <a:r>
              <a:rPr lang="en-GB" sz="1100" i="1" dirty="0" err="1"/>
              <a:t>american</a:t>
            </a:r>
            <a:r>
              <a:rPr lang="en-GB" sz="1100" i="1" dirty="0"/>
              <a:t> chemical society</a:t>
            </a:r>
            <a:r>
              <a:rPr lang="en-GB" sz="1100" dirty="0"/>
              <a:t>, </a:t>
            </a:r>
            <a:r>
              <a:rPr lang="en-GB" sz="1100" i="1" dirty="0"/>
              <a:t>80</a:t>
            </a:r>
            <a:r>
              <a:rPr lang="en-GB" sz="1100" dirty="0"/>
              <a:t>(6), 1339-1339</a:t>
            </a:r>
            <a:r>
              <a:rPr lang="en-GB" sz="1100" dirty="0" smtClean="0"/>
              <a:t>.</a:t>
            </a:r>
          </a:p>
          <a:p>
            <a:pPr lvl="1"/>
            <a:r>
              <a:rPr lang="en-IN" sz="1100" dirty="0"/>
              <a:t>Compton, O. C., Cranford, S. W., </a:t>
            </a:r>
            <a:r>
              <a:rPr lang="en-IN" sz="1100" dirty="0" err="1"/>
              <a:t>Putz</a:t>
            </a:r>
            <a:r>
              <a:rPr lang="en-IN" sz="1100" dirty="0"/>
              <a:t>, K. W., An, Z., Brinson, L. C., Buehler, M. J., &amp; Nguyen, S. T. (2012). Tuning the mechanical properties of graphene oxide paper and its associated polymer nanocomposites by controlling cooperative </a:t>
            </a:r>
            <a:r>
              <a:rPr lang="en-IN" sz="1100" dirty="0" err="1"/>
              <a:t>intersheet</a:t>
            </a:r>
            <a:r>
              <a:rPr lang="en-IN" sz="1100" dirty="0"/>
              <a:t> hydrogen bonding. </a:t>
            </a:r>
            <a:r>
              <a:rPr lang="en-IN" sz="1100" i="1" dirty="0"/>
              <a:t>ACS </a:t>
            </a:r>
            <a:r>
              <a:rPr lang="en-IN" sz="1100" i="1" dirty="0" err="1"/>
              <a:t>nano</a:t>
            </a:r>
            <a:r>
              <a:rPr lang="en-IN" sz="1100" dirty="0"/>
              <a:t>, </a:t>
            </a:r>
            <a:r>
              <a:rPr lang="en-IN" sz="1100" i="1" dirty="0"/>
              <a:t>6</a:t>
            </a:r>
            <a:r>
              <a:rPr lang="en-IN" sz="1100" dirty="0"/>
              <a:t>(3), 2008-2019</a:t>
            </a:r>
            <a:r>
              <a:rPr lang="en-IN" sz="1100" dirty="0" smtClean="0"/>
              <a:t>.</a:t>
            </a:r>
          </a:p>
          <a:p>
            <a:pPr marL="457200" lvl="1" indent="0">
              <a:buNone/>
            </a:pPr>
            <a:endParaRPr lang="en-IN" sz="1100" dirty="0" smtClean="0"/>
          </a:p>
          <a:p>
            <a:r>
              <a:rPr lang="en-IN" sz="1400" b="1" dirty="0" smtClean="0"/>
              <a:t>Adsorption on Graphene Oxide:</a:t>
            </a:r>
          </a:p>
          <a:p>
            <a:pPr lvl="1"/>
            <a:r>
              <a:rPr lang="en-IN" sz="1100" dirty="0"/>
              <a:t>Liu, J., Li, P., Xiao, H., Zhang, Y., Shi, X., </a:t>
            </a:r>
            <a:r>
              <a:rPr lang="en-IN" sz="1100" dirty="0" err="1"/>
              <a:t>Lü</a:t>
            </a:r>
            <a:r>
              <a:rPr lang="en-IN" sz="1100" dirty="0"/>
              <a:t>, X., &amp; Chen, X. (2015). Understanding flocculation mechanism of graphene oxide for organic dyes from water: Experimental and molecular dynamics simulation. </a:t>
            </a:r>
            <a:r>
              <a:rPr lang="en-IN" sz="1100" i="1" dirty="0"/>
              <a:t>AIP Advances</a:t>
            </a:r>
            <a:r>
              <a:rPr lang="en-IN" sz="1100" dirty="0"/>
              <a:t>, </a:t>
            </a:r>
            <a:r>
              <a:rPr lang="en-IN" sz="1100" i="1" dirty="0"/>
              <a:t>5</a:t>
            </a:r>
            <a:r>
              <a:rPr lang="en-IN" sz="1100" dirty="0"/>
              <a:t>(11), 117151</a:t>
            </a:r>
            <a:r>
              <a:rPr lang="en-IN" sz="1100" dirty="0" smtClean="0"/>
              <a:t>.</a:t>
            </a:r>
          </a:p>
          <a:p>
            <a:pPr lvl="1"/>
            <a:r>
              <a:rPr lang="en-IN" sz="1100" dirty="0"/>
              <a:t>Liu, T., Li, Y., Du, Q., Sun, J., Jiao, Y., Yang, G., ... &amp; Zhu, H. (2012). Adsorption of methylene blue from aqueous solution by graphene. </a:t>
            </a:r>
            <a:r>
              <a:rPr lang="en-IN" sz="1100" i="1" dirty="0"/>
              <a:t>Colloids and Surfaces B: </a:t>
            </a:r>
            <a:r>
              <a:rPr lang="en-IN" sz="1100" i="1" dirty="0" err="1"/>
              <a:t>Biointerfaces</a:t>
            </a:r>
            <a:r>
              <a:rPr lang="en-IN" sz="1100" dirty="0"/>
              <a:t>, </a:t>
            </a:r>
            <a:r>
              <a:rPr lang="en-IN" sz="1100" i="1" dirty="0"/>
              <a:t>90</a:t>
            </a:r>
            <a:r>
              <a:rPr lang="en-IN" sz="1100" dirty="0"/>
              <a:t>, 197-203</a:t>
            </a:r>
            <a:r>
              <a:rPr lang="en-IN" sz="1100" dirty="0" smtClean="0"/>
              <a:t>.</a:t>
            </a:r>
          </a:p>
          <a:p>
            <a:pPr lvl="1"/>
            <a:r>
              <a:rPr lang="en-IN" sz="1100" dirty="0" err="1"/>
              <a:t>Şinoforoğlu</a:t>
            </a:r>
            <a:r>
              <a:rPr lang="en-IN" sz="1100" dirty="0"/>
              <a:t>, M., </a:t>
            </a:r>
            <a:r>
              <a:rPr lang="en-IN" sz="1100" dirty="0" err="1"/>
              <a:t>Gür</a:t>
            </a:r>
            <a:r>
              <a:rPr lang="en-IN" sz="1100" dirty="0"/>
              <a:t>, B., Arık, M., </a:t>
            </a:r>
            <a:r>
              <a:rPr lang="en-IN" sz="1100" dirty="0" err="1"/>
              <a:t>Onganer</a:t>
            </a:r>
            <a:r>
              <a:rPr lang="en-IN" sz="1100" dirty="0"/>
              <a:t>, Y., &amp; </a:t>
            </a:r>
            <a:r>
              <a:rPr lang="en-IN" sz="1100" dirty="0" err="1"/>
              <a:t>Meral</a:t>
            </a:r>
            <a:r>
              <a:rPr lang="en-IN" sz="1100" dirty="0"/>
              <a:t>, K. (2013). Graphene oxide sheets as a template for dye assembly: graphene oxide sheets induce H-aggregates of </a:t>
            </a:r>
            <a:r>
              <a:rPr lang="en-IN" sz="1100" dirty="0" err="1"/>
              <a:t>pyronin</a:t>
            </a:r>
            <a:r>
              <a:rPr lang="en-IN" sz="1100" dirty="0"/>
              <a:t> (Y) dye. </a:t>
            </a:r>
            <a:r>
              <a:rPr lang="en-IN" sz="1100" i="1" dirty="0" err="1"/>
              <a:t>Rsc</a:t>
            </a:r>
            <a:r>
              <a:rPr lang="en-IN" sz="1100" i="1" dirty="0"/>
              <a:t> </a:t>
            </a:r>
            <a:r>
              <a:rPr lang="en-IN" sz="1100" i="1" dirty="0" smtClean="0"/>
              <a:t>Advances</a:t>
            </a:r>
            <a:r>
              <a:rPr lang="en-IN" sz="1100" dirty="0"/>
              <a:t>, </a:t>
            </a:r>
            <a:r>
              <a:rPr lang="en-IN" sz="1100" i="1" dirty="0"/>
              <a:t>3</a:t>
            </a:r>
            <a:r>
              <a:rPr lang="en-IN" sz="1100" dirty="0"/>
              <a:t>(29), 11832-11838</a:t>
            </a:r>
            <a:r>
              <a:rPr lang="en-IN" sz="1100" dirty="0" smtClean="0"/>
              <a:t>.</a:t>
            </a:r>
          </a:p>
          <a:p>
            <a:pPr lvl="1"/>
            <a:r>
              <a:rPr lang="en-GB" sz="1100" dirty="0" err="1"/>
              <a:t>Avena</a:t>
            </a:r>
            <a:r>
              <a:rPr lang="en-GB" sz="1100" dirty="0"/>
              <a:t>, M. J., </a:t>
            </a:r>
            <a:r>
              <a:rPr lang="en-GB" sz="1100" dirty="0" err="1"/>
              <a:t>Valenti</a:t>
            </a:r>
            <a:r>
              <a:rPr lang="en-GB" sz="1100" dirty="0"/>
              <a:t>, L. E., </a:t>
            </a:r>
            <a:r>
              <a:rPr lang="en-GB" sz="1100" dirty="0" err="1"/>
              <a:t>Pfaffen</a:t>
            </a:r>
            <a:r>
              <a:rPr lang="en-GB" sz="1100" dirty="0"/>
              <a:t>, V., &amp; De Pauli, C. P. (2001). Methylene blue dimerization does not interfere in surface-area measurements of kaolinite and soils. </a:t>
            </a:r>
            <a:r>
              <a:rPr lang="en-GB" sz="1100" i="1" dirty="0"/>
              <a:t>Clays and clay minerals</a:t>
            </a:r>
            <a:r>
              <a:rPr lang="en-GB" sz="1100" dirty="0"/>
              <a:t>, </a:t>
            </a:r>
            <a:r>
              <a:rPr lang="en-GB" sz="1100" i="1" dirty="0"/>
              <a:t>49</a:t>
            </a:r>
            <a:r>
              <a:rPr lang="en-GB" sz="1100" dirty="0"/>
              <a:t>(2), 168-173</a:t>
            </a:r>
            <a:r>
              <a:rPr lang="en-GB" sz="1100" dirty="0" smtClean="0"/>
              <a:t>.</a:t>
            </a:r>
          </a:p>
          <a:p>
            <a:pPr marL="457200" lvl="1" indent="0">
              <a:buNone/>
            </a:pPr>
            <a:endParaRPr lang="en-IN" sz="1100" b="1" dirty="0" smtClean="0"/>
          </a:p>
          <a:p>
            <a:r>
              <a:rPr lang="en-IN" sz="1400" b="1" dirty="0" smtClean="0"/>
              <a:t>Characteristic Spectra of Methylene Blue and its various species:</a:t>
            </a:r>
          </a:p>
          <a:p>
            <a:pPr lvl="1"/>
            <a:r>
              <a:rPr lang="en-GB" sz="1100" dirty="0" err="1" smtClean="0"/>
              <a:t>Heger</a:t>
            </a:r>
            <a:r>
              <a:rPr lang="en-GB" sz="1100" dirty="0" smtClean="0"/>
              <a:t>, D., </a:t>
            </a:r>
            <a:r>
              <a:rPr lang="en-GB" sz="1100" dirty="0" err="1" smtClean="0"/>
              <a:t>Jirkovský</a:t>
            </a:r>
            <a:r>
              <a:rPr lang="en-GB" sz="1100" dirty="0" smtClean="0"/>
              <a:t>, J., &amp; Klan, P. (2005). Aggregation of methylene blue in frozen aqueous solutions studied by absorption spectroscopy. </a:t>
            </a:r>
            <a:r>
              <a:rPr lang="en-GB" sz="1100" i="1" dirty="0" smtClean="0"/>
              <a:t>The Journal of Physical Chemistry A</a:t>
            </a:r>
            <a:r>
              <a:rPr lang="en-GB" sz="1100" dirty="0" smtClean="0"/>
              <a:t>, </a:t>
            </a:r>
            <a:r>
              <a:rPr lang="en-GB" sz="1100" i="1" dirty="0" smtClean="0"/>
              <a:t>109</a:t>
            </a:r>
            <a:r>
              <a:rPr lang="en-GB" sz="1100" dirty="0" smtClean="0"/>
              <a:t>(30), 6702-6709.</a:t>
            </a:r>
          </a:p>
          <a:p>
            <a:pPr lvl="1"/>
            <a:r>
              <a:rPr lang="en-GB" sz="1100" dirty="0" smtClean="0"/>
              <a:t>Bergmann</a:t>
            </a:r>
            <a:r>
              <a:rPr lang="en-GB" sz="1100" dirty="0"/>
              <a:t>, K., &amp; </a:t>
            </a:r>
            <a:r>
              <a:rPr lang="en-GB" sz="1100" dirty="0" err="1"/>
              <a:t>O'konski</a:t>
            </a:r>
            <a:r>
              <a:rPr lang="en-GB" sz="1100" dirty="0"/>
              <a:t>, C. T. (1963). A spectroscopic study of methylene blue monomer, dimer, and complexes with montmorillonite. </a:t>
            </a:r>
            <a:r>
              <a:rPr lang="en-GB" sz="1100" i="1" dirty="0"/>
              <a:t>The Journal of Physical Chemistry</a:t>
            </a:r>
            <a:r>
              <a:rPr lang="en-GB" sz="1100" dirty="0"/>
              <a:t>, </a:t>
            </a:r>
            <a:r>
              <a:rPr lang="en-GB" sz="1100" i="1" dirty="0"/>
              <a:t>67</a:t>
            </a:r>
            <a:r>
              <a:rPr lang="en-GB" sz="1100" dirty="0"/>
              <a:t>(10), 2169-2177</a:t>
            </a:r>
            <a:r>
              <a:rPr lang="en-GB" sz="1100" dirty="0" smtClean="0"/>
              <a:t>.</a:t>
            </a:r>
          </a:p>
          <a:p>
            <a:pPr lvl="1"/>
            <a:r>
              <a:rPr lang="en-IN" sz="1100" dirty="0" err="1"/>
              <a:t>Cenens</a:t>
            </a:r>
            <a:r>
              <a:rPr lang="en-IN" sz="1100" dirty="0"/>
              <a:t>, J., &amp; </a:t>
            </a:r>
            <a:r>
              <a:rPr lang="en-IN" sz="1100" dirty="0" err="1"/>
              <a:t>Schoonheydt</a:t>
            </a:r>
            <a:r>
              <a:rPr lang="en-IN" sz="1100" dirty="0"/>
              <a:t>, R. A. (1988). Visible spectroscopy of methylene blue on </a:t>
            </a:r>
            <a:r>
              <a:rPr lang="en-IN" sz="1100" dirty="0" err="1"/>
              <a:t>hectorite</a:t>
            </a:r>
            <a:r>
              <a:rPr lang="en-IN" sz="1100" dirty="0"/>
              <a:t>, </a:t>
            </a:r>
            <a:r>
              <a:rPr lang="en-IN" sz="1100" dirty="0" err="1"/>
              <a:t>laponite</a:t>
            </a:r>
            <a:r>
              <a:rPr lang="en-IN" sz="1100" dirty="0"/>
              <a:t> B, and </a:t>
            </a:r>
            <a:r>
              <a:rPr lang="en-IN" sz="1100" dirty="0" err="1"/>
              <a:t>barasym</a:t>
            </a:r>
            <a:r>
              <a:rPr lang="en-IN" sz="1100" dirty="0"/>
              <a:t> in aqueous suspension. </a:t>
            </a:r>
            <a:r>
              <a:rPr lang="en-IN" sz="1100" i="1" dirty="0"/>
              <a:t>Clays and Clay Minerals</a:t>
            </a:r>
            <a:r>
              <a:rPr lang="en-IN" sz="1100" dirty="0"/>
              <a:t>, </a:t>
            </a:r>
            <a:r>
              <a:rPr lang="en-IN" sz="1100" i="1" dirty="0"/>
              <a:t>36</a:t>
            </a:r>
            <a:r>
              <a:rPr lang="en-IN" sz="1100" dirty="0"/>
              <a:t>(3), 214-224</a:t>
            </a:r>
            <a:r>
              <a:rPr lang="en-IN" sz="1100" dirty="0" smtClean="0"/>
              <a:t>.</a:t>
            </a:r>
          </a:p>
          <a:p>
            <a:pPr lvl="1"/>
            <a:r>
              <a:rPr lang="en-GB" sz="1100" dirty="0"/>
              <a:t>Spencer, W., &amp; Sutter, J. R. (1979). Kinetic study of the monomer-dimer equilibrium of methylene blue in aqueous solution. </a:t>
            </a:r>
            <a:r>
              <a:rPr lang="en-GB" sz="1100" i="1" dirty="0"/>
              <a:t>Journal of Physical Chemistry</a:t>
            </a:r>
            <a:r>
              <a:rPr lang="en-GB" sz="1100" dirty="0"/>
              <a:t>, </a:t>
            </a:r>
            <a:r>
              <a:rPr lang="en-GB" sz="1100" i="1" dirty="0"/>
              <a:t>83</a:t>
            </a:r>
            <a:r>
              <a:rPr lang="en-GB" sz="1100" dirty="0"/>
              <a:t>(12), 1573-1576</a:t>
            </a:r>
            <a:r>
              <a:rPr lang="en-GB" sz="1100" dirty="0" smtClean="0"/>
              <a:t>.</a:t>
            </a:r>
          </a:p>
          <a:p>
            <a:pPr lvl="1"/>
            <a:r>
              <a:rPr lang="en-GB" sz="1100" dirty="0" err="1"/>
              <a:t>Heger</a:t>
            </a:r>
            <a:r>
              <a:rPr lang="en-GB" sz="1100" dirty="0"/>
              <a:t>, D., </a:t>
            </a:r>
            <a:r>
              <a:rPr lang="en-GB" sz="1100" dirty="0" err="1"/>
              <a:t>Jirkovský</a:t>
            </a:r>
            <a:r>
              <a:rPr lang="en-GB" sz="1100" dirty="0"/>
              <a:t>, J., &amp; Klan, P. (2005). Aggregation of methylene blue in frozen aqueous solutions studied by absorption spectroscopy. </a:t>
            </a:r>
            <a:r>
              <a:rPr lang="en-GB" sz="1100" i="1" dirty="0"/>
              <a:t>The Journal of Physical Chemistry A</a:t>
            </a:r>
            <a:r>
              <a:rPr lang="en-GB" sz="1100" dirty="0"/>
              <a:t>, </a:t>
            </a:r>
            <a:r>
              <a:rPr lang="en-GB" sz="1100" i="1" dirty="0"/>
              <a:t>109</a:t>
            </a:r>
            <a:r>
              <a:rPr lang="en-GB" sz="1100" dirty="0"/>
              <a:t>(30), 6702-6709</a:t>
            </a:r>
            <a:r>
              <a:rPr lang="en-GB" sz="1100" dirty="0" smtClean="0"/>
              <a:t>.</a:t>
            </a:r>
          </a:p>
          <a:p>
            <a:pPr lvl="1"/>
            <a:endParaRPr lang="en-GB" sz="1100" dirty="0" smtClean="0"/>
          </a:p>
          <a:p>
            <a:pPr lvl="1"/>
            <a:endParaRPr lang="en-IN" sz="1100" dirty="0"/>
          </a:p>
        </p:txBody>
      </p:sp>
      <p:sp>
        <p:nvSpPr>
          <p:cNvPr id="4" name="Slide Number Placeholder 3"/>
          <p:cNvSpPr>
            <a:spLocks noGrp="1"/>
          </p:cNvSpPr>
          <p:nvPr>
            <p:ph type="sldNum" sz="quarter" idx="4"/>
          </p:nvPr>
        </p:nvSpPr>
        <p:spPr/>
        <p:txBody>
          <a:bodyPr/>
          <a:lstStyle/>
          <a:p>
            <a:fld id="{C62155A9-2BEA-4E1A-A809-3AB570F0F126}" type="slidenum">
              <a:rPr lang="en-US" smtClean="0"/>
              <a:pPr/>
              <a:t>21</a:t>
            </a:fld>
            <a:endParaRPr lang="en-US"/>
          </a:p>
        </p:txBody>
      </p:sp>
    </p:spTree>
    <p:extLst>
      <p:ext uri="{BB962C8B-B14F-4D97-AF65-F5344CB8AC3E}">
        <p14:creationId xmlns:p14="http://schemas.microsoft.com/office/powerpoint/2010/main" val="240066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700" y="2695370"/>
            <a:ext cx="10515600" cy="1325563"/>
          </a:xfrm>
        </p:spPr>
        <p:txBody>
          <a:bodyPr/>
          <a:lstStyle/>
          <a:p>
            <a:r>
              <a:rPr lang="en-IN" dirty="0" smtClean="0"/>
              <a:t>Thank You</a:t>
            </a:r>
            <a:endParaRPr lang="en-IN" dirty="0"/>
          </a:p>
        </p:txBody>
      </p:sp>
      <p:sp>
        <p:nvSpPr>
          <p:cNvPr id="3" name="Slide Number Placeholder 2"/>
          <p:cNvSpPr>
            <a:spLocks noGrp="1"/>
          </p:cNvSpPr>
          <p:nvPr>
            <p:ph type="sldNum" sz="quarter" idx="12"/>
          </p:nvPr>
        </p:nvSpPr>
        <p:spPr/>
        <p:txBody>
          <a:bodyPr/>
          <a:lstStyle/>
          <a:p>
            <a:fld id="{C62155A9-2BEA-4E1A-A809-3AB570F0F126}" type="slidenum">
              <a:rPr lang="en-US" smtClean="0"/>
              <a:pPr/>
              <a:t>22</a:t>
            </a:fld>
            <a:endParaRPr lang="en-US"/>
          </a:p>
        </p:txBody>
      </p:sp>
    </p:spTree>
    <p:extLst>
      <p:ext uri="{BB962C8B-B14F-4D97-AF65-F5344CB8AC3E}">
        <p14:creationId xmlns:p14="http://schemas.microsoft.com/office/powerpoint/2010/main" val="256584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83544"/>
            <a:ext cx="3653059" cy="5167312"/>
          </a:xfrm>
          <a:prstGeom prst="rect">
            <a:avLst/>
          </a:prstGeom>
        </p:spPr>
      </p:pic>
      <p:sp>
        <p:nvSpPr>
          <p:cNvPr id="2" name="Title 1"/>
          <p:cNvSpPr>
            <a:spLocks noGrp="1"/>
          </p:cNvSpPr>
          <p:nvPr>
            <p:ph type="title"/>
          </p:nvPr>
        </p:nvSpPr>
        <p:spPr>
          <a:xfrm>
            <a:off x="863957" y="12858"/>
            <a:ext cx="10515600" cy="1325563"/>
          </a:xfrm>
        </p:spPr>
        <p:txBody>
          <a:bodyPr/>
          <a:lstStyle/>
          <a:p>
            <a:r>
              <a:rPr lang="en-US" dirty="0" smtClean="0"/>
              <a:t>Graphene Oxide as an adsorbent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0738032"/>
              </p:ext>
            </p:extLst>
          </p:nvPr>
        </p:nvGraphicFramePr>
        <p:xfrm>
          <a:off x="3333034" y="3473845"/>
          <a:ext cx="3300169" cy="2867282"/>
        </p:xfrm>
        <a:graphic>
          <a:graphicData uri="http://schemas.openxmlformats.org/presentationml/2006/ole">
            <mc:AlternateContent xmlns:mc="http://schemas.openxmlformats.org/markup-compatibility/2006">
              <mc:Choice xmlns:v="urn:schemas-microsoft-com:vml" Requires="v">
                <p:oleObj spid="_x0000_s1112" name="ChemSketch" r:id="rId4" imgW="4406040" imgH="3826800" progId="ACD.ChemSketch.20">
                  <p:embed/>
                </p:oleObj>
              </mc:Choice>
              <mc:Fallback>
                <p:oleObj name="ChemSketch" r:id="rId4" imgW="4406040" imgH="3826800" progId="ACD.ChemSketch.20">
                  <p:embed/>
                  <p:pic>
                    <p:nvPicPr>
                      <p:cNvPr id="0" name=""/>
                      <p:cNvPicPr/>
                      <p:nvPr/>
                    </p:nvPicPr>
                    <p:blipFill>
                      <a:blip r:embed="rId5"/>
                      <a:stretch>
                        <a:fillRect/>
                      </a:stretch>
                    </p:blipFill>
                    <p:spPr>
                      <a:xfrm>
                        <a:off x="3333034" y="3473845"/>
                        <a:ext cx="3300169" cy="2867282"/>
                      </a:xfrm>
                      <a:prstGeom prst="rect">
                        <a:avLst/>
                      </a:prstGeom>
                    </p:spPr>
                  </p:pic>
                </p:oleObj>
              </mc:Fallback>
            </mc:AlternateContent>
          </a:graphicData>
        </a:graphic>
      </p:graphicFrame>
      <p:sp>
        <p:nvSpPr>
          <p:cNvPr id="6" name="TextBox 5"/>
          <p:cNvSpPr txBox="1"/>
          <p:nvPr/>
        </p:nvSpPr>
        <p:spPr>
          <a:xfrm>
            <a:off x="7147773" y="2010317"/>
            <a:ext cx="4842457" cy="4832092"/>
          </a:xfrm>
          <a:prstGeom prst="rect">
            <a:avLst/>
          </a:prstGeom>
          <a:noFill/>
          <a:ln>
            <a:noFill/>
          </a:ln>
        </p:spPr>
        <p:txBody>
          <a:bodyPr wrap="square" rtlCol="0">
            <a:spAutoFit/>
          </a:bodyPr>
          <a:lstStyle/>
          <a:p>
            <a:pPr marL="285750" indent="-285750">
              <a:buFont typeface="Arial" panose="020B0604020202020204" pitchFamily="34" charset="0"/>
              <a:buChar char="•"/>
            </a:pPr>
            <a:r>
              <a:rPr lang="en-IN" sz="1400" dirty="0" err="1"/>
              <a:t>Nanosheets</a:t>
            </a:r>
            <a:r>
              <a:rPr lang="en-IN" sz="1400" dirty="0"/>
              <a:t> are few </a:t>
            </a:r>
            <a:r>
              <a:rPr lang="en-IN" sz="1400" dirty="0" smtClean="0"/>
              <a:t>layers of atom thick. </a:t>
            </a:r>
            <a:endParaRPr lang="en-IN" sz="1400" dirty="0"/>
          </a:p>
          <a:p>
            <a:pPr marL="742950" lvl="1" indent="-285750">
              <a:buFont typeface="Arial" panose="020B0604020202020204" pitchFamily="34" charset="0"/>
              <a:buChar char="•"/>
            </a:pPr>
            <a:r>
              <a:rPr lang="en-IN" sz="1400" dirty="0"/>
              <a:t>Provides </a:t>
            </a:r>
            <a:r>
              <a:rPr lang="en-IN" sz="1400" dirty="0">
                <a:solidFill>
                  <a:schemeClr val="accent4">
                    <a:lumMod val="75000"/>
                  </a:schemeClr>
                </a:solidFill>
              </a:rPr>
              <a:t>higher surface </a:t>
            </a:r>
            <a:r>
              <a:rPr lang="en-IN" sz="1400" dirty="0" smtClean="0">
                <a:solidFill>
                  <a:schemeClr val="accent4">
                    <a:lumMod val="75000"/>
                  </a:schemeClr>
                </a:solidFill>
              </a:rPr>
              <a:t>area (Honeycomb Structure)</a:t>
            </a:r>
            <a:endParaRPr lang="en-IN" sz="1400" dirty="0" smtClean="0">
              <a:solidFill>
                <a:schemeClr val="accent4">
                  <a:lumMod val="75000"/>
                </a:schemeClr>
              </a:solidFill>
            </a:endParaRPr>
          </a:p>
          <a:p>
            <a:endParaRPr lang="en-IN" sz="1400" dirty="0" smtClean="0"/>
          </a:p>
          <a:p>
            <a:pPr marL="285750" indent="-285750">
              <a:buFont typeface="Arial" panose="020B0604020202020204" pitchFamily="34" charset="0"/>
              <a:buChar char="•"/>
            </a:pPr>
            <a:r>
              <a:rPr lang="en-IN" sz="1400" dirty="0" smtClean="0"/>
              <a:t>Ionizes and gives a net negative charge because of various </a:t>
            </a:r>
            <a:r>
              <a:rPr lang="en-IN" sz="1400" dirty="0" smtClean="0">
                <a:solidFill>
                  <a:schemeClr val="accent4">
                    <a:lumMod val="75000"/>
                  </a:schemeClr>
                </a:solidFill>
              </a:rPr>
              <a:t>oxy functional groups</a:t>
            </a:r>
            <a:r>
              <a:rPr lang="en-IN" sz="1400" dirty="0" smtClean="0"/>
              <a:t> on GO </a:t>
            </a:r>
            <a:r>
              <a:rPr lang="en-IN" sz="1400" dirty="0" err="1" smtClean="0"/>
              <a:t>Nanosheets</a:t>
            </a:r>
            <a:endParaRPr lang="en-IN" sz="1400" dirty="0" smtClean="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IN" sz="1400" dirty="0"/>
              <a:t>Graphene oxide (GO) </a:t>
            </a:r>
            <a:r>
              <a:rPr lang="en-IN" sz="1400" dirty="0">
                <a:solidFill>
                  <a:schemeClr val="accent4">
                    <a:lumMod val="75000"/>
                  </a:schemeClr>
                </a:solidFill>
              </a:rPr>
              <a:t>disperses pretty well </a:t>
            </a:r>
            <a:r>
              <a:rPr lang="en-IN" sz="1400" dirty="0"/>
              <a:t>in an aqueous </a:t>
            </a:r>
            <a:r>
              <a:rPr lang="en-IN" sz="1400" dirty="0" smtClean="0"/>
              <a:t>medium</a:t>
            </a:r>
          </a:p>
          <a:p>
            <a:endParaRPr lang="en-IN" sz="1400" dirty="0" smtClean="0"/>
          </a:p>
          <a:p>
            <a:endParaRPr lang="en-IN" sz="1400" dirty="0" smtClean="0"/>
          </a:p>
          <a:p>
            <a:pPr marL="285750" indent="-285750">
              <a:buFont typeface="Arial" panose="020B0604020202020204" pitchFamily="34" charset="0"/>
              <a:buChar char="•"/>
            </a:pPr>
            <a:r>
              <a:rPr lang="en-IN" sz="1400" dirty="0" smtClean="0"/>
              <a:t>One important traditional application is adsorption</a:t>
            </a:r>
          </a:p>
          <a:p>
            <a:endParaRPr lang="en-IN" sz="1400" dirty="0" smtClean="0"/>
          </a:p>
          <a:p>
            <a:pPr marL="285750" indent="-285750">
              <a:buFont typeface="Arial" panose="020B0604020202020204" pitchFamily="34" charset="0"/>
              <a:buChar char="•"/>
            </a:pPr>
            <a:r>
              <a:rPr lang="en-US" sz="1400" dirty="0"/>
              <a:t>Large concentration of </a:t>
            </a:r>
            <a:r>
              <a:rPr lang="en-US" sz="1400" dirty="0">
                <a:solidFill>
                  <a:schemeClr val="accent4">
                    <a:lumMod val="75000"/>
                  </a:schemeClr>
                </a:solidFill>
              </a:rPr>
              <a:t>oxide groups </a:t>
            </a:r>
            <a:r>
              <a:rPr lang="en-US" sz="1400" dirty="0"/>
              <a:t>promote adsorption of cationic molecules due to </a:t>
            </a:r>
            <a:r>
              <a:rPr lang="en-US" sz="1400" dirty="0">
                <a:solidFill>
                  <a:schemeClr val="accent4">
                    <a:lumMod val="75000"/>
                  </a:schemeClr>
                </a:solidFill>
              </a:rPr>
              <a:t>electrostatic attraction</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case of MB, due to presence of </a:t>
            </a:r>
            <a:r>
              <a:rPr lang="en-US" sz="1400" dirty="0">
                <a:solidFill>
                  <a:schemeClr val="accent4">
                    <a:lumMod val="75000"/>
                  </a:schemeClr>
                </a:solidFill>
              </a:rPr>
              <a:t>aromatic rings</a:t>
            </a:r>
            <a:r>
              <a:rPr lang="en-US" sz="1400" dirty="0"/>
              <a:t>, adsorption also takes place through </a:t>
            </a:r>
            <a:r>
              <a:rPr lang="en-US" sz="1400" dirty="0">
                <a:solidFill>
                  <a:schemeClr val="accent4">
                    <a:lumMod val="75000"/>
                  </a:schemeClr>
                </a:solidFill>
              </a:rPr>
              <a:t>pi-pi stacking</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smtClean="0"/>
          </a:p>
        </p:txBody>
      </p:sp>
      <p:sp>
        <p:nvSpPr>
          <p:cNvPr id="4" name="Oval 3"/>
          <p:cNvSpPr/>
          <p:nvPr/>
        </p:nvSpPr>
        <p:spPr>
          <a:xfrm>
            <a:off x="1738649" y="5190186"/>
            <a:ext cx="180304" cy="180304"/>
          </a:xfrm>
          <a:prstGeom prst="ellipse">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Oval 8"/>
          <p:cNvSpPr/>
          <p:nvPr/>
        </p:nvSpPr>
        <p:spPr>
          <a:xfrm>
            <a:off x="2947252" y="2742829"/>
            <a:ext cx="3865671" cy="3865671"/>
          </a:xfrm>
          <a:prstGeom prst="ellipse">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1" name="Straight Connector 10"/>
          <p:cNvCxnSpPr>
            <a:stCxn id="4" idx="0"/>
            <a:endCxn id="9" idx="1"/>
          </p:cNvCxnSpPr>
          <p:nvPr/>
        </p:nvCxnSpPr>
        <p:spPr>
          <a:xfrm flipV="1">
            <a:off x="1828801" y="3308943"/>
            <a:ext cx="1684565" cy="1881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9" idx="3"/>
          </p:cNvCxnSpPr>
          <p:nvPr/>
        </p:nvCxnSpPr>
        <p:spPr>
          <a:xfrm>
            <a:off x="1828801" y="5370490"/>
            <a:ext cx="1684565" cy="671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67887" y="2632802"/>
            <a:ext cx="1208603" cy="1403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503545341"/>
              </p:ext>
            </p:extLst>
          </p:nvPr>
        </p:nvGraphicFramePr>
        <p:xfrm>
          <a:off x="1849720" y="1503323"/>
          <a:ext cx="2484947" cy="1244600"/>
        </p:xfrm>
        <a:graphic>
          <a:graphicData uri="http://schemas.openxmlformats.org/presentationml/2006/ole">
            <mc:AlternateContent xmlns:mc="http://schemas.openxmlformats.org/markup-compatibility/2006">
              <mc:Choice xmlns:v="urn:schemas-microsoft-com:vml" Requires="v">
                <p:oleObj spid="_x0000_s1113" name="ChemSketch" r:id="rId6" imgW="2783160" imgH="1393200" progId="ACD.ChemSketch.20">
                  <p:embed/>
                </p:oleObj>
              </mc:Choice>
              <mc:Fallback>
                <p:oleObj name="ChemSketch" r:id="rId6" imgW="2783160" imgH="1393200" progId="ACD.ChemSketch.20">
                  <p:embed/>
                  <p:pic>
                    <p:nvPicPr>
                      <p:cNvPr id="0" name=""/>
                      <p:cNvPicPr/>
                      <p:nvPr/>
                    </p:nvPicPr>
                    <p:blipFill>
                      <a:blip r:embed="rId7"/>
                      <a:stretch>
                        <a:fillRect/>
                      </a:stretch>
                    </p:blipFill>
                    <p:spPr>
                      <a:xfrm>
                        <a:off x="1849720" y="1503323"/>
                        <a:ext cx="2484947" cy="1244600"/>
                      </a:xfrm>
                      <a:prstGeom prst="rect">
                        <a:avLst/>
                      </a:prstGeom>
                    </p:spPr>
                  </p:pic>
                </p:oleObj>
              </mc:Fallback>
            </mc:AlternateContent>
          </a:graphicData>
        </a:graphic>
      </p:graphicFrame>
      <p:sp>
        <p:nvSpPr>
          <p:cNvPr id="17" name="TextBox 16"/>
          <p:cNvSpPr txBox="1"/>
          <p:nvPr/>
        </p:nvSpPr>
        <p:spPr>
          <a:xfrm>
            <a:off x="912389" y="1531521"/>
            <a:ext cx="2009105" cy="276999"/>
          </a:xfrm>
          <a:prstGeom prst="rect">
            <a:avLst/>
          </a:prstGeom>
          <a:noFill/>
          <a:ln>
            <a:noFill/>
          </a:ln>
        </p:spPr>
        <p:txBody>
          <a:bodyPr wrap="square" rtlCol="0">
            <a:spAutoFit/>
          </a:bodyPr>
          <a:lstStyle/>
          <a:p>
            <a:pPr algn="ctr"/>
            <a:r>
              <a:rPr lang="en-IN" sz="1200" dirty="0" smtClean="0"/>
              <a:t>Methylene Blue</a:t>
            </a:r>
          </a:p>
        </p:txBody>
      </p:sp>
      <p:sp>
        <p:nvSpPr>
          <p:cNvPr id="18" name="TextBox 17"/>
          <p:cNvSpPr txBox="1"/>
          <p:nvPr/>
        </p:nvSpPr>
        <p:spPr>
          <a:xfrm rot="20181349">
            <a:off x="3291306" y="3355465"/>
            <a:ext cx="2009105" cy="276999"/>
          </a:xfrm>
          <a:prstGeom prst="rect">
            <a:avLst/>
          </a:prstGeom>
          <a:noFill/>
          <a:ln>
            <a:noFill/>
          </a:ln>
        </p:spPr>
        <p:txBody>
          <a:bodyPr wrap="square" rtlCol="0">
            <a:spAutoFit/>
          </a:bodyPr>
          <a:lstStyle/>
          <a:p>
            <a:pPr algn="ctr"/>
            <a:r>
              <a:rPr lang="en-IN" sz="1200" dirty="0" smtClean="0"/>
              <a:t>Graphene Oxide</a:t>
            </a:r>
          </a:p>
        </p:txBody>
      </p:sp>
      <p:sp>
        <p:nvSpPr>
          <p:cNvPr id="7" name="Slide Number Placeholder 6"/>
          <p:cNvSpPr>
            <a:spLocks noGrp="1"/>
          </p:cNvSpPr>
          <p:nvPr>
            <p:ph type="sldNum" sz="quarter" idx="4"/>
          </p:nvPr>
        </p:nvSpPr>
        <p:spPr/>
        <p:txBody>
          <a:bodyPr/>
          <a:lstStyle/>
          <a:p>
            <a:fld id="{C62155A9-2BEA-4E1A-A809-3AB570F0F126}" type="slidenum">
              <a:rPr lang="en-US" smtClean="0"/>
              <a:pPr/>
              <a:t>3</a:t>
            </a:fld>
            <a:endParaRPr lang="en-US"/>
          </a:p>
        </p:txBody>
      </p:sp>
    </p:spTree>
    <p:extLst>
      <p:ext uri="{BB962C8B-B14F-4D97-AF65-F5344CB8AC3E}">
        <p14:creationId xmlns:p14="http://schemas.microsoft.com/office/powerpoint/2010/main" val="167335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fade">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500"/>
                                        <p:tgtEl>
                                          <p:spTgt spid="6">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fade">
                                      <p:cBhvr>
                                        <p:cTn id="55" dur="500"/>
                                        <p:tgtEl>
                                          <p:spTgt spid="6">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10" end="10"/>
                                            </p:txEl>
                                          </p:spTgt>
                                        </p:tgtEl>
                                        <p:attrNameLst>
                                          <p:attrName>style.visibility</p:attrName>
                                        </p:attrNameLst>
                                      </p:cBhvr>
                                      <p:to>
                                        <p:strVal val="visible"/>
                                      </p:to>
                                    </p:set>
                                    <p:animEffect transition="in" filter="fade">
                                      <p:cBhvr>
                                        <p:cTn id="60" dur="500"/>
                                        <p:tgtEl>
                                          <p:spTgt spid="6">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animEffect transition="in" filter="fade">
                                      <p:cBhvr>
                                        <p:cTn id="6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429" y="571189"/>
            <a:ext cx="9439141" cy="484881"/>
          </a:xfrm>
        </p:spPr>
        <p:txBody>
          <a:bodyPr>
            <a:noAutofit/>
          </a:bodyPr>
          <a:lstStyle/>
          <a:p>
            <a:r>
              <a:rPr lang="en-IN" sz="4000" dirty="0" smtClean="0"/>
              <a:t>Traditionally, Adsorption Experiments are performed like……</a:t>
            </a:r>
            <a:endParaRPr lang="en-IN"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693" y="2550017"/>
            <a:ext cx="1053106" cy="1918891"/>
          </a:xfrm>
          <a:prstGeom prst="rect">
            <a:avLst/>
          </a:prstGeom>
        </p:spPr>
      </p:pic>
      <p:sp>
        <p:nvSpPr>
          <p:cNvPr id="5" name="TextBox 4"/>
          <p:cNvSpPr txBox="1"/>
          <p:nvPr/>
        </p:nvSpPr>
        <p:spPr>
          <a:xfrm>
            <a:off x="350693" y="4468907"/>
            <a:ext cx="1521570" cy="246221"/>
          </a:xfrm>
          <a:prstGeom prst="rect">
            <a:avLst/>
          </a:prstGeom>
          <a:noFill/>
          <a:ln>
            <a:solidFill>
              <a:schemeClr val="bg1"/>
            </a:solidFill>
          </a:ln>
        </p:spPr>
        <p:txBody>
          <a:bodyPr wrap="none" rtlCol="0">
            <a:spAutoFit/>
          </a:bodyPr>
          <a:lstStyle/>
          <a:p>
            <a:r>
              <a:rPr lang="en-IN" sz="1000" dirty="0" smtClean="0"/>
              <a:t>Aqueous MB Solution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377" y="2550015"/>
            <a:ext cx="1053106" cy="19188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84679">
            <a:off x="2270323" y="1839374"/>
            <a:ext cx="433563" cy="664749"/>
          </a:xfrm>
          <a:prstGeom prst="rect">
            <a:avLst/>
          </a:prstGeom>
        </p:spPr>
      </p:pic>
      <p:sp>
        <p:nvSpPr>
          <p:cNvPr id="10" name="TextBox 9"/>
          <p:cNvSpPr txBox="1"/>
          <p:nvPr/>
        </p:nvSpPr>
        <p:spPr>
          <a:xfrm>
            <a:off x="2577257" y="2744677"/>
            <a:ext cx="1236371" cy="553998"/>
          </a:xfrm>
          <a:prstGeom prst="rect">
            <a:avLst/>
          </a:prstGeom>
          <a:noFill/>
          <a:ln>
            <a:solidFill>
              <a:schemeClr val="bg1"/>
            </a:solidFill>
          </a:ln>
        </p:spPr>
        <p:txBody>
          <a:bodyPr wrap="square" rtlCol="0">
            <a:spAutoFit/>
          </a:bodyPr>
          <a:lstStyle/>
          <a:p>
            <a:r>
              <a:rPr lang="en-IN" sz="1000" dirty="0" smtClean="0"/>
              <a:t>Aqueous GO </a:t>
            </a:r>
            <a:r>
              <a:rPr lang="en-IN" sz="1000" dirty="0" smtClean="0"/>
              <a:t>suspension</a:t>
            </a:r>
            <a:r>
              <a:rPr lang="en-IN" sz="1000" dirty="0" smtClean="0"/>
              <a:t> </a:t>
            </a:r>
            <a:r>
              <a:rPr lang="en-IN" sz="1000" dirty="0" smtClean="0"/>
              <a:t>added</a:t>
            </a:r>
          </a:p>
        </p:txBody>
      </p:sp>
      <p:cxnSp>
        <p:nvCxnSpPr>
          <p:cNvPr id="12" name="Straight Arrow Connector 11"/>
          <p:cNvCxnSpPr/>
          <p:nvPr/>
        </p:nvCxnSpPr>
        <p:spPr>
          <a:xfrm>
            <a:off x="2477319" y="2478402"/>
            <a:ext cx="479124" cy="23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urved Connector 17"/>
          <p:cNvCxnSpPr/>
          <p:nvPr/>
        </p:nvCxnSpPr>
        <p:spPr>
          <a:xfrm rot="16200000" flipH="1">
            <a:off x="965948" y="4198482"/>
            <a:ext cx="347666" cy="193183"/>
          </a:xfrm>
          <a:prstGeom prst="curvedConnector3">
            <a:avLst>
              <a:gd name="adj1" fmla="val -12975"/>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90138" y="2517041"/>
            <a:ext cx="511675" cy="1955659"/>
          </a:xfrm>
          <a:prstGeom prst="rect">
            <a:avLst/>
          </a:prstGeom>
        </p:spPr>
      </p:pic>
      <p:sp>
        <p:nvSpPr>
          <p:cNvPr id="23" name="TextBox 22"/>
          <p:cNvSpPr txBox="1"/>
          <p:nvPr/>
        </p:nvSpPr>
        <p:spPr>
          <a:xfrm>
            <a:off x="2888210" y="4386754"/>
            <a:ext cx="1334020" cy="400110"/>
          </a:xfrm>
          <a:prstGeom prst="rect">
            <a:avLst/>
          </a:prstGeom>
          <a:noFill/>
          <a:ln>
            <a:noFill/>
          </a:ln>
        </p:spPr>
        <p:txBody>
          <a:bodyPr wrap="none" rtlCol="0">
            <a:spAutoFit/>
          </a:bodyPr>
          <a:lstStyle/>
          <a:p>
            <a:r>
              <a:rPr lang="en-IN" sz="1000" dirty="0" smtClean="0"/>
              <a:t>GO Disperses and </a:t>
            </a:r>
          </a:p>
          <a:p>
            <a:r>
              <a:rPr lang="en-IN" sz="1000" dirty="0" smtClean="0"/>
              <a:t>Adsorption Starts</a:t>
            </a:r>
          </a:p>
        </p:txBody>
      </p:sp>
      <p:pic>
        <p:nvPicPr>
          <p:cNvPr id="25" name="Picture 24"/>
          <p:cNvPicPr>
            <a:picLocks noChangeAspect="1"/>
          </p:cNvPicPr>
          <p:nvPr/>
        </p:nvPicPr>
        <p:blipFill>
          <a:blip r:embed="rId6"/>
          <a:stretch>
            <a:fillRect/>
          </a:stretch>
        </p:blipFill>
        <p:spPr>
          <a:xfrm>
            <a:off x="5505708" y="2636136"/>
            <a:ext cx="397069" cy="1772408"/>
          </a:xfrm>
          <a:prstGeom prst="rect">
            <a:avLst/>
          </a:prstGeom>
        </p:spPr>
      </p:pic>
      <p:cxnSp>
        <p:nvCxnSpPr>
          <p:cNvPr id="28" name="Curved Connector 27"/>
          <p:cNvCxnSpPr>
            <a:endCxn id="23" idx="0"/>
          </p:cNvCxnSpPr>
          <p:nvPr/>
        </p:nvCxnSpPr>
        <p:spPr>
          <a:xfrm rot="10800000" flipV="1">
            <a:off x="3555220" y="4121240"/>
            <a:ext cx="371354" cy="26551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p:nvPr/>
        </p:nvCxnSpPr>
        <p:spPr>
          <a:xfrm rot="10800000" flipV="1">
            <a:off x="4997005" y="4095482"/>
            <a:ext cx="617085" cy="265514"/>
          </a:xfrm>
          <a:prstGeom prst="curvedConnector3">
            <a:avLst>
              <a:gd name="adj1" fmla="val 100089"/>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4483203" y="4386754"/>
            <a:ext cx="1160895" cy="400110"/>
          </a:xfrm>
          <a:prstGeom prst="rect">
            <a:avLst/>
          </a:prstGeom>
          <a:noFill/>
          <a:ln>
            <a:noFill/>
          </a:ln>
        </p:spPr>
        <p:txBody>
          <a:bodyPr wrap="none" rtlCol="0">
            <a:spAutoFit/>
          </a:bodyPr>
          <a:lstStyle/>
          <a:p>
            <a:r>
              <a:rPr lang="en-IN" sz="1000" dirty="0" smtClean="0"/>
              <a:t>MB adsorbs on </a:t>
            </a:r>
          </a:p>
          <a:p>
            <a:r>
              <a:rPr lang="en-IN" sz="1000" dirty="0" smtClean="0"/>
              <a:t>GO </a:t>
            </a:r>
            <a:r>
              <a:rPr lang="en-IN" sz="1000" dirty="0" err="1" smtClean="0"/>
              <a:t>nanosheets</a:t>
            </a:r>
            <a:endParaRPr lang="en-IN" sz="1000" dirty="0" smtClean="0"/>
          </a:p>
        </p:txBody>
      </p:sp>
      <p:cxnSp>
        <p:nvCxnSpPr>
          <p:cNvPr id="34" name="Straight Arrow Connector 33"/>
          <p:cNvCxnSpPr/>
          <p:nvPr/>
        </p:nvCxnSpPr>
        <p:spPr>
          <a:xfrm>
            <a:off x="1236373" y="3522340"/>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888210" y="3535153"/>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4533363" y="3541559"/>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6143223" y="3529581"/>
            <a:ext cx="211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6299044" y="3140129"/>
            <a:ext cx="1800493" cy="369332"/>
          </a:xfrm>
          <a:prstGeom prst="rect">
            <a:avLst/>
          </a:prstGeom>
          <a:noFill/>
          <a:ln>
            <a:noFill/>
          </a:ln>
        </p:spPr>
        <p:txBody>
          <a:bodyPr wrap="none" rtlCol="0">
            <a:spAutoFit/>
          </a:bodyPr>
          <a:lstStyle/>
          <a:p>
            <a:r>
              <a:rPr lang="en-IN" dirty="0" smtClean="0"/>
              <a:t>Centrifugation</a:t>
            </a:r>
          </a:p>
        </p:txBody>
      </p:sp>
      <p:pic>
        <p:nvPicPr>
          <p:cNvPr id="40" name="Picture 39"/>
          <p:cNvPicPr>
            <a:picLocks noChangeAspect="1"/>
          </p:cNvPicPr>
          <p:nvPr/>
        </p:nvPicPr>
        <p:blipFill>
          <a:blip r:embed="rId7"/>
          <a:stretch>
            <a:fillRect/>
          </a:stretch>
        </p:blipFill>
        <p:spPr>
          <a:xfrm>
            <a:off x="8445564" y="2636136"/>
            <a:ext cx="412123" cy="1845102"/>
          </a:xfrm>
          <a:prstGeom prst="rect">
            <a:avLst/>
          </a:prstGeom>
        </p:spPr>
      </p:pic>
      <p:cxnSp>
        <p:nvCxnSpPr>
          <p:cNvPr id="44" name="Curved Connector 43"/>
          <p:cNvCxnSpPr/>
          <p:nvPr/>
        </p:nvCxnSpPr>
        <p:spPr>
          <a:xfrm rot="10800000">
            <a:off x="7975061" y="4187164"/>
            <a:ext cx="552090" cy="173833"/>
          </a:xfrm>
          <a:prstGeom prst="curvedConnector3">
            <a:avLst>
              <a:gd name="adj1" fmla="val 430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70229" y="4049657"/>
            <a:ext cx="1518364" cy="553998"/>
          </a:xfrm>
          <a:prstGeom prst="rect">
            <a:avLst/>
          </a:prstGeom>
          <a:noFill/>
          <a:ln>
            <a:noFill/>
          </a:ln>
        </p:spPr>
        <p:txBody>
          <a:bodyPr wrap="none" rtlCol="0">
            <a:spAutoFit/>
          </a:bodyPr>
          <a:lstStyle/>
          <a:p>
            <a:r>
              <a:rPr lang="en-IN" sz="1000" dirty="0" smtClean="0"/>
              <a:t>Adsorbed MB on GO </a:t>
            </a:r>
          </a:p>
          <a:p>
            <a:r>
              <a:rPr lang="en-IN" sz="1000" dirty="0" err="1" smtClean="0"/>
              <a:t>nanosheets</a:t>
            </a:r>
            <a:r>
              <a:rPr lang="en-IN" sz="1000" dirty="0" smtClean="0"/>
              <a:t> settle</a:t>
            </a:r>
          </a:p>
          <a:p>
            <a:r>
              <a:rPr lang="en-IN" sz="1000" dirty="0" smtClean="0"/>
              <a:t>at the bottom</a:t>
            </a:r>
          </a:p>
        </p:txBody>
      </p:sp>
      <p:pic>
        <p:nvPicPr>
          <p:cNvPr id="49" name="Picture 48"/>
          <p:cNvPicPr>
            <a:picLocks noChangeAspect="1"/>
          </p:cNvPicPr>
          <p:nvPr/>
        </p:nvPicPr>
        <p:blipFill>
          <a:blip r:embed="rId8"/>
          <a:stretch>
            <a:fillRect/>
          </a:stretch>
        </p:blipFill>
        <p:spPr>
          <a:xfrm>
            <a:off x="9722988" y="2623007"/>
            <a:ext cx="417988" cy="1871359"/>
          </a:xfrm>
          <a:prstGeom prst="rect">
            <a:avLst/>
          </a:prstGeom>
        </p:spPr>
      </p:pic>
      <p:cxnSp>
        <p:nvCxnSpPr>
          <p:cNvPr id="58" name="Curved Connector 57"/>
          <p:cNvCxnSpPr/>
          <p:nvPr/>
        </p:nvCxnSpPr>
        <p:spPr>
          <a:xfrm>
            <a:off x="8651625" y="3522341"/>
            <a:ext cx="1123441" cy="4572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140976" y="4162323"/>
            <a:ext cx="1883849" cy="246221"/>
          </a:xfrm>
          <a:prstGeom prst="rect">
            <a:avLst/>
          </a:prstGeom>
          <a:noFill/>
          <a:ln>
            <a:solidFill>
              <a:schemeClr val="bg1"/>
            </a:solidFill>
          </a:ln>
        </p:spPr>
        <p:txBody>
          <a:bodyPr wrap="none" rtlCol="0">
            <a:spAutoFit/>
          </a:bodyPr>
          <a:lstStyle/>
          <a:p>
            <a:r>
              <a:rPr lang="en-IN" sz="1000" dirty="0" smtClean="0"/>
              <a:t>Supernatant separated out</a:t>
            </a:r>
          </a:p>
        </p:txBody>
      </p:sp>
      <p:cxnSp>
        <p:nvCxnSpPr>
          <p:cNvPr id="63" name="Elbow Connector 62"/>
          <p:cNvCxnSpPr>
            <a:stCxn id="49" idx="2"/>
          </p:cNvCxnSpPr>
          <p:nvPr/>
        </p:nvCxnSpPr>
        <p:spPr>
          <a:xfrm rot="5400000">
            <a:off x="7420238" y="3644358"/>
            <a:ext cx="1661737" cy="336175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86701" y="5964874"/>
            <a:ext cx="2733441" cy="400110"/>
          </a:xfrm>
          <a:prstGeom prst="rect">
            <a:avLst/>
          </a:prstGeom>
          <a:noFill/>
          <a:ln>
            <a:noFill/>
          </a:ln>
        </p:spPr>
        <p:txBody>
          <a:bodyPr wrap="none" rtlCol="0">
            <a:spAutoFit/>
          </a:bodyPr>
          <a:lstStyle/>
          <a:p>
            <a:r>
              <a:rPr lang="en-IN" sz="2000" dirty="0" smtClean="0"/>
              <a:t>UV-Vis Spectroscopy</a:t>
            </a:r>
          </a:p>
        </p:txBody>
      </p:sp>
      <p:sp>
        <p:nvSpPr>
          <p:cNvPr id="3" name="Slide Number Placeholder 2"/>
          <p:cNvSpPr>
            <a:spLocks noGrp="1"/>
          </p:cNvSpPr>
          <p:nvPr>
            <p:ph type="sldNum" sz="quarter" idx="4"/>
          </p:nvPr>
        </p:nvSpPr>
        <p:spPr/>
        <p:txBody>
          <a:bodyPr/>
          <a:lstStyle/>
          <a:p>
            <a:fld id="{C62155A9-2BEA-4E1A-A809-3AB570F0F126}" type="slidenum">
              <a:rPr lang="en-US" smtClean="0"/>
              <a:pPr/>
              <a:t>4</a:t>
            </a:fld>
            <a:endParaRPr lang="en-US"/>
          </a:p>
        </p:txBody>
      </p:sp>
    </p:spTree>
    <p:extLst>
      <p:ext uri="{BB962C8B-B14F-4D97-AF65-F5344CB8AC3E}">
        <p14:creationId xmlns:p14="http://schemas.microsoft.com/office/powerpoint/2010/main" val="152971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par>
                                <p:cTn id="81" presetID="10" presetClass="entr" presetSubtype="0"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23" grpId="0"/>
      <p:bldP spid="32" grpId="0"/>
      <p:bldP spid="39" grpId="0"/>
      <p:bldP spid="48" grpId="0"/>
      <p:bldP spid="61"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539986"/>
            <a:ext cx="9579197" cy="484881"/>
          </a:xfrm>
        </p:spPr>
        <p:txBody>
          <a:bodyPr>
            <a:noAutofit/>
          </a:bodyPr>
          <a:lstStyle/>
          <a:p>
            <a:r>
              <a:rPr lang="en-IN" sz="4000" dirty="0" smtClean="0"/>
              <a:t>How did we perform the experiment…</a:t>
            </a:r>
            <a:endParaRPr lang="en-IN"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693" y="2550017"/>
            <a:ext cx="1053106" cy="1918891"/>
          </a:xfrm>
          <a:prstGeom prst="rect">
            <a:avLst/>
          </a:prstGeom>
        </p:spPr>
      </p:pic>
      <p:sp>
        <p:nvSpPr>
          <p:cNvPr id="5" name="TextBox 4"/>
          <p:cNvSpPr txBox="1"/>
          <p:nvPr/>
        </p:nvSpPr>
        <p:spPr>
          <a:xfrm>
            <a:off x="350693" y="4468907"/>
            <a:ext cx="1521570" cy="246221"/>
          </a:xfrm>
          <a:prstGeom prst="rect">
            <a:avLst/>
          </a:prstGeom>
          <a:noFill/>
          <a:ln>
            <a:solidFill>
              <a:schemeClr val="bg1"/>
            </a:solidFill>
          </a:ln>
        </p:spPr>
        <p:txBody>
          <a:bodyPr wrap="none" rtlCol="0">
            <a:spAutoFit/>
          </a:bodyPr>
          <a:lstStyle/>
          <a:p>
            <a:r>
              <a:rPr lang="en-IN" sz="1000" dirty="0" smtClean="0"/>
              <a:t>Aqueous MB Solution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377" y="2550015"/>
            <a:ext cx="1053106" cy="19188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84679">
            <a:off x="2270323" y="1839374"/>
            <a:ext cx="433563" cy="664749"/>
          </a:xfrm>
          <a:prstGeom prst="rect">
            <a:avLst/>
          </a:prstGeom>
        </p:spPr>
      </p:pic>
      <p:sp>
        <p:nvSpPr>
          <p:cNvPr id="10" name="TextBox 9"/>
          <p:cNvSpPr txBox="1"/>
          <p:nvPr/>
        </p:nvSpPr>
        <p:spPr>
          <a:xfrm>
            <a:off x="2577257" y="2744677"/>
            <a:ext cx="1236371" cy="553998"/>
          </a:xfrm>
          <a:prstGeom prst="rect">
            <a:avLst/>
          </a:prstGeom>
          <a:noFill/>
          <a:ln>
            <a:solidFill>
              <a:schemeClr val="bg1"/>
            </a:solidFill>
          </a:ln>
        </p:spPr>
        <p:txBody>
          <a:bodyPr wrap="square" rtlCol="0">
            <a:spAutoFit/>
          </a:bodyPr>
          <a:lstStyle/>
          <a:p>
            <a:r>
              <a:rPr lang="en-IN" sz="1000" dirty="0" smtClean="0"/>
              <a:t>Aqueous GO </a:t>
            </a:r>
            <a:r>
              <a:rPr lang="en-IN" sz="1000" dirty="0"/>
              <a:t>s</a:t>
            </a:r>
            <a:r>
              <a:rPr lang="en-IN" sz="1000" dirty="0" smtClean="0"/>
              <a:t>uspension added</a:t>
            </a:r>
            <a:endParaRPr lang="en-IN" sz="1000" dirty="0" smtClean="0"/>
          </a:p>
        </p:txBody>
      </p:sp>
      <p:cxnSp>
        <p:nvCxnSpPr>
          <p:cNvPr id="12" name="Straight Arrow Connector 11"/>
          <p:cNvCxnSpPr/>
          <p:nvPr/>
        </p:nvCxnSpPr>
        <p:spPr>
          <a:xfrm>
            <a:off x="2477319" y="2478402"/>
            <a:ext cx="479124" cy="23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urved Connector 17"/>
          <p:cNvCxnSpPr/>
          <p:nvPr/>
        </p:nvCxnSpPr>
        <p:spPr>
          <a:xfrm rot="16200000" flipH="1">
            <a:off x="965948" y="4198482"/>
            <a:ext cx="347666" cy="193183"/>
          </a:xfrm>
          <a:prstGeom prst="curvedConnector3">
            <a:avLst>
              <a:gd name="adj1" fmla="val -12975"/>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90138" y="2517041"/>
            <a:ext cx="511675" cy="1955659"/>
          </a:xfrm>
          <a:prstGeom prst="rect">
            <a:avLst/>
          </a:prstGeom>
        </p:spPr>
      </p:pic>
      <p:sp>
        <p:nvSpPr>
          <p:cNvPr id="23" name="TextBox 22"/>
          <p:cNvSpPr txBox="1"/>
          <p:nvPr/>
        </p:nvSpPr>
        <p:spPr>
          <a:xfrm>
            <a:off x="2888210" y="4386754"/>
            <a:ext cx="1334020" cy="400110"/>
          </a:xfrm>
          <a:prstGeom prst="rect">
            <a:avLst/>
          </a:prstGeom>
          <a:noFill/>
          <a:ln>
            <a:noFill/>
          </a:ln>
        </p:spPr>
        <p:txBody>
          <a:bodyPr wrap="none" rtlCol="0">
            <a:spAutoFit/>
          </a:bodyPr>
          <a:lstStyle/>
          <a:p>
            <a:r>
              <a:rPr lang="en-IN" sz="1000" dirty="0" smtClean="0"/>
              <a:t>GO Disperses and </a:t>
            </a:r>
          </a:p>
          <a:p>
            <a:r>
              <a:rPr lang="en-IN" sz="1000" dirty="0" smtClean="0"/>
              <a:t>Adsorption Starts</a:t>
            </a:r>
          </a:p>
        </p:txBody>
      </p:sp>
      <p:pic>
        <p:nvPicPr>
          <p:cNvPr id="25" name="Picture 24"/>
          <p:cNvPicPr>
            <a:picLocks noChangeAspect="1"/>
          </p:cNvPicPr>
          <p:nvPr/>
        </p:nvPicPr>
        <p:blipFill>
          <a:blip r:embed="rId6"/>
          <a:stretch>
            <a:fillRect/>
          </a:stretch>
        </p:blipFill>
        <p:spPr>
          <a:xfrm>
            <a:off x="5505708" y="2636136"/>
            <a:ext cx="397069" cy="1772408"/>
          </a:xfrm>
          <a:prstGeom prst="rect">
            <a:avLst/>
          </a:prstGeom>
        </p:spPr>
      </p:pic>
      <p:cxnSp>
        <p:nvCxnSpPr>
          <p:cNvPr id="28" name="Curved Connector 27"/>
          <p:cNvCxnSpPr>
            <a:endCxn id="23" idx="0"/>
          </p:cNvCxnSpPr>
          <p:nvPr/>
        </p:nvCxnSpPr>
        <p:spPr>
          <a:xfrm rot="10800000" flipV="1">
            <a:off x="3555220" y="4121240"/>
            <a:ext cx="371354" cy="26551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p:nvPr/>
        </p:nvCxnSpPr>
        <p:spPr>
          <a:xfrm rot="10800000" flipV="1">
            <a:off x="4997005" y="4095482"/>
            <a:ext cx="617085" cy="265514"/>
          </a:xfrm>
          <a:prstGeom prst="curvedConnector3">
            <a:avLst>
              <a:gd name="adj1" fmla="val 100089"/>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4483203" y="4386754"/>
            <a:ext cx="1160895" cy="400110"/>
          </a:xfrm>
          <a:prstGeom prst="rect">
            <a:avLst/>
          </a:prstGeom>
          <a:noFill/>
          <a:ln>
            <a:noFill/>
          </a:ln>
        </p:spPr>
        <p:txBody>
          <a:bodyPr wrap="none" rtlCol="0">
            <a:spAutoFit/>
          </a:bodyPr>
          <a:lstStyle/>
          <a:p>
            <a:r>
              <a:rPr lang="en-IN" sz="1000" dirty="0" smtClean="0"/>
              <a:t>MB adsorbs on </a:t>
            </a:r>
          </a:p>
          <a:p>
            <a:r>
              <a:rPr lang="en-IN" sz="1000" dirty="0" smtClean="0"/>
              <a:t>GO </a:t>
            </a:r>
            <a:r>
              <a:rPr lang="en-IN" sz="1000" dirty="0" err="1" smtClean="0"/>
              <a:t>nanosheets</a:t>
            </a:r>
            <a:endParaRPr lang="en-IN" sz="1000" dirty="0" smtClean="0"/>
          </a:p>
        </p:txBody>
      </p:sp>
      <p:cxnSp>
        <p:nvCxnSpPr>
          <p:cNvPr id="34" name="Straight Arrow Connector 33"/>
          <p:cNvCxnSpPr/>
          <p:nvPr/>
        </p:nvCxnSpPr>
        <p:spPr>
          <a:xfrm>
            <a:off x="1236373" y="3522340"/>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888210" y="3535153"/>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4533363" y="3541559"/>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Elbow Connector 62"/>
          <p:cNvCxnSpPr>
            <a:stCxn id="25" idx="2"/>
          </p:cNvCxnSpPr>
          <p:nvPr/>
        </p:nvCxnSpPr>
        <p:spPr>
          <a:xfrm rot="5400000">
            <a:off x="3708808" y="4056411"/>
            <a:ext cx="1643302" cy="234756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42385" y="5757949"/>
            <a:ext cx="2733441" cy="400110"/>
          </a:xfrm>
          <a:prstGeom prst="rect">
            <a:avLst/>
          </a:prstGeom>
          <a:noFill/>
          <a:ln>
            <a:noFill/>
          </a:ln>
        </p:spPr>
        <p:txBody>
          <a:bodyPr wrap="none" rtlCol="0">
            <a:spAutoFit/>
          </a:bodyPr>
          <a:lstStyle/>
          <a:p>
            <a:r>
              <a:rPr lang="en-IN" sz="2000" dirty="0" smtClean="0"/>
              <a:t>UV-Vis Spectroscopy</a:t>
            </a:r>
          </a:p>
        </p:txBody>
      </p:sp>
      <p:sp>
        <p:nvSpPr>
          <p:cNvPr id="8" name="TextBox 7"/>
          <p:cNvSpPr txBox="1"/>
          <p:nvPr/>
        </p:nvSpPr>
        <p:spPr>
          <a:xfrm>
            <a:off x="6721101" y="2618154"/>
            <a:ext cx="5114583" cy="1754326"/>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smtClean="0"/>
              <a:t>Curious to check, what would happen if we don’t perform the centrifugation</a:t>
            </a:r>
          </a:p>
          <a:p>
            <a:endParaRPr lang="en-IN" dirty="0" smtClean="0"/>
          </a:p>
          <a:p>
            <a:pPr marL="285750" indent="-285750">
              <a:buFont typeface="Arial" panose="020B0604020202020204" pitchFamily="34" charset="0"/>
              <a:buChar char="•"/>
            </a:pPr>
            <a:r>
              <a:rPr lang="en-IN" dirty="0" smtClean="0"/>
              <a:t>Studied the UV-Vis spectra in the presence of the GO </a:t>
            </a:r>
            <a:r>
              <a:rPr lang="en-IN" dirty="0" err="1" smtClean="0"/>
              <a:t>nanosheets</a:t>
            </a:r>
            <a:r>
              <a:rPr lang="en-IN" dirty="0"/>
              <a:t> </a:t>
            </a:r>
            <a:r>
              <a:rPr lang="en-IN" dirty="0" smtClean="0"/>
              <a:t>(An operando approach)</a:t>
            </a:r>
            <a:endParaRPr lang="en-IN" dirty="0"/>
          </a:p>
        </p:txBody>
      </p:sp>
      <p:sp>
        <p:nvSpPr>
          <p:cNvPr id="3" name="Slide Number Placeholder 2"/>
          <p:cNvSpPr>
            <a:spLocks noGrp="1"/>
          </p:cNvSpPr>
          <p:nvPr>
            <p:ph type="sldNum" sz="quarter" idx="4"/>
          </p:nvPr>
        </p:nvSpPr>
        <p:spPr/>
        <p:txBody>
          <a:bodyPr/>
          <a:lstStyle/>
          <a:p>
            <a:fld id="{C62155A9-2BEA-4E1A-A809-3AB570F0F126}" type="slidenum">
              <a:rPr lang="en-US" smtClean="0"/>
              <a:pPr/>
              <a:t>5</a:t>
            </a:fld>
            <a:endParaRPr lang="en-US"/>
          </a:p>
        </p:txBody>
      </p:sp>
    </p:spTree>
    <p:extLst>
      <p:ext uri="{BB962C8B-B14F-4D97-AF65-F5344CB8AC3E}">
        <p14:creationId xmlns:p14="http://schemas.microsoft.com/office/powerpoint/2010/main" val="336113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xEl>
                                              <p:pRg st="0" end="0"/>
                                            </p:txEl>
                                          </p:spTgt>
                                        </p:tgtEl>
                                        <p:attrNameLst>
                                          <p:attrName>style.visibility</p:attrName>
                                        </p:attrNameLst>
                                      </p:cBhvr>
                                      <p:to>
                                        <p:strVal val="visible"/>
                                      </p:to>
                                    </p:set>
                                    <p:animEffect transition="in" filter="fade">
                                      <p:cBhvr>
                                        <p:cTn id="71" dur="500"/>
                                        <p:tgtEl>
                                          <p:spTgt spid="8">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8">
                                            <p:txEl>
                                              <p:pRg st="2" end="2"/>
                                            </p:txEl>
                                          </p:spTgt>
                                        </p:tgtEl>
                                        <p:attrNameLst>
                                          <p:attrName>style.visibility</p:attrName>
                                        </p:attrNameLst>
                                      </p:cBhvr>
                                      <p:to>
                                        <p:strVal val="visible"/>
                                      </p:to>
                                    </p:set>
                                    <p:animEffect transition="in" filter="fade">
                                      <p:cBhvr>
                                        <p:cTn id="7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23" grpId="0"/>
      <p:bldP spid="32"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Subtracting the GO Signature</a:t>
            </a:r>
            <a:endParaRPr lang="en-IN" dirty="0"/>
          </a:p>
        </p:txBody>
      </p:sp>
      <p:sp>
        <p:nvSpPr>
          <p:cNvPr id="3" name="Content Placeholder 2"/>
          <p:cNvSpPr>
            <a:spLocks noGrp="1"/>
          </p:cNvSpPr>
          <p:nvPr>
            <p:ph idx="1"/>
          </p:nvPr>
        </p:nvSpPr>
        <p:spPr>
          <a:xfrm>
            <a:off x="657896" y="1647189"/>
            <a:ext cx="10379298" cy="735403"/>
          </a:xfrm>
          <a:ln>
            <a:noFill/>
          </a:ln>
        </p:spPr>
        <p:txBody>
          <a:bodyPr>
            <a:normAutofit/>
          </a:bodyPr>
          <a:lstStyle/>
          <a:p>
            <a:r>
              <a:rPr lang="en-IN" sz="2000" dirty="0" smtClean="0"/>
              <a:t>Regular UV-Vis spectra were recorded</a:t>
            </a:r>
          </a:p>
          <a:p>
            <a:r>
              <a:rPr lang="en-IN" sz="2000" dirty="0" smtClean="0"/>
              <a:t>GO’s signature was subtracted to capture only the </a:t>
            </a:r>
            <a:r>
              <a:rPr lang="en-IN" sz="2000" dirty="0" smtClean="0"/>
              <a:t>signatures of </a:t>
            </a:r>
            <a:r>
              <a:rPr lang="en-IN" sz="2000" dirty="0" smtClean="0"/>
              <a:t>MB</a:t>
            </a:r>
            <a:endParaRPr lang="en-IN"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980369168"/>
              </p:ext>
            </p:extLst>
          </p:nvPr>
        </p:nvGraphicFramePr>
        <p:xfrm>
          <a:off x="-50443" y="3103990"/>
          <a:ext cx="4005330" cy="3064807"/>
        </p:xfrm>
        <a:graphic>
          <a:graphicData uri="http://schemas.openxmlformats.org/presentationml/2006/ole">
            <mc:AlternateContent xmlns:mc="http://schemas.openxmlformats.org/markup-compatibility/2006">
              <mc:Choice xmlns:v="urn:schemas-microsoft-com:vml" Requires="v">
                <p:oleObj spid="_x0000_s7251" name="Graph" r:id="rId3" imgW="3920760" imgH="3000960" progId="Origin50.Graph">
                  <p:embed/>
                </p:oleObj>
              </mc:Choice>
              <mc:Fallback>
                <p:oleObj name="Graph" r:id="rId3" imgW="3920760" imgH="3000960" progId="Origin50.Graph">
                  <p:embed/>
                  <p:pic>
                    <p:nvPicPr>
                      <p:cNvPr id="0" name=""/>
                      <p:cNvPicPr/>
                      <p:nvPr/>
                    </p:nvPicPr>
                    <p:blipFill>
                      <a:blip r:embed="rId4"/>
                      <a:stretch>
                        <a:fillRect/>
                      </a:stretch>
                    </p:blipFill>
                    <p:spPr>
                      <a:xfrm>
                        <a:off x="-50443" y="3103990"/>
                        <a:ext cx="4005330" cy="3064807"/>
                      </a:xfrm>
                      <a:prstGeom prst="rect">
                        <a:avLst/>
                      </a:prstGeom>
                    </p:spPr>
                  </p:pic>
                </p:oleObj>
              </mc:Fallback>
            </mc:AlternateContent>
          </a:graphicData>
        </a:graphic>
      </p:graphicFrame>
      <p:cxnSp>
        <p:nvCxnSpPr>
          <p:cNvPr id="6" name="Straight Connector 5"/>
          <p:cNvCxnSpPr/>
          <p:nvPr/>
        </p:nvCxnSpPr>
        <p:spPr>
          <a:xfrm>
            <a:off x="3465490" y="4520485"/>
            <a:ext cx="29621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772762253"/>
              </p:ext>
            </p:extLst>
          </p:nvPr>
        </p:nvGraphicFramePr>
        <p:xfrm>
          <a:off x="7348470" y="3103987"/>
          <a:ext cx="4005330" cy="3064808"/>
        </p:xfrm>
        <a:graphic>
          <a:graphicData uri="http://schemas.openxmlformats.org/presentationml/2006/ole">
            <mc:AlternateContent xmlns:mc="http://schemas.openxmlformats.org/markup-compatibility/2006">
              <mc:Choice xmlns:v="urn:schemas-microsoft-com:vml" Requires="v">
                <p:oleObj spid="_x0000_s7252" name="Graph" r:id="rId5" imgW="3920760" imgH="3000960" progId="Origin50.Graph">
                  <p:embed/>
                </p:oleObj>
              </mc:Choice>
              <mc:Fallback>
                <p:oleObj name="Graph" r:id="rId5" imgW="3920760" imgH="3000960" progId="Origin50.Graph">
                  <p:embed/>
                  <p:pic>
                    <p:nvPicPr>
                      <p:cNvPr id="0" name=""/>
                      <p:cNvPicPr/>
                      <p:nvPr/>
                    </p:nvPicPr>
                    <p:blipFill>
                      <a:blip r:embed="rId6"/>
                      <a:stretch>
                        <a:fillRect/>
                      </a:stretch>
                    </p:blipFill>
                    <p:spPr>
                      <a:xfrm>
                        <a:off x="7348470" y="3103987"/>
                        <a:ext cx="4005330" cy="306480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54765458"/>
              </p:ext>
            </p:extLst>
          </p:nvPr>
        </p:nvGraphicFramePr>
        <p:xfrm>
          <a:off x="3626471" y="3103988"/>
          <a:ext cx="4005330" cy="3064807"/>
        </p:xfrm>
        <a:graphic>
          <a:graphicData uri="http://schemas.openxmlformats.org/presentationml/2006/ole">
            <mc:AlternateContent xmlns:mc="http://schemas.openxmlformats.org/markup-compatibility/2006">
              <mc:Choice xmlns:v="urn:schemas-microsoft-com:vml" Requires="v">
                <p:oleObj spid="_x0000_s7253" name="Graph" r:id="rId7" imgW="3920760" imgH="3000960" progId="Origin50.Graph">
                  <p:embed/>
                </p:oleObj>
              </mc:Choice>
              <mc:Fallback>
                <p:oleObj name="Graph" r:id="rId7" imgW="3920760" imgH="3000960" progId="Origin50.Graph">
                  <p:embed/>
                  <p:pic>
                    <p:nvPicPr>
                      <p:cNvPr id="0" name=""/>
                      <p:cNvPicPr/>
                      <p:nvPr/>
                    </p:nvPicPr>
                    <p:blipFill>
                      <a:blip r:embed="rId8"/>
                      <a:stretch>
                        <a:fillRect/>
                      </a:stretch>
                    </p:blipFill>
                    <p:spPr>
                      <a:xfrm>
                        <a:off x="3626471" y="3103988"/>
                        <a:ext cx="4005330" cy="3064807"/>
                      </a:xfrm>
                      <a:prstGeom prst="rect">
                        <a:avLst/>
                      </a:prstGeom>
                    </p:spPr>
                  </p:pic>
                </p:oleObj>
              </mc:Fallback>
            </mc:AlternateContent>
          </a:graphicData>
        </a:graphic>
      </p:graphicFrame>
      <p:cxnSp>
        <p:nvCxnSpPr>
          <p:cNvPr id="11" name="Straight Connector 10"/>
          <p:cNvCxnSpPr/>
          <p:nvPr/>
        </p:nvCxnSpPr>
        <p:spPr>
          <a:xfrm>
            <a:off x="7220749" y="4301544"/>
            <a:ext cx="296216"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7228257" y="4430333"/>
            <a:ext cx="296216" cy="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4"/>
          </p:nvPr>
        </p:nvSpPr>
        <p:spPr/>
        <p:txBody>
          <a:bodyPr/>
          <a:lstStyle/>
          <a:p>
            <a:fld id="{C62155A9-2BEA-4E1A-A809-3AB570F0F126}" type="slidenum">
              <a:rPr lang="en-US" smtClean="0"/>
              <a:pPr/>
              <a:t>6</a:t>
            </a:fld>
            <a:endParaRPr lang="en-US"/>
          </a:p>
        </p:txBody>
      </p:sp>
    </p:spTree>
    <p:extLst>
      <p:ext uri="{BB962C8B-B14F-4D97-AF65-F5344CB8AC3E}">
        <p14:creationId xmlns:p14="http://schemas.microsoft.com/office/powerpoint/2010/main" val="237733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0"/>
            <a:ext cx="10515600" cy="1325563"/>
          </a:xfrm>
        </p:spPr>
        <p:txBody>
          <a:bodyPr/>
          <a:lstStyle/>
          <a:p>
            <a:r>
              <a:rPr lang="en-IN" dirty="0" smtClean="0"/>
              <a:t>What made us Curious?</a:t>
            </a:r>
            <a:endParaRPr lang="en-IN"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9259173"/>
              </p:ext>
            </p:extLst>
          </p:nvPr>
        </p:nvGraphicFramePr>
        <p:xfrm>
          <a:off x="181622" y="917955"/>
          <a:ext cx="3921125" cy="3000375"/>
        </p:xfrm>
        <a:graphic>
          <a:graphicData uri="http://schemas.openxmlformats.org/presentationml/2006/ole">
            <mc:AlternateContent xmlns:mc="http://schemas.openxmlformats.org/markup-compatibility/2006">
              <mc:Choice xmlns:v="urn:schemas-microsoft-com:vml" Requires="v">
                <p:oleObj spid="_x0000_s4186" name="Graph" r:id="rId3" imgW="3920760" imgH="3000960" progId="Origin50.Graph">
                  <p:embed/>
                </p:oleObj>
              </mc:Choice>
              <mc:Fallback>
                <p:oleObj name="Graph" r:id="rId3" imgW="3920760" imgH="3000960" progId="Origin50.Graph">
                  <p:embed/>
                  <p:pic>
                    <p:nvPicPr>
                      <p:cNvPr id="0" name=""/>
                      <p:cNvPicPr/>
                      <p:nvPr/>
                    </p:nvPicPr>
                    <p:blipFill>
                      <a:blip r:embed="rId4"/>
                      <a:stretch>
                        <a:fillRect/>
                      </a:stretch>
                    </p:blipFill>
                    <p:spPr>
                      <a:xfrm>
                        <a:off x="181622" y="917955"/>
                        <a:ext cx="3921125" cy="30003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02261800"/>
              </p:ext>
            </p:extLst>
          </p:nvPr>
        </p:nvGraphicFramePr>
        <p:xfrm>
          <a:off x="137372" y="3823765"/>
          <a:ext cx="3965375" cy="3034235"/>
        </p:xfrm>
        <a:graphic>
          <a:graphicData uri="http://schemas.openxmlformats.org/presentationml/2006/ole">
            <mc:AlternateContent xmlns:mc="http://schemas.openxmlformats.org/markup-compatibility/2006">
              <mc:Choice xmlns:v="urn:schemas-microsoft-com:vml" Requires="v">
                <p:oleObj spid="_x0000_s4187" name="Graph" r:id="rId5" imgW="3920760" imgH="3000960" progId="Origin50.Graph">
                  <p:embed/>
                </p:oleObj>
              </mc:Choice>
              <mc:Fallback>
                <p:oleObj name="Graph" r:id="rId5" imgW="3920760" imgH="3000960" progId="Origin50.Graph">
                  <p:embed/>
                  <p:pic>
                    <p:nvPicPr>
                      <p:cNvPr id="0" name=""/>
                      <p:cNvPicPr/>
                      <p:nvPr/>
                    </p:nvPicPr>
                    <p:blipFill>
                      <a:blip r:embed="rId6"/>
                      <a:stretch>
                        <a:fillRect/>
                      </a:stretch>
                    </p:blipFill>
                    <p:spPr>
                      <a:xfrm>
                        <a:off x="137372" y="3823765"/>
                        <a:ext cx="3965375" cy="3034235"/>
                      </a:xfrm>
                      <a:prstGeom prst="rect">
                        <a:avLst/>
                      </a:prstGeom>
                    </p:spPr>
                  </p:pic>
                </p:oleObj>
              </mc:Fallback>
            </mc:AlternateContent>
          </a:graphicData>
        </a:graphic>
      </p:graphicFrame>
      <p:sp>
        <p:nvSpPr>
          <p:cNvPr id="6" name="TextBox 5"/>
          <p:cNvSpPr txBox="1"/>
          <p:nvPr/>
        </p:nvSpPr>
        <p:spPr>
          <a:xfrm>
            <a:off x="4154510" y="1700106"/>
            <a:ext cx="7160653" cy="3970318"/>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smtClean="0"/>
              <a:t>At </a:t>
            </a:r>
            <a:r>
              <a:rPr lang="en-IN" dirty="0" smtClean="0">
                <a:solidFill>
                  <a:schemeClr val="accent4">
                    <a:lumMod val="75000"/>
                  </a:schemeClr>
                </a:solidFill>
              </a:rPr>
              <a:t>0 ppm GO </a:t>
            </a:r>
            <a:r>
              <a:rPr lang="en-IN" dirty="0" smtClean="0"/>
              <a:t>i.e. only MB, </a:t>
            </a:r>
            <a:r>
              <a:rPr lang="en-IN" dirty="0" smtClean="0">
                <a:solidFill>
                  <a:schemeClr val="accent4">
                    <a:lumMod val="75000"/>
                  </a:schemeClr>
                </a:solidFill>
              </a:rPr>
              <a:t>two peaks observed </a:t>
            </a:r>
            <a:r>
              <a:rPr lang="en-IN" dirty="0" smtClean="0"/>
              <a:t>(Signature of MB). One corresponding to monomer and the other corresponding to dimer.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At a </a:t>
            </a:r>
            <a:r>
              <a:rPr lang="en-IN" dirty="0" smtClean="0">
                <a:solidFill>
                  <a:schemeClr val="accent4">
                    <a:lumMod val="75000"/>
                  </a:schemeClr>
                </a:solidFill>
              </a:rPr>
              <a:t>higher concentration of GO</a:t>
            </a:r>
            <a:r>
              <a:rPr lang="en-IN" dirty="0" smtClean="0"/>
              <a:t>, </a:t>
            </a:r>
            <a:r>
              <a:rPr lang="en-IN" dirty="0" smtClean="0">
                <a:solidFill>
                  <a:schemeClr val="accent4">
                    <a:lumMod val="75000"/>
                  </a:schemeClr>
                </a:solidFill>
              </a:rPr>
              <a:t>more than two peaks </a:t>
            </a:r>
            <a:r>
              <a:rPr lang="en-IN" dirty="0" smtClean="0"/>
              <a:t>are observed, despite of keeping the concentration of MB the same. This was unintended and unexpected.</a:t>
            </a:r>
          </a:p>
          <a:p>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This helped us envision a possibility of more than just two species.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Thought of </a:t>
            </a:r>
            <a:r>
              <a:rPr lang="en-IN" dirty="0" err="1" smtClean="0">
                <a:solidFill>
                  <a:schemeClr val="accent4">
                    <a:lumMod val="75000"/>
                  </a:schemeClr>
                </a:solidFill>
              </a:rPr>
              <a:t>deconvouting</a:t>
            </a:r>
            <a:r>
              <a:rPr lang="en-IN" dirty="0" smtClean="0"/>
              <a:t> the curves to check its constituents  </a:t>
            </a:r>
          </a:p>
        </p:txBody>
      </p:sp>
      <p:sp>
        <p:nvSpPr>
          <p:cNvPr id="3" name="Slide Number Placeholder 2"/>
          <p:cNvSpPr>
            <a:spLocks noGrp="1"/>
          </p:cNvSpPr>
          <p:nvPr>
            <p:ph type="sldNum" sz="quarter" idx="4"/>
          </p:nvPr>
        </p:nvSpPr>
        <p:spPr/>
        <p:txBody>
          <a:bodyPr/>
          <a:lstStyle/>
          <a:p>
            <a:fld id="{C62155A9-2BEA-4E1A-A809-3AB570F0F126}" type="slidenum">
              <a:rPr lang="en-US" smtClean="0"/>
              <a:pPr/>
              <a:t>7</a:t>
            </a:fld>
            <a:endParaRPr lang="en-US"/>
          </a:p>
        </p:txBody>
      </p:sp>
    </p:spTree>
    <p:extLst>
      <p:ext uri="{BB962C8B-B14F-4D97-AF65-F5344CB8AC3E}">
        <p14:creationId xmlns:p14="http://schemas.microsoft.com/office/powerpoint/2010/main" val="372639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035"/>
            <a:ext cx="10515600" cy="1325563"/>
          </a:xfrm>
        </p:spPr>
        <p:txBody>
          <a:bodyPr/>
          <a:lstStyle/>
          <a:p>
            <a:r>
              <a:rPr lang="en-IN" dirty="0" smtClean="0"/>
              <a:t>On </a:t>
            </a:r>
            <a:r>
              <a:rPr lang="en-IN" dirty="0" err="1" smtClean="0"/>
              <a:t>Deconvoluting</a:t>
            </a:r>
            <a:endParaRPr lang="en-IN" dirty="0"/>
          </a:p>
        </p:txBody>
      </p:sp>
      <p:pic>
        <p:nvPicPr>
          <p:cNvPr id="4" name="Content Placeholder 3"/>
          <p:cNvPicPr>
            <a:picLocks noGrp="1" noChangeAspect="1"/>
          </p:cNvPicPr>
          <p:nvPr>
            <p:ph idx="1"/>
          </p:nvPr>
        </p:nvPicPr>
        <p:blipFill>
          <a:blip r:embed="rId3"/>
          <a:stretch>
            <a:fillRect/>
          </a:stretch>
        </p:blipFill>
        <p:spPr>
          <a:xfrm>
            <a:off x="-103499" y="866402"/>
            <a:ext cx="4164594" cy="2915216"/>
          </a:xfrm>
          <a:prstGeom prst="rect">
            <a:avLst/>
          </a:prstGeom>
        </p:spPr>
      </p:pic>
      <p:pic>
        <p:nvPicPr>
          <p:cNvPr id="5" name="Picture 4"/>
          <p:cNvPicPr>
            <a:picLocks noChangeAspect="1"/>
          </p:cNvPicPr>
          <p:nvPr/>
        </p:nvPicPr>
        <p:blipFill>
          <a:blip r:embed="rId4"/>
          <a:stretch>
            <a:fillRect/>
          </a:stretch>
        </p:blipFill>
        <p:spPr>
          <a:xfrm>
            <a:off x="-90153" y="3444118"/>
            <a:ext cx="4151248" cy="2905873"/>
          </a:xfrm>
          <a:prstGeom prst="rect">
            <a:avLst/>
          </a:prstGeom>
        </p:spPr>
      </p:pic>
      <p:sp>
        <p:nvSpPr>
          <p:cNvPr id="6" name="TextBox 5"/>
          <p:cNvSpPr txBox="1"/>
          <p:nvPr/>
        </p:nvSpPr>
        <p:spPr>
          <a:xfrm>
            <a:off x="4262907" y="1076528"/>
            <a:ext cx="7791718" cy="5078313"/>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smtClean="0"/>
              <a:t>Deconvolution was used to find the constituent curves of the GO-MB spectra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On </a:t>
            </a:r>
            <a:r>
              <a:rPr lang="en-IN" dirty="0" err="1" smtClean="0"/>
              <a:t>deconvoluting</a:t>
            </a:r>
            <a:r>
              <a:rPr lang="en-IN" dirty="0" smtClean="0"/>
              <a:t>, indeed more than two constituent curves are observed at higher GO concentrations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Each constituent curve corresponds to different species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As found in literature:</a:t>
            </a:r>
          </a:p>
          <a:p>
            <a:pPr marL="742950" lvl="1" indent="-285750">
              <a:buFont typeface="Arial" panose="020B0604020202020204" pitchFamily="34" charset="0"/>
              <a:buChar char="•"/>
            </a:pPr>
            <a:r>
              <a:rPr lang="en-IN" dirty="0" smtClean="0"/>
              <a:t>Free Monomer – peak at ~664 nm (Blue)</a:t>
            </a:r>
          </a:p>
          <a:p>
            <a:pPr marL="742950" lvl="1" indent="-285750">
              <a:buFont typeface="Arial" panose="020B0604020202020204" pitchFamily="34" charset="0"/>
              <a:buChar char="•"/>
            </a:pPr>
            <a:r>
              <a:rPr lang="en-IN" dirty="0" smtClean="0"/>
              <a:t>Free Dimer – peak at ~620 nm (Orange)</a:t>
            </a:r>
          </a:p>
          <a:p>
            <a:pPr marL="742950" lvl="1" indent="-285750">
              <a:buFont typeface="Arial" panose="020B0604020202020204" pitchFamily="34" charset="0"/>
              <a:buChar char="•"/>
            </a:pPr>
            <a:r>
              <a:rPr lang="en-IN" dirty="0" smtClean="0"/>
              <a:t>Adsorbed Monomer – peak at ~675 nm (Purple)</a:t>
            </a:r>
          </a:p>
          <a:p>
            <a:pPr marL="742950" lvl="1" indent="-285750">
              <a:buFont typeface="Arial" panose="020B0604020202020204" pitchFamily="34" charset="0"/>
              <a:buChar char="•"/>
            </a:pPr>
            <a:r>
              <a:rPr lang="en-IN" dirty="0" smtClean="0"/>
              <a:t>Adsorbed Dimer – peak at ~595 nm (Green)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Similarly, performed experiments by varying concentration of GO from 0ppm to </a:t>
            </a:r>
            <a:r>
              <a:rPr lang="en-IN" dirty="0" smtClean="0"/>
              <a:t>150 </a:t>
            </a:r>
            <a:r>
              <a:rPr lang="en-IN" dirty="0" smtClean="0"/>
              <a:t>ppm, keeping MB concentration constant at 10, 7.5 and 5 ppm (one at a time for all conc. Of GO) </a:t>
            </a:r>
          </a:p>
          <a:p>
            <a:pPr lvl="1"/>
            <a:r>
              <a:rPr lang="en-IN" dirty="0"/>
              <a:t>	</a:t>
            </a:r>
          </a:p>
        </p:txBody>
      </p:sp>
      <p:sp>
        <p:nvSpPr>
          <p:cNvPr id="3" name="Slide Number Placeholder 2"/>
          <p:cNvSpPr>
            <a:spLocks noGrp="1"/>
          </p:cNvSpPr>
          <p:nvPr>
            <p:ph type="sldNum" sz="quarter" idx="4"/>
          </p:nvPr>
        </p:nvSpPr>
        <p:spPr>
          <a:xfrm>
            <a:off x="8077200" y="5742190"/>
            <a:ext cx="3276600" cy="365125"/>
          </a:xfrm>
        </p:spPr>
        <p:txBody>
          <a:bodyPr/>
          <a:lstStyle/>
          <a:p>
            <a:fld id="{C62155A9-2BEA-4E1A-A809-3AB570F0F126}" type="slidenum">
              <a:rPr lang="en-US" smtClean="0"/>
              <a:pPr/>
              <a:t>8</a:t>
            </a:fld>
            <a:endParaRPr lang="en-US"/>
          </a:p>
        </p:txBody>
      </p:sp>
      <p:sp>
        <p:nvSpPr>
          <p:cNvPr id="7" name="Rectangle 6"/>
          <p:cNvSpPr/>
          <p:nvPr/>
        </p:nvSpPr>
        <p:spPr>
          <a:xfrm>
            <a:off x="0" y="6349991"/>
            <a:ext cx="12192000" cy="5080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err="1"/>
              <a:t>Cenens</a:t>
            </a:r>
            <a:r>
              <a:rPr lang="en-IN" sz="1050" dirty="0"/>
              <a:t>, J., &amp; </a:t>
            </a:r>
            <a:r>
              <a:rPr lang="en-IN" sz="1050" dirty="0" err="1"/>
              <a:t>Schoonheydt</a:t>
            </a:r>
            <a:r>
              <a:rPr lang="en-IN" sz="1050" dirty="0"/>
              <a:t>, R. A. (1988). Visible spectroscopy of methylene blue on </a:t>
            </a:r>
            <a:r>
              <a:rPr lang="en-IN" sz="1050" dirty="0" err="1"/>
              <a:t>hectorite</a:t>
            </a:r>
            <a:r>
              <a:rPr lang="en-IN" sz="1050" dirty="0"/>
              <a:t>, </a:t>
            </a:r>
            <a:r>
              <a:rPr lang="en-IN" sz="1050" dirty="0" err="1"/>
              <a:t>laponite</a:t>
            </a:r>
            <a:r>
              <a:rPr lang="en-IN" sz="1050" dirty="0"/>
              <a:t> B, and </a:t>
            </a:r>
            <a:r>
              <a:rPr lang="en-IN" sz="1050" dirty="0" err="1"/>
              <a:t>barasym</a:t>
            </a:r>
            <a:r>
              <a:rPr lang="en-IN" sz="1050" dirty="0"/>
              <a:t> in aqueous suspension. </a:t>
            </a:r>
            <a:r>
              <a:rPr lang="en-IN" sz="1050" i="1" dirty="0"/>
              <a:t>Clays and Clay Minerals</a:t>
            </a:r>
            <a:r>
              <a:rPr lang="en-IN" sz="1050" dirty="0"/>
              <a:t>, </a:t>
            </a:r>
            <a:r>
              <a:rPr lang="en-IN" sz="1050" i="1" dirty="0"/>
              <a:t>36</a:t>
            </a:r>
            <a:r>
              <a:rPr lang="en-IN" sz="1050" dirty="0"/>
              <a:t>(3), 214-224.</a:t>
            </a:r>
          </a:p>
          <a:p>
            <a:pPr algn="ctr"/>
            <a:endParaRPr lang="en-IN" sz="1050" dirty="0"/>
          </a:p>
        </p:txBody>
      </p:sp>
    </p:spTree>
    <p:extLst>
      <p:ext uri="{BB962C8B-B14F-4D97-AF65-F5344CB8AC3E}">
        <p14:creationId xmlns:p14="http://schemas.microsoft.com/office/powerpoint/2010/main" val="89735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fade">
                                      <p:cBhvr>
                                        <p:cTn id="38" dur="500"/>
                                        <p:tgtEl>
                                          <p:spTgt spid="6">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797142" cy="6858000"/>
          </a:xfrm>
          <a:prstGeom prst="rect">
            <a:avLst/>
          </a:prstGeom>
        </p:spPr>
      </p:pic>
      <p:sp>
        <p:nvSpPr>
          <p:cNvPr id="2" name="Slide Number Placeholder 1"/>
          <p:cNvSpPr>
            <a:spLocks noGrp="1"/>
          </p:cNvSpPr>
          <p:nvPr>
            <p:ph type="sldNum" sz="quarter" idx="12"/>
          </p:nvPr>
        </p:nvSpPr>
        <p:spPr/>
        <p:txBody>
          <a:bodyPr/>
          <a:lstStyle/>
          <a:p>
            <a:fld id="{C62155A9-2BEA-4E1A-A809-3AB570F0F126}" type="slidenum">
              <a:rPr lang="en-US" smtClean="0"/>
              <a:pPr/>
              <a:t>9</a:t>
            </a:fld>
            <a:endParaRPr lang="en-US"/>
          </a:p>
        </p:txBody>
      </p:sp>
    </p:spTree>
    <p:extLst>
      <p:ext uri="{BB962C8B-B14F-4D97-AF65-F5344CB8AC3E}">
        <p14:creationId xmlns:p14="http://schemas.microsoft.com/office/powerpoint/2010/main" val="13526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slides.potx" id="{155DE50B-7050-4C94-A1E2-D1CB6BE7200C}" vid="{CB226315-F714-4862-AA2D-99A0B670FE32}"/>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 design slides</Template>
  <TotalTime>5731</TotalTime>
  <Words>1111</Words>
  <Application>Microsoft Office PowerPoint</Application>
  <PresentationFormat>Widescreen</PresentationFormat>
  <Paragraphs>191</Paragraphs>
  <Slides>22</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30" baseType="lpstr">
      <vt:lpstr>Arial</vt:lpstr>
      <vt:lpstr>Century Gothic</vt:lpstr>
      <vt:lpstr>Times New Roman</vt:lpstr>
      <vt:lpstr>Wingdings</vt:lpstr>
      <vt:lpstr>Watermark Design Template</vt:lpstr>
      <vt:lpstr>ChemSketch</vt:lpstr>
      <vt:lpstr>Graph</vt:lpstr>
      <vt:lpstr>Origin Graph</vt:lpstr>
      <vt:lpstr>REVISTING THE INTERACTION OF A CATIONIC DYE WITH CHEMICALLY MODIFIED GRAPHENE SHEETS</vt:lpstr>
      <vt:lpstr>Outline of the Presentation Ahead</vt:lpstr>
      <vt:lpstr>Graphene Oxide as an adsorbent</vt:lpstr>
      <vt:lpstr>Traditionally, Adsorption Experiments are performed like……</vt:lpstr>
      <vt:lpstr>How did we perform the experiment…</vt:lpstr>
      <vt:lpstr>Subtracting the GO Signature</vt:lpstr>
      <vt:lpstr>What made us Curious?</vt:lpstr>
      <vt:lpstr>On Deconvoluting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Deconvoluted Graphs  Scatter Plots</vt:lpstr>
      <vt:lpstr>On changing the concentration of MB</vt:lpstr>
      <vt:lpstr>Implication</vt:lpstr>
      <vt:lpstr>Plans Ahead…</vt:lpstr>
      <vt:lpstr>Plans Ahead…</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Varun Dolia</dc:creator>
  <cp:lastModifiedBy>Varun Dolia</cp:lastModifiedBy>
  <cp:revision>99</cp:revision>
  <dcterms:created xsi:type="dcterms:W3CDTF">2019-09-04T10:16:15Z</dcterms:created>
  <dcterms:modified xsi:type="dcterms:W3CDTF">2019-11-20T01:05:06Z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