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71" r:id="rId9"/>
    <p:sldId id="260" r:id="rId10"/>
    <p:sldId id="261" r:id="rId11"/>
    <p:sldId id="262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74" y="7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kul\Desktop\Project\Tempeature%20Vari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 vs 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Sheet1!$B$30</c:f>
              <c:strCache>
                <c:ptCount val="1"/>
                <c:pt idx="0">
                  <c:v>TB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Sheet1!$A$31:$A$50</c:f>
              <c:numCache>
                <c:formatCode>General</c:formatCode>
                <c:ptCount val="20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0.79999999999999993</c:v>
                </c:pt>
                <c:pt idx="8">
                  <c:v>0.89999999999999991</c:v>
                </c:pt>
                <c:pt idx="9">
                  <c:v>0.99999999999999989</c:v>
                </c:pt>
                <c:pt idx="10">
                  <c:v>1.0999999999999999</c:v>
                </c:pt>
                <c:pt idx="11">
                  <c:v>1.2</c:v>
                </c:pt>
                <c:pt idx="12">
                  <c:v>1.3</c:v>
                </c:pt>
                <c:pt idx="13">
                  <c:v>1.4000000000000001</c:v>
                </c:pt>
                <c:pt idx="14">
                  <c:v>1.5000000000000002</c:v>
                </c:pt>
                <c:pt idx="15">
                  <c:v>1.6000000000000003</c:v>
                </c:pt>
                <c:pt idx="16">
                  <c:v>1.7000000000000004</c:v>
                </c:pt>
                <c:pt idx="17">
                  <c:v>1.8000000000000005</c:v>
                </c:pt>
                <c:pt idx="18">
                  <c:v>1.9000000000000006</c:v>
                </c:pt>
                <c:pt idx="19">
                  <c:v>2.0000000000000004</c:v>
                </c:pt>
              </c:numCache>
            </c:numRef>
          </c:xVal>
          <c:yVal>
            <c:numRef>
              <c:f>Sheet1!$B$31:$B$50</c:f>
              <c:numCache>
                <c:formatCode>General</c:formatCode>
                <c:ptCount val="20"/>
                <c:pt idx="0">
                  <c:v>65.510982272999996</c:v>
                </c:pt>
                <c:pt idx="1">
                  <c:v>65.986729471999993</c:v>
                </c:pt>
                <c:pt idx="2">
                  <c:v>66.624127017000006</c:v>
                </c:pt>
                <c:pt idx="3">
                  <c:v>67.506758207999994</c:v>
                </c:pt>
                <c:pt idx="4">
                  <c:v>68.548915624999992</c:v>
                </c:pt>
                <c:pt idx="5">
                  <c:v>69.578969087999994</c:v>
                </c:pt>
                <c:pt idx="6">
                  <c:v>70.407090177000001</c:v>
                </c:pt>
                <c:pt idx="7">
                  <c:v>70.87733331199999</c:v>
                </c:pt>
                <c:pt idx="8">
                  <c:v>70.90407339299999</c:v>
                </c:pt>
                <c:pt idx="9">
                  <c:v>70.492799999999974</c:v>
                </c:pt>
                <c:pt idx="10">
                  <c:v>69.745268152999955</c:v>
                </c:pt>
                <c:pt idx="11">
                  <c:v>68.849005632000001</c:v>
                </c:pt>
                <c:pt idx="12">
                  <c:v>68.051176857000002</c:v>
                </c:pt>
                <c:pt idx="13">
                  <c:v>67.616803327999861</c:v>
                </c:pt>
                <c:pt idx="14">
                  <c:v>67.771340624999837</c:v>
                </c:pt>
                <c:pt idx="15">
                  <c:v>68.627611967999812</c:v>
                </c:pt>
                <c:pt idx="16">
                  <c:v>70.097098336999579</c:v>
                </c:pt>
                <c:pt idx="17">
                  <c:v>71.785585151999896</c:v>
                </c:pt>
                <c:pt idx="18">
                  <c:v>72.873165513000231</c:v>
                </c:pt>
                <c:pt idx="19">
                  <c:v>71.978599999999844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435-4BE3-912D-71116FF93836}"/>
            </c:ext>
          </c:extLst>
        </c:ser>
        <c:ser>
          <c:idx val="1"/>
          <c:order val="1"/>
          <c:tx>
            <c:strRef>
              <c:f>Sheet1!$C$30</c:f>
              <c:strCache>
                <c:ptCount val="1"/>
                <c:pt idx="0">
                  <c:v>T1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Sheet1!$A$31:$A$50</c:f>
              <c:numCache>
                <c:formatCode>General</c:formatCode>
                <c:ptCount val="20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0.79999999999999993</c:v>
                </c:pt>
                <c:pt idx="8">
                  <c:v>0.89999999999999991</c:v>
                </c:pt>
                <c:pt idx="9">
                  <c:v>0.99999999999999989</c:v>
                </c:pt>
                <c:pt idx="10">
                  <c:v>1.0999999999999999</c:v>
                </c:pt>
                <c:pt idx="11">
                  <c:v>1.2</c:v>
                </c:pt>
                <c:pt idx="12">
                  <c:v>1.3</c:v>
                </c:pt>
                <c:pt idx="13">
                  <c:v>1.4000000000000001</c:v>
                </c:pt>
                <c:pt idx="14">
                  <c:v>1.5000000000000002</c:v>
                </c:pt>
                <c:pt idx="15">
                  <c:v>1.6000000000000003</c:v>
                </c:pt>
                <c:pt idx="16">
                  <c:v>1.7000000000000004</c:v>
                </c:pt>
                <c:pt idx="17">
                  <c:v>1.8000000000000005</c:v>
                </c:pt>
                <c:pt idx="18">
                  <c:v>1.9000000000000006</c:v>
                </c:pt>
                <c:pt idx="19">
                  <c:v>2.0000000000000004</c:v>
                </c:pt>
              </c:numCache>
            </c:numRef>
          </c:xVal>
          <c:yVal>
            <c:numRef>
              <c:f>Sheet1!$C$31:$C$50</c:f>
              <c:numCache>
                <c:formatCode>General</c:formatCode>
                <c:ptCount val="20"/>
                <c:pt idx="0">
                  <c:v>55.729184253</c:v>
                </c:pt>
                <c:pt idx="1">
                  <c:v>52.240936192000007</c:v>
                </c:pt>
                <c:pt idx="2">
                  <c:v>52.018717437000006</c:v>
                </c:pt>
                <c:pt idx="3">
                  <c:v>53.173284288000005</c:v>
                </c:pt>
                <c:pt idx="4">
                  <c:v>54.586703125</c:v>
                </c:pt>
                <c:pt idx="5">
                  <c:v>55.705267967999973</c:v>
                </c:pt>
                <c:pt idx="6">
                  <c:v>56.360320197000007</c:v>
                </c:pt>
                <c:pt idx="7">
                  <c:v>56.61697043199996</c:v>
                </c:pt>
                <c:pt idx="8">
                  <c:v>56.650722573000024</c:v>
                </c:pt>
                <c:pt idx="9">
                  <c:v>56.651999999999887</c:v>
                </c:pt>
                <c:pt idx="10">
                  <c:v>56.758573932999994</c:v>
                </c:pt>
                <c:pt idx="11">
                  <c:v>57.015893951999757</c:v>
                </c:pt>
                <c:pt idx="12">
                  <c:v>57.365320676999588</c:v>
                </c:pt>
                <c:pt idx="13">
                  <c:v>57.660260608000343</c:v>
                </c:pt>
                <c:pt idx="14">
                  <c:v>57.710203125000092</c:v>
                </c:pt>
                <c:pt idx="15">
                  <c:v>57.352659648000056</c:v>
                </c:pt>
                <c:pt idx="16">
                  <c:v>56.553004957000653</c:v>
                </c:pt>
                <c:pt idx="17">
                  <c:v>55.53222067199998</c:v>
                </c:pt>
                <c:pt idx="18">
                  <c:v>54.922540892998981</c:v>
                </c:pt>
                <c:pt idx="19">
                  <c:v>55.950999999998928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435-4BE3-912D-71116FF93836}"/>
            </c:ext>
          </c:extLst>
        </c:ser>
        <c:ser>
          <c:idx val="2"/>
          <c:order val="2"/>
          <c:tx>
            <c:strRef>
              <c:f>Sheet1!$D$30</c:f>
              <c:strCache>
                <c:ptCount val="1"/>
                <c:pt idx="0">
                  <c:v>T2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Sheet1!$A$31:$A$50</c:f>
              <c:numCache>
                <c:formatCode>General</c:formatCode>
                <c:ptCount val="20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0.79999999999999993</c:v>
                </c:pt>
                <c:pt idx="8">
                  <c:v>0.89999999999999991</c:v>
                </c:pt>
                <c:pt idx="9">
                  <c:v>0.99999999999999989</c:v>
                </c:pt>
                <c:pt idx="10">
                  <c:v>1.0999999999999999</c:v>
                </c:pt>
                <c:pt idx="11">
                  <c:v>1.2</c:v>
                </c:pt>
                <c:pt idx="12">
                  <c:v>1.3</c:v>
                </c:pt>
                <c:pt idx="13">
                  <c:v>1.4000000000000001</c:v>
                </c:pt>
                <c:pt idx="14">
                  <c:v>1.5000000000000002</c:v>
                </c:pt>
                <c:pt idx="15">
                  <c:v>1.6000000000000003</c:v>
                </c:pt>
                <c:pt idx="16">
                  <c:v>1.7000000000000004</c:v>
                </c:pt>
                <c:pt idx="17">
                  <c:v>1.8000000000000005</c:v>
                </c:pt>
                <c:pt idx="18">
                  <c:v>1.9000000000000006</c:v>
                </c:pt>
                <c:pt idx="19">
                  <c:v>2.0000000000000004</c:v>
                </c:pt>
              </c:numCache>
            </c:numRef>
          </c:xVal>
          <c:yVal>
            <c:numRef>
              <c:f>Sheet1!$D$31:$D$50</c:f>
              <c:numCache>
                <c:formatCode>General</c:formatCode>
                <c:ptCount val="20"/>
                <c:pt idx="0">
                  <c:v>48.291368702900002</c:v>
                </c:pt>
                <c:pt idx="1">
                  <c:v>53.316580985600005</c:v>
                </c:pt>
                <c:pt idx="2">
                  <c:v>55.739861914100004</c:v>
                </c:pt>
                <c:pt idx="3">
                  <c:v>56.569615078400005</c:v>
                </c:pt>
                <c:pt idx="4">
                  <c:v>56.570107812500005</c:v>
                </c:pt>
                <c:pt idx="5">
                  <c:v>56.287842502399997</c:v>
                </c:pt>
                <c:pt idx="6">
                  <c:v>56.078613982099988</c:v>
                </c:pt>
                <c:pt idx="7">
                  <c:v>56.1352530176</c:v>
                </c:pt>
                <c:pt idx="8">
                  <c:v>56.516055878900026</c:v>
                </c:pt>
                <c:pt idx="9">
                  <c:v>57.173899999999968</c:v>
                </c:pt>
                <c:pt idx="10">
                  <c:v>57.986045726900009</c:v>
                </c:pt>
                <c:pt idx="11">
                  <c:v>58.784624153599999</c:v>
                </c:pt>
                <c:pt idx="12">
                  <c:v>59.387811046100019</c:v>
                </c:pt>
                <c:pt idx="13">
                  <c:v>59.631686854399909</c:v>
                </c:pt>
                <c:pt idx="14">
                  <c:v>59.402782812499915</c:v>
                </c:pt>
                <c:pt idx="15">
                  <c:v>58.671313126399959</c:v>
                </c:pt>
                <c:pt idx="16">
                  <c:v>57.525093250099879</c:v>
                </c:pt>
                <c:pt idx="17">
                  <c:v>56.204144249600041</c:v>
                </c:pt>
                <c:pt idx="18">
                  <c:v>55.135983254900033</c:v>
                </c:pt>
                <c:pt idx="19">
                  <c:v>54.971599999999604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435-4BE3-912D-71116FF93836}"/>
            </c:ext>
          </c:extLst>
        </c:ser>
        <c:ser>
          <c:idx val="3"/>
          <c:order val="3"/>
          <c:tx>
            <c:strRef>
              <c:f>Sheet1!$E$30</c:f>
              <c:strCache>
                <c:ptCount val="1"/>
                <c:pt idx="0">
                  <c:v>T3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Sheet1!$A$31:$A$50</c:f>
              <c:numCache>
                <c:formatCode>General</c:formatCode>
                <c:ptCount val="20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0.79999999999999993</c:v>
                </c:pt>
                <c:pt idx="8">
                  <c:v>0.89999999999999991</c:v>
                </c:pt>
                <c:pt idx="9">
                  <c:v>0.99999999999999989</c:v>
                </c:pt>
                <c:pt idx="10">
                  <c:v>1.0999999999999999</c:v>
                </c:pt>
                <c:pt idx="11">
                  <c:v>1.2</c:v>
                </c:pt>
                <c:pt idx="12">
                  <c:v>1.3</c:v>
                </c:pt>
                <c:pt idx="13">
                  <c:v>1.4000000000000001</c:v>
                </c:pt>
                <c:pt idx="14">
                  <c:v>1.5000000000000002</c:v>
                </c:pt>
                <c:pt idx="15">
                  <c:v>1.6000000000000003</c:v>
                </c:pt>
                <c:pt idx="16">
                  <c:v>1.7000000000000004</c:v>
                </c:pt>
                <c:pt idx="17">
                  <c:v>1.8000000000000005</c:v>
                </c:pt>
                <c:pt idx="18">
                  <c:v>1.9000000000000006</c:v>
                </c:pt>
                <c:pt idx="19">
                  <c:v>2.0000000000000004</c:v>
                </c:pt>
              </c:numCache>
            </c:numRef>
          </c:xVal>
          <c:yVal>
            <c:numRef>
              <c:f>Sheet1!$E$31:$E$50</c:f>
              <c:numCache>
                <c:formatCode>General</c:formatCode>
                <c:ptCount val="20"/>
                <c:pt idx="0">
                  <c:v>38.543388487999998</c:v>
                </c:pt>
                <c:pt idx="1">
                  <c:v>43.644631232000002</c:v>
                </c:pt>
                <c:pt idx="2">
                  <c:v>47.782434752</c:v>
                </c:pt>
                <c:pt idx="3">
                  <c:v>50.656518848000005</c:v>
                </c:pt>
                <c:pt idx="4">
                  <c:v>52.328375000000001</c:v>
                </c:pt>
                <c:pt idx="5">
                  <c:v>53.075496127999997</c:v>
                </c:pt>
                <c:pt idx="6">
                  <c:v>53.270077711999996</c:v>
                </c:pt>
                <c:pt idx="7">
                  <c:v>53.282190271999987</c:v>
                </c:pt>
                <c:pt idx="8">
                  <c:v>53.40742320799999</c:v>
                </c:pt>
                <c:pt idx="9">
                  <c:v>53.819000000000031</c:v>
                </c:pt>
                <c:pt idx="10">
                  <c:v>54.544364768000023</c:v>
                </c:pt>
                <c:pt idx="11">
                  <c:v>55.466240192000001</c:v>
                </c:pt>
                <c:pt idx="12">
                  <c:v>56.348156791999983</c:v>
                </c:pt>
                <c:pt idx="13">
                  <c:v>56.884453568000019</c:v>
                </c:pt>
                <c:pt idx="14">
                  <c:v>56.77475000000009</c:v>
                </c:pt>
                <c:pt idx="15">
                  <c:v>55.822889408000059</c:v>
                </c:pt>
                <c:pt idx="16">
                  <c:v>54.060353672000723</c:v>
                </c:pt>
                <c:pt idx="17">
                  <c:v>51.894149312000472</c:v>
                </c:pt>
                <c:pt idx="18">
                  <c:v>50.279164928000078</c:v>
                </c:pt>
                <c:pt idx="19">
                  <c:v>50.914999999999615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435-4BE3-912D-71116FF93836}"/>
            </c:ext>
          </c:extLst>
        </c:ser>
        <c:ser>
          <c:idx val="4"/>
          <c:order val="4"/>
          <c:tx>
            <c:strRef>
              <c:f>Sheet1!$F$30</c:f>
              <c:strCache>
                <c:ptCount val="1"/>
                <c:pt idx="0">
                  <c:v>T4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Sheet1!$A$31:$A$50</c:f>
              <c:numCache>
                <c:formatCode>General</c:formatCode>
                <c:ptCount val="20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0.79999999999999993</c:v>
                </c:pt>
                <c:pt idx="8">
                  <c:v>0.89999999999999991</c:v>
                </c:pt>
                <c:pt idx="9">
                  <c:v>0.99999999999999989</c:v>
                </c:pt>
                <c:pt idx="10">
                  <c:v>1.0999999999999999</c:v>
                </c:pt>
                <c:pt idx="11">
                  <c:v>1.2</c:v>
                </c:pt>
                <c:pt idx="12">
                  <c:v>1.3</c:v>
                </c:pt>
                <c:pt idx="13">
                  <c:v>1.4000000000000001</c:v>
                </c:pt>
                <c:pt idx="14">
                  <c:v>1.5000000000000002</c:v>
                </c:pt>
                <c:pt idx="15">
                  <c:v>1.6000000000000003</c:v>
                </c:pt>
                <c:pt idx="16">
                  <c:v>1.7000000000000004</c:v>
                </c:pt>
                <c:pt idx="17">
                  <c:v>1.8000000000000005</c:v>
                </c:pt>
                <c:pt idx="18">
                  <c:v>1.9000000000000006</c:v>
                </c:pt>
                <c:pt idx="19">
                  <c:v>2.0000000000000004</c:v>
                </c:pt>
              </c:numCache>
            </c:numRef>
          </c:xVal>
          <c:yVal>
            <c:numRef>
              <c:f>Sheet1!$F$31:$F$50</c:f>
              <c:numCache>
                <c:formatCode>General</c:formatCode>
                <c:ptCount val="20"/>
                <c:pt idx="0">
                  <c:v>36.262784163999996</c:v>
                </c:pt>
                <c:pt idx="1">
                  <c:v>45.773612415999992</c:v>
                </c:pt>
                <c:pt idx="2">
                  <c:v>51.391383315999995</c:v>
                </c:pt>
                <c:pt idx="3">
                  <c:v>54.263548863999986</c:v>
                </c:pt>
                <c:pt idx="4">
                  <c:v>55.378562499999987</c:v>
                </c:pt>
                <c:pt idx="5">
                  <c:v>55.544704383999999</c:v>
                </c:pt>
                <c:pt idx="6">
                  <c:v>55.378283955999962</c:v>
                </c:pt>
                <c:pt idx="7">
                  <c:v>55.301219775999982</c:v>
                </c:pt>
                <c:pt idx="8">
                  <c:v>55.547996643999994</c:v>
                </c:pt>
                <c:pt idx="9">
                  <c:v>56.181999999999931</c:v>
                </c:pt>
                <c:pt idx="10">
                  <c:v>57.121227603999898</c:v>
                </c:pt>
                <c:pt idx="11">
                  <c:v>58.17337849599997</c:v>
                </c:pt>
                <c:pt idx="12">
                  <c:v>59.080319235999895</c:v>
                </c:pt>
                <c:pt idx="13">
                  <c:v>59.571927423999853</c:v>
                </c:pt>
                <c:pt idx="14">
                  <c:v>59.429312499999838</c:v>
                </c:pt>
                <c:pt idx="15">
                  <c:v>58.557413823999781</c:v>
                </c:pt>
                <c:pt idx="16">
                  <c:v>57.066976035999829</c:v>
                </c:pt>
                <c:pt idx="17">
                  <c:v>55.365901695999725</c:v>
                </c:pt>
                <c:pt idx="18">
                  <c:v>54.259981203999786</c:v>
                </c:pt>
                <c:pt idx="19">
                  <c:v>55.062999999999619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435-4BE3-912D-71116FF93836}"/>
            </c:ext>
          </c:extLst>
        </c:ser>
        <c:ser>
          <c:idx val="5"/>
          <c:order val="5"/>
          <c:tx>
            <c:strRef>
              <c:f>Sheet1!$G$30</c:f>
              <c:strCache>
                <c:ptCount val="1"/>
                <c:pt idx="0">
                  <c:v>T5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Sheet1!$A$31:$A$50</c:f>
              <c:numCache>
                <c:formatCode>General</c:formatCode>
                <c:ptCount val="20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0.79999999999999993</c:v>
                </c:pt>
                <c:pt idx="8">
                  <c:v>0.89999999999999991</c:v>
                </c:pt>
                <c:pt idx="9">
                  <c:v>0.99999999999999989</c:v>
                </c:pt>
                <c:pt idx="10">
                  <c:v>1.0999999999999999</c:v>
                </c:pt>
                <c:pt idx="11">
                  <c:v>1.2</c:v>
                </c:pt>
                <c:pt idx="12">
                  <c:v>1.3</c:v>
                </c:pt>
                <c:pt idx="13">
                  <c:v>1.4000000000000001</c:v>
                </c:pt>
                <c:pt idx="14">
                  <c:v>1.5000000000000002</c:v>
                </c:pt>
                <c:pt idx="15">
                  <c:v>1.6000000000000003</c:v>
                </c:pt>
                <c:pt idx="16">
                  <c:v>1.7000000000000004</c:v>
                </c:pt>
                <c:pt idx="17">
                  <c:v>1.8000000000000005</c:v>
                </c:pt>
                <c:pt idx="18">
                  <c:v>1.9000000000000006</c:v>
                </c:pt>
                <c:pt idx="19">
                  <c:v>2.0000000000000004</c:v>
                </c:pt>
              </c:numCache>
            </c:numRef>
          </c:xVal>
          <c:yVal>
            <c:numRef>
              <c:f>Sheet1!$G$31:$G$50</c:f>
              <c:numCache>
                <c:formatCode>General</c:formatCode>
                <c:ptCount val="20"/>
                <c:pt idx="0">
                  <c:v>31.312651905999996</c:v>
                </c:pt>
                <c:pt idx="1">
                  <c:v>44.18081158399999</c:v>
                </c:pt>
                <c:pt idx="2">
                  <c:v>50.085700273999997</c:v>
                </c:pt>
                <c:pt idx="3">
                  <c:v>53.005408575999972</c:v>
                </c:pt>
                <c:pt idx="4">
                  <c:v>55.162831249999975</c:v>
                </c:pt>
                <c:pt idx="5">
                  <c:v>57.52319033600002</c:v>
                </c:pt>
                <c:pt idx="6">
                  <c:v>60.222946593999943</c:v>
                </c:pt>
                <c:pt idx="7">
                  <c:v>62.930099263999971</c:v>
                </c:pt>
                <c:pt idx="8">
                  <c:v>65.135874146000091</c:v>
                </c:pt>
                <c:pt idx="9">
                  <c:v>66.377799999999795</c:v>
                </c:pt>
                <c:pt idx="10">
                  <c:v>66.394173266000095</c:v>
                </c:pt>
                <c:pt idx="11">
                  <c:v>65.209911104000057</c:v>
                </c:pt>
                <c:pt idx="12">
                  <c:v>63.153792754000158</c:v>
                </c:pt>
                <c:pt idx="13">
                  <c:v>60.807089216000456</c:v>
                </c:pt>
                <c:pt idx="14">
                  <c:v>58.883581250000297</c:v>
                </c:pt>
                <c:pt idx="15">
                  <c:v>58.040965696000221</c:v>
                </c:pt>
                <c:pt idx="16">
                  <c:v>58.623650113999865</c:v>
                </c:pt>
                <c:pt idx="17">
                  <c:v>60.336935744001771</c:v>
                </c:pt>
                <c:pt idx="18">
                  <c:v>61.852588786001711</c:v>
                </c:pt>
                <c:pt idx="19">
                  <c:v>60.345799999999763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C435-4BE3-912D-71116FF93836}"/>
            </c:ext>
          </c:extLst>
        </c:ser>
        <c:ser>
          <c:idx val="6"/>
          <c:order val="6"/>
          <c:tx>
            <c:strRef>
              <c:f>Sheet1!$H$30</c:f>
              <c:strCache>
                <c:ptCount val="1"/>
                <c:pt idx="0">
                  <c:v>T6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Sheet1!$A$31:$A$50</c:f>
              <c:numCache>
                <c:formatCode>General</c:formatCode>
                <c:ptCount val="20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0.79999999999999993</c:v>
                </c:pt>
                <c:pt idx="8">
                  <c:v>0.89999999999999991</c:v>
                </c:pt>
                <c:pt idx="9">
                  <c:v>0.99999999999999989</c:v>
                </c:pt>
                <c:pt idx="10">
                  <c:v>1.0999999999999999</c:v>
                </c:pt>
                <c:pt idx="11">
                  <c:v>1.2</c:v>
                </c:pt>
                <c:pt idx="12">
                  <c:v>1.3</c:v>
                </c:pt>
                <c:pt idx="13">
                  <c:v>1.4000000000000001</c:v>
                </c:pt>
                <c:pt idx="14">
                  <c:v>1.5000000000000002</c:v>
                </c:pt>
                <c:pt idx="15">
                  <c:v>1.6000000000000003</c:v>
                </c:pt>
                <c:pt idx="16">
                  <c:v>1.7000000000000004</c:v>
                </c:pt>
                <c:pt idx="17">
                  <c:v>1.8000000000000005</c:v>
                </c:pt>
                <c:pt idx="18">
                  <c:v>1.9000000000000006</c:v>
                </c:pt>
                <c:pt idx="19">
                  <c:v>2.0000000000000004</c:v>
                </c:pt>
              </c:numCache>
            </c:numRef>
          </c:xVal>
          <c:yVal>
            <c:numRef>
              <c:f>Sheet1!$H$31:$H$50</c:f>
              <c:numCache>
                <c:formatCode>General</c:formatCode>
                <c:ptCount val="20"/>
                <c:pt idx="0">
                  <c:v>26.724861768</c:v>
                </c:pt>
                <c:pt idx="1">
                  <c:v>39.897106592</c:v>
                </c:pt>
                <c:pt idx="2">
                  <c:v>47.445570192000005</c:v>
                </c:pt>
                <c:pt idx="3">
                  <c:v>51.096113567999993</c:v>
                </c:pt>
                <c:pt idx="4">
                  <c:v>52.307075000000012</c:v>
                </c:pt>
                <c:pt idx="5">
                  <c:v>52.247829408000015</c:v>
                </c:pt>
                <c:pt idx="6">
                  <c:v>51.790155072000019</c:v>
                </c:pt>
                <c:pt idx="7">
                  <c:v>51.512407712000012</c:v>
                </c:pt>
                <c:pt idx="8">
                  <c:v>51.716501928000028</c:v>
                </c:pt>
                <c:pt idx="9">
                  <c:v>52.457700000000031</c:v>
                </c:pt>
                <c:pt idx="10">
                  <c:v>53.587208048000051</c:v>
                </c:pt>
                <c:pt idx="11">
                  <c:v>54.807579552000064</c:v>
                </c:pt>
                <c:pt idx="12">
                  <c:v>55.740926232000064</c:v>
                </c:pt>
                <c:pt idx="13">
                  <c:v>56.00993628800002</c:v>
                </c:pt>
                <c:pt idx="14">
                  <c:v>55.331700000000026</c:v>
                </c:pt>
                <c:pt idx="15">
                  <c:v>53.624342688000027</c:v>
                </c:pt>
                <c:pt idx="16">
                  <c:v>51.12646503200024</c:v>
                </c:pt>
                <c:pt idx="17">
                  <c:v>48.529390752000225</c:v>
                </c:pt>
                <c:pt idx="18">
                  <c:v>47.122221648000348</c:v>
                </c:pt>
                <c:pt idx="19">
                  <c:v>48.949700000000135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C435-4BE3-912D-71116FF93836}"/>
            </c:ext>
          </c:extLst>
        </c:ser>
        <c:ser>
          <c:idx val="7"/>
          <c:order val="7"/>
          <c:tx>
            <c:strRef>
              <c:f>Sheet1!$I$30</c:f>
              <c:strCache>
                <c:ptCount val="1"/>
                <c:pt idx="0">
                  <c:v>T7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Sheet1!$A$31:$A$50</c:f>
              <c:numCache>
                <c:formatCode>General</c:formatCode>
                <c:ptCount val="20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0.79999999999999993</c:v>
                </c:pt>
                <c:pt idx="8">
                  <c:v>0.89999999999999991</c:v>
                </c:pt>
                <c:pt idx="9">
                  <c:v>0.99999999999999989</c:v>
                </c:pt>
                <c:pt idx="10">
                  <c:v>1.0999999999999999</c:v>
                </c:pt>
                <c:pt idx="11">
                  <c:v>1.2</c:v>
                </c:pt>
                <c:pt idx="12">
                  <c:v>1.3</c:v>
                </c:pt>
                <c:pt idx="13">
                  <c:v>1.4000000000000001</c:v>
                </c:pt>
                <c:pt idx="14">
                  <c:v>1.5000000000000002</c:v>
                </c:pt>
                <c:pt idx="15">
                  <c:v>1.6000000000000003</c:v>
                </c:pt>
                <c:pt idx="16">
                  <c:v>1.7000000000000004</c:v>
                </c:pt>
                <c:pt idx="17">
                  <c:v>1.8000000000000005</c:v>
                </c:pt>
                <c:pt idx="18">
                  <c:v>1.9000000000000006</c:v>
                </c:pt>
                <c:pt idx="19">
                  <c:v>2.0000000000000004</c:v>
                </c:pt>
              </c:numCache>
            </c:numRef>
          </c:xVal>
          <c:yVal>
            <c:numRef>
              <c:f>Sheet1!$I$31:$I$50</c:f>
              <c:numCache>
                <c:formatCode>General</c:formatCode>
                <c:ptCount val="20"/>
                <c:pt idx="0">
                  <c:v>24.714185155999999</c:v>
                </c:pt>
                <c:pt idx="1">
                  <c:v>35.964587583999986</c:v>
                </c:pt>
                <c:pt idx="2">
                  <c:v>40.625633523999987</c:v>
                </c:pt>
                <c:pt idx="3">
                  <c:v>41.956928575999967</c:v>
                </c:pt>
                <c:pt idx="4">
                  <c:v>41.998562499999991</c:v>
                </c:pt>
                <c:pt idx="5">
                  <c:v>41.875222335999979</c:v>
                </c:pt>
                <c:pt idx="6">
                  <c:v>42.062113843999953</c:v>
                </c:pt>
                <c:pt idx="7">
                  <c:v>42.612691264000006</c:v>
                </c:pt>
                <c:pt idx="8">
                  <c:v>43.34819539599988</c:v>
                </c:pt>
                <c:pt idx="9">
                  <c:v>44.008999999999844</c:v>
                </c:pt>
                <c:pt idx="10">
                  <c:v>44.367766515999961</c:v>
                </c:pt>
                <c:pt idx="11">
                  <c:v>44.304407103999949</c:v>
                </c:pt>
                <c:pt idx="12">
                  <c:v>43.842856004000168</c:v>
                </c:pt>
                <c:pt idx="13">
                  <c:v>43.149649215999204</c:v>
                </c:pt>
                <c:pt idx="14">
                  <c:v>42.49431249999941</c:v>
                </c:pt>
                <c:pt idx="15">
                  <c:v>42.171557695999411</c:v>
                </c:pt>
                <c:pt idx="16">
                  <c:v>42.385287363999396</c:v>
                </c:pt>
                <c:pt idx="17">
                  <c:v>43.094407743999682</c:v>
                </c:pt>
                <c:pt idx="18">
                  <c:v>43.82045003599967</c:v>
                </c:pt>
                <c:pt idx="19">
                  <c:v>43.416999999998552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C435-4BE3-912D-71116FF93836}"/>
            </c:ext>
          </c:extLst>
        </c:ser>
        <c:ser>
          <c:idx val="8"/>
          <c:order val="8"/>
          <c:tx>
            <c:strRef>
              <c:f>Sheet1!$J$30</c:f>
              <c:strCache>
                <c:ptCount val="1"/>
                <c:pt idx="0">
                  <c:v>T8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Sheet1!$A$31:$A$50</c:f>
              <c:numCache>
                <c:formatCode>General</c:formatCode>
                <c:ptCount val="20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0.79999999999999993</c:v>
                </c:pt>
                <c:pt idx="8">
                  <c:v>0.89999999999999991</c:v>
                </c:pt>
                <c:pt idx="9">
                  <c:v>0.99999999999999989</c:v>
                </c:pt>
                <c:pt idx="10">
                  <c:v>1.0999999999999999</c:v>
                </c:pt>
                <c:pt idx="11">
                  <c:v>1.2</c:v>
                </c:pt>
                <c:pt idx="12">
                  <c:v>1.3</c:v>
                </c:pt>
                <c:pt idx="13">
                  <c:v>1.4000000000000001</c:v>
                </c:pt>
                <c:pt idx="14">
                  <c:v>1.5000000000000002</c:v>
                </c:pt>
                <c:pt idx="15">
                  <c:v>1.6000000000000003</c:v>
                </c:pt>
                <c:pt idx="16">
                  <c:v>1.7000000000000004</c:v>
                </c:pt>
                <c:pt idx="17">
                  <c:v>1.8000000000000005</c:v>
                </c:pt>
                <c:pt idx="18">
                  <c:v>1.9000000000000006</c:v>
                </c:pt>
                <c:pt idx="19">
                  <c:v>2.0000000000000004</c:v>
                </c:pt>
              </c:numCache>
            </c:numRef>
          </c:xVal>
          <c:yVal>
            <c:numRef>
              <c:f>Sheet1!$J$31:$J$50</c:f>
              <c:numCache>
                <c:formatCode>General</c:formatCode>
                <c:ptCount val="20"/>
                <c:pt idx="0">
                  <c:v>24.708037588</c:v>
                </c:pt>
                <c:pt idx="1">
                  <c:v>22.122365632000001</c:v>
                </c:pt>
                <c:pt idx="2">
                  <c:v>24.269638252000007</c:v>
                </c:pt>
                <c:pt idx="3">
                  <c:v>28.390805248000014</c:v>
                </c:pt>
                <c:pt idx="4">
                  <c:v>32.748062499999996</c:v>
                </c:pt>
                <c:pt idx="5">
                  <c:v>36.384161728000016</c:v>
                </c:pt>
                <c:pt idx="6">
                  <c:v>38.910079611999997</c:v>
                </c:pt>
                <c:pt idx="7">
                  <c:v>40.321046271999997</c:v>
                </c:pt>
                <c:pt idx="8">
                  <c:v>40.840933108000009</c:v>
                </c:pt>
                <c:pt idx="9">
                  <c:v>40.795000000000279</c:v>
                </c:pt>
                <c:pt idx="10">
                  <c:v>40.511001867999973</c:v>
                </c:pt>
                <c:pt idx="11">
                  <c:v>40.248654591999959</c:v>
                </c:pt>
                <c:pt idx="12">
                  <c:v>40.157460291999634</c:v>
                </c:pt>
                <c:pt idx="13">
                  <c:v>40.262891968000368</c:v>
                </c:pt>
                <c:pt idx="14">
                  <c:v>40.480937500000529</c:v>
                </c:pt>
                <c:pt idx="15">
                  <c:v>40.66100300800057</c:v>
                </c:pt>
                <c:pt idx="16">
                  <c:v>40.65717557199995</c:v>
                </c:pt>
                <c:pt idx="17">
                  <c:v>40.42784531200008</c:v>
                </c:pt>
                <c:pt idx="18">
                  <c:v>40.163686827999562</c:v>
                </c:pt>
                <c:pt idx="19">
                  <c:v>40.443999999999143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C435-4BE3-912D-71116FF93836}"/>
            </c:ext>
          </c:extLst>
        </c:ser>
        <c:ser>
          <c:idx val="9"/>
          <c:order val="9"/>
          <c:tx>
            <c:strRef>
              <c:f>Sheet1!$K$30</c:f>
              <c:strCache>
                <c:ptCount val="1"/>
                <c:pt idx="0">
                  <c:v>TC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Sheet1!$A$31:$A$50</c:f>
              <c:numCache>
                <c:formatCode>General</c:formatCode>
                <c:ptCount val="20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0.79999999999999993</c:v>
                </c:pt>
                <c:pt idx="8">
                  <c:v>0.89999999999999991</c:v>
                </c:pt>
                <c:pt idx="9">
                  <c:v>0.99999999999999989</c:v>
                </c:pt>
                <c:pt idx="10">
                  <c:v>1.0999999999999999</c:v>
                </c:pt>
                <c:pt idx="11">
                  <c:v>1.2</c:v>
                </c:pt>
                <c:pt idx="12">
                  <c:v>1.3</c:v>
                </c:pt>
                <c:pt idx="13">
                  <c:v>1.4000000000000001</c:v>
                </c:pt>
                <c:pt idx="14">
                  <c:v>1.5000000000000002</c:v>
                </c:pt>
                <c:pt idx="15">
                  <c:v>1.6000000000000003</c:v>
                </c:pt>
                <c:pt idx="16">
                  <c:v>1.7000000000000004</c:v>
                </c:pt>
                <c:pt idx="17">
                  <c:v>1.8000000000000005</c:v>
                </c:pt>
                <c:pt idx="18">
                  <c:v>1.9000000000000006</c:v>
                </c:pt>
                <c:pt idx="19">
                  <c:v>2.0000000000000004</c:v>
                </c:pt>
              </c:numCache>
            </c:numRef>
          </c:xVal>
          <c:yVal>
            <c:numRef>
              <c:f>Sheet1!$K$31:$K$50</c:f>
              <c:numCache>
                <c:formatCode>General</c:formatCode>
                <c:ptCount val="20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20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C435-4BE3-912D-71116FF938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0780192"/>
        <c:axId val="1870772704"/>
      </c:scatterChart>
      <c:valAx>
        <c:axId val="1870780192"/>
        <c:scaling>
          <c:orientation val="minMax"/>
          <c:max val="2.200000000000000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in hrs.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772704"/>
        <c:crosses val="autoZero"/>
        <c:crossBetween val="midCat"/>
      </c:valAx>
      <c:valAx>
        <c:axId val="187077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Temperature(C)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780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ADC6-1C33-413B-B602-2FCCD9FBE77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7ED4-B813-4F4D-A4D3-379590606E7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67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ADC6-1C33-413B-B602-2FCCD9FBE77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7ED4-B813-4F4D-A4D3-379590606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7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ADC6-1C33-413B-B602-2FCCD9FBE77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7ED4-B813-4F4D-A4D3-379590606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0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ADC6-1C33-413B-B602-2FCCD9FBE77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7ED4-B813-4F4D-A4D3-379590606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2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ADC6-1C33-413B-B602-2FCCD9FBE77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7ED4-B813-4F4D-A4D3-379590606E7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65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ADC6-1C33-413B-B602-2FCCD9FBE77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7ED4-B813-4F4D-A4D3-379590606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8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ADC6-1C33-413B-B602-2FCCD9FBE77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7ED4-B813-4F4D-A4D3-379590606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9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ADC6-1C33-413B-B602-2FCCD9FBE77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7ED4-B813-4F4D-A4D3-379590606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9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ADC6-1C33-413B-B602-2FCCD9FBE77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7ED4-B813-4F4D-A4D3-379590606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CDADC6-1C33-413B-B602-2FCCD9FBE77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977ED4-B813-4F4D-A4D3-379590606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8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ADC6-1C33-413B-B602-2FCCD9FBE77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7ED4-B813-4F4D-A4D3-379590606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9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CDADC6-1C33-413B-B602-2FCCD9FBE77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977ED4-B813-4F4D-A4D3-379590606E7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C6C0-FDB8-4721-B71F-DC6EB4B8F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of Reactive Distillation Column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B9CD5-6DBF-4EFE-86C4-9D54E90E6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Name : a.k. gokul Raman</a:t>
            </a:r>
          </a:p>
          <a:p>
            <a:r>
              <a:rPr lang="en-US" dirty="0">
                <a:solidFill>
                  <a:schemeClr val="tx1"/>
                </a:solidFill>
              </a:rPr>
              <a:t>Discipline : chemical engineering</a:t>
            </a:r>
          </a:p>
          <a:p>
            <a:r>
              <a:rPr lang="en-US" dirty="0">
                <a:solidFill>
                  <a:schemeClr val="tx1"/>
                </a:solidFill>
              </a:rPr>
              <a:t>Supervisor : prof. nitin padhiyar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2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2C55-0FEB-4D20-8952-3B2AFED2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Modified Raoult’s law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0913B-4AAE-4573-BA7F-631D90A5B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𝑠𝑎𝑡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201168" lvl="1" indent="0" algn="ctr">
                  <a:buNone/>
                </a:pPr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– Dimensionless Quantity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 Expression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derived from NRTL Model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 Xu &amp; Chuang, 1997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r>
                  <a:rPr lang="en-US" dirty="0"/>
                  <a:t>Where,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r>
                  <a:rPr lang="en-US" b="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0913B-4AAE-4573-BA7F-631D90A5B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99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5635-417B-4028-BA24-1D04E565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8ED2-7A29-4D6C-823B-2D3676464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Model Parameters, considering P = 760 mmHg for the system of Methyl Acetate, Methanol, Acetic Acid and Water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08BD2-41B2-4A45-859D-B18FE602F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19405"/>
            <a:ext cx="10058400" cy="21684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77CD93-DEFB-42CE-9FF7-C4FD59D225AC}"/>
              </a:ext>
            </a:extLst>
          </p:cNvPr>
          <p:cNvSpPr/>
          <p:nvPr/>
        </p:nvSpPr>
        <p:spPr>
          <a:xfrm>
            <a:off x="7010400" y="2828114"/>
            <a:ext cx="4145280" cy="394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3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C445-5872-4DC9-B228-BCC06CA6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Temperature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7F26-5D68-4408-B675-BC84EC664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 on the data of temperature variations across the column at different time instances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D853BB-90B9-49A1-A7F6-CEC9F1497E59}"/>
              </a:ext>
            </a:extLst>
          </p:cNvPr>
          <p:cNvGrpSpPr/>
          <p:nvPr/>
        </p:nvGrpSpPr>
        <p:grpSpPr>
          <a:xfrm>
            <a:off x="3025159" y="2516778"/>
            <a:ext cx="4761303" cy="3667377"/>
            <a:chOff x="2197843" y="2516778"/>
            <a:chExt cx="4761303" cy="36673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3334B0-37A9-46C3-9B9A-6D2FCB78A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7843" y="2516778"/>
              <a:ext cx="3478484" cy="364995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5EB96DF-6F1C-4F97-8B41-3AB44C46B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327" y="2516779"/>
              <a:ext cx="1282819" cy="3667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926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017E-0EB5-438C-A777-27DEAF2E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FC306-9FF6-48D2-8606-22DDC1F2F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Temperature Profile derived from</a:t>
                </a:r>
                <a:br>
                  <a:rPr lang="en-US" dirty="0"/>
                </a:br>
                <a:r>
                  <a:rPr lang="en-US" dirty="0"/>
                  <a:t>Trendline</a:t>
                </a:r>
              </a:p>
              <a:p>
                <a:r>
                  <a:rPr lang="en-US" dirty="0"/>
                  <a:t>Temperature of the Condenser kept</a:t>
                </a:r>
                <a:br>
                  <a:rPr lang="en-US" dirty="0"/>
                </a:br>
                <a:r>
                  <a:rPr lang="en-US" dirty="0"/>
                  <a:t>constant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Difference between conventional</a:t>
                </a:r>
                <a:br>
                  <a:rPr lang="en-US" dirty="0"/>
                </a:br>
                <a:r>
                  <a:rPr lang="en-US" dirty="0"/>
                  <a:t>Distillation Column and RDC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FC306-9FF6-48D2-8606-22DDC1F2F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7B4834-B1E3-4603-AC87-95241000C0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643914"/>
              </p:ext>
            </p:extLst>
          </p:nvPr>
        </p:nvGraphicFramePr>
        <p:xfrm>
          <a:off x="4746185" y="1845733"/>
          <a:ext cx="6417673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690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20DB-57FF-465A-9144-71B6D428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1378A-9B41-468D-9F5E-A072D8A2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88D97-4BB6-499D-8968-BCCBDCB78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516" y="1841868"/>
            <a:ext cx="5364480" cy="3422952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F12F0E91-77BF-408C-8579-9E6EE051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89" y="1857291"/>
            <a:ext cx="5334000" cy="34113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84B330-081F-4FF3-BECE-B79926AC4E7A}"/>
              </a:ext>
            </a:extLst>
          </p:cNvPr>
          <p:cNvSpPr/>
          <p:nvPr/>
        </p:nvSpPr>
        <p:spPr>
          <a:xfrm>
            <a:off x="1097280" y="5268686"/>
            <a:ext cx="4998720" cy="5965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 Mid-Semester Result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757BD2-6229-49A5-B9AD-BBB9CDEF6B6B}"/>
              </a:ext>
            </a:extLst>
          </p:cNvPr>
          <p:cNvSpPr/>
          <p:nvPr/>
        </p:nvSpPr>
        <p:spPr>
          <a:xfrm>
            <a:off x="6096000" y="5267668"/>
            <a:ext cx="5050996" cy="5965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 Mid-Semester Result</a:t>
            </a:r>
          </a:p>
        </p:txBody>
      </p:sp>
    </p:spTree>
    <p:extLst>
      <p:ext uri="{BB962C8B-B14F-4D97-AF65-F5344CB8AC3E}">
        <p14:creationId xmlns:p14="http://schemas.microsoft.com/office/powerpoint/2010/main" val="279451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83D2-B27E-48B2-AE6A-02FC06A6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5D27-712C-49A2-AC08-E1FAB9B7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17C99-00D2-481E-95D3-5C51F7FBB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47" y="1857291"/>
            <a:ext cx="5334000" cy="3411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CDCD9-3442-4FE0-B712-8655D113A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8" y="1845734"/>
            <a:ext cx="5364480" cy="34229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66C10E-4F57-4AB0-BBCA-5F0D52EFB414}"/>
              </a:ext>
            </a:extLst>
          </p:cNvPr>
          <p:cNvSpPr/>
          <p:nvPr/>
        </p:nvSpPr>
        <p:spPr>
          <a:xfrm>
            <a:off x="1097280" y="5268686"/>
            <a:ext cx="4998720" cy="5965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 Mid-Semester Result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A2F76E-1267-40BC-AFDC-9FE8C2B550F7}"/>
              </a:ext>
            </a:extLst>
          </p:cNvPr>
          <p:cNvSpPr/>
          <p:nvPr/>
        </p:nvSpPr>
        <p:spPr>
          <a:xfrm>
            <a:off x="6096000" y="5267668"/>
            <a:ext cx="5050996" cy="5965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 Mid-Semester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35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C3C8-26C2-4A8A-AD42-1886A3A3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17E7-312B-42ED-8949-BBCA9FD4A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To optimize the results by considering to vary certain parameters like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Bottoms Rate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Distillate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Pressure of the column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8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CC0C-133A-4D64-8173-0883427B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E4F9-1239-43DD-9F06-AC7920E7F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b="0" dirty="0">
                <a:solidFill>
                  <a:srgbClr val="404040"/>
                </a:solidFill>
                <a:effectLst/>
                <a:latin typeface="noto-sans-display"/>
              </a:rPr>
              <a:t>Fogler, H. Scott. Elements Of Chemical Reaction Engineering. Upper Saddle River, N.J. :Prentice Hall PTR, 1999.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noto-sans-display"/>
              </a:rPr>
              <a:t>Xu, Z. P., &amp; Chuang, K. T. (1997). Correlation of Vapor−Liquid Equilibrium Data for Methyl Acetate−Methanol−Water−Acetic Acid Mixtures. Industrial &amp; Engineering Chemistry Research, 36(7), 2866–2870. https://doi.org/10.1021/ie9701175</a:t>
            </a:r>
            <a:endParaRPr lang="en-US" sz="1800" b="0" dirty="0">
              <a:solidFill>
                <a:srgbClr val="404040"/>
              </a:solidFill>
              <a:effectLst/>
              <a:latin typeface="noto-sans-display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noto-sans-display"/>
              </a:rPr>
              <a:t>Kumar, Hemant &amp; Arora, Shivali. (2014). Modeling of Reactive Distillation Column for the production of Ethyl Acetate. International Journal of Current Engineering and Technology. 4. 842-845. </a:t>
            </a:r>
            <a:endParaRPr lang="en-US" sz="1800" dirty="0">
              <a:solidFill>
                <a:srgbClr val="404040"/>
              </a:solidFill>
              <a:latin typeface="noto-sans-display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noto-sans-display"/>
              </a:rPr>
              <a:t>Sakhre, Vandana. (2019). Reactive Distillation: Modeling, Simulation, and Optimization. 10.5772/intechopen.85433. </a:t>
            </a:r>
            <a:endParaRPr lang="en-US" sz="1800" dirty="0">
              <a:solidFill>
                <a:srgbClr val="404040"/>
              </a:solidFill>
              <a:latin typeface="noto-sans-display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noto-sans-display"/>
              </a:rPr>
              <a:t>Huss, Robert &amp; Chen, Fengrong &amp; Doherty, Michael. (2003). Reactive distillation for methyl acetate production. Computers &amp; Chemical Engineering. 27. 1855-1866. 10.1016/S0098-1354(03)00156-X. </a:t>
            </a:r>
          </a:p>
        </p:txBody>
      </p:sp>
    </p:spTree>
    <p:extLst>
      <p:ext uri="{BB962C8B-B14F-4D97-AF65-F5344CB8AC3E}">
        <p14:creationId xmlns:p14="http://schemas.microsoft.com/office/powerpoint/2010/main" val="286471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1C661C-DC7B-4025-80AE-A5A8D9E8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4AD1E-747D-49E5-B582-771487CB6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9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88F6-8300-49E1-B833-614BBA3E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8E92-5895-435F-BC06-CBC1A292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Reactive Distillation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Mass and Energy Balance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 Mid – Semester Assumptions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 Mid – Semester 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Modified Raoult’s law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Temperature Profile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Prospects</a:t>
            </a:r>
          </a:p>
        </p:txBody>
      </p:sp>
    </p:spTree>
    <p:extLst>
      <p:ext uri="{BB962C8B-B14F-4D97-AF65-F5344CB8AC3E}">
        <p14:creationId xmlns:p14="http://schemas.microsoft.com/office/powerpoint/2010/main" val="6902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C3C1F-73BC-4D34-B1E1-8A34C32BA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Reactor and Distillation Column work separately in conventional chemical plant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Combination of Distillation Column and Reactor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Esterification, Transesterification, Alkylation and other such organic reactions 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Methyl Acetate Production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𝐶𝑂𝑂𝐻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𝑂𝐻</m:t>
                    </m:r>
                    <m:groupChr>
                      <m:groupChrPr>
                        <m:chr m:val="↔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𝐶𝑂𝑂𝐶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Advantages: Reduction in capital cost, Operating and Maintenance Cost. Energy also Saved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Disadvantages: Limited to certain Reactions, Reactor and Distillation Column conditions must overlap.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C3C1F-73BC-4D34-B1E1-8A34C32BA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0326380-FCB4-4FDC-888C-DBBA3472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Distillation(RD)</a:t>
            </a:r>
          </a:p>
        </p:txBody>
      </p:sp>
    </p:spTree>
    <p:extLst>
      <p:ext uri="{BB962C8B-B14F-4D97-AF65-F5344CB8AC3E}">
        <p14:creationId xmlns:p14="http://schemas.microsoft.com/office/powerpoint/2010/main" val="148247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71B350D-F5E2-4607-82DD-09F68C204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38035"/>
            <a:ext cx="3265714" cy="403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48680-EFDD-431F-969B-9C24DF1A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0419-B64A-43ED-B563-CC50814EB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7BC5B-20B5-44EB-A1E3-7964A142B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4" y="1845734"/>
            <a:ext cx="4897755" cy="412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03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A6BD8-4AAA-4890-8ED6-FEDCAE570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𝑆𝑡𝑜𝑖𝑐h𝑖𝑜𝑚𝑒𝑡𝑟𝑖𝑐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𝐶𝑜𝑒𝑓𝑓𝑖𝑐𝑖𝑒𝑛𝑡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𝐿𝑖𝑞𝑢𝑖𝑑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𝐻𝑜𝑙𝑑𝑢𝑝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𝑠𝑡𝑎𝑔𝑒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𝐹𝑜𝑟𝑤𝑎𝑟𝑑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𝑠𝑡𝑎𝑔𝑒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𝐵𝑎𝑐𝑘𝑤𝑎𝑟𝑑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𝑅𝑒𝑎𝑐𝑡𝑖𝑜𝑛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𝑠𝑡𝑎𝑔𝑒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𝑙𝑖𝑞𝑢𝑖𝑑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𝑐𝑜𝑚𝑝𝑜𝑠𝑖𝑡𝑖𝑜𝑛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𝑣𝑎𝑝𝑜𝑟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𝑙𝑖𝑞𝑢𝑖𝑑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A6BD8-4AAA-4890-8ED6-FEDCAE570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346DB9-0897-4A49-9ADB-53B01C9F1CA5}"/>
                  </a:ext>
                </a:extLst>
              </p:cNvPr>
              <p:cNvSpPr txBox="1"/>
              <p:nvPr/>
            </p:nvSpPr>
            <p:spPr>
              <a:xfrm>
                <a:off x="6096000" y="1845733"/>
                <a:ext cx="4998720" cy="4182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𝐻𝑒𝑎𝑡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𝑉𝑎𝑝𝑜𝑟𝑖𝑠𝑎𝑡𝑖𝑜𝑛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𝐷𝑖𝑠𝑡𝑖𝑙𝑙𝑎𝑡𝑒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𝐹𝑙𝑜𝑤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𝐵𝑜𝑡𝑡𝑜𝑚𝑠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𝐹𝑙𝑜𝑤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𝑉𝑎𝑝𝑜𝑟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𝑐𝑜𝑚𝑝𝑜𝑠𝑖𝑡𝑖𝑜𝑛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𝑠𝑡𝑎𝑔𝑒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𝑅𝑅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𝑅𝑒𝑓𝑙𝑢𝑥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𝐹𝑒𝑒𝑑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𝑓𝑙𝑜𝑤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𝑠𝑡𝑎𝑔𝑒</m:t>
                      </m:r>
                    </m:oMath>
                  </m:oMathPara>
                </a14:m>
                <a:endParaRPr lang="en-US" sz="20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𝐹𝑒𝑒𝑑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𝐶𝑂𝑚𝑝𝑜𝑠𝑖𝑡𝑖𝑜𝑛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𝑠𝑡𝑎𝑔𝑒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𝑁𝑇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𝑠𝑡𝑎𝑔𝑒𝑠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346DB9-0897-4A49-9ADB-53B01C9F1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45733"/>
                <a:ext cx="4998720" cy="4182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7352B6D4-C3F8-4D34-9CE2-14DCB907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Nomenclature</a:t>
            </a:r>
          </a:p>
        </p:txBody>
      </p:sp>
    </p:spTree>
    <p:extLst>
      <p:ext uri="{BB962C8B-B14F-4D97-AF65-F5344CB8AC3E}">
        <p14:creationId xmlns:p14="http://schemas.microsoft.com/office/powerpoint/2010/main" val="282831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345F9F7-4C15-4D99-A4C3-1B9FD49F1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1845734"/>
            <a:ext cx="4073306" cy="243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D6A8-177B-4380-904D-F84569E4D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/>
                <a:r>
                  <a:rPr lang="en-US" b="1" dirty="0"/>
                  <a:t>Rectifying and Stripping Trays</a:t>
                </a:r>
              </a:p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algn="r"/>
                <a:r>
                  <a:rPr lang="en-US" b="1" dirty="0"/>
                  <a:t>Reactive Trays</a:t>
                </a:r>
              </a:p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algn="r"/>
                <a:r>
                  <a:rPr lang="en-US" b="1" dirty="0"/>
                  <a:t>Feed Trays</a:t>
                </a:r>
              </a:p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algn="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D6A8-177B-4380-904D-F84569E4D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66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436953C-287A-4BEA-BC75-93989D3391A8}"/>
              </a:ext>
            </a:extLst>
          </p:cNvPr>
          <p:cNvSpPr/>
          <p:nvPr/>
        </p:nvSpPr>
        <p:spPr>
          <a:xfrm>
            <a:off x="6435969" y="4985237"/>
            <a:ext cx="4798842" cy="6418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28BC33-2BA9-482C-A612-AF2D4FF3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and Energy Balance</a:t>
            </a:r>
          </a:p>
        </p:txBody>
      </p:sp>
    </p:spTree>
    <p:extLst>
      <p:ext uri="{BB962C8B-B14F-4D97-AF65-F5344CB8AC3E}">
        <p14:creationId xmlns:p14="http://schemas.microsoft.com/office/powerpoint/2010/main" val="427420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8F6C9A-7223-4F3D-8DFD-8AAF7C7351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Reflux Drum/Condenser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𝑁𝑇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𝑁𝑇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Column Base/Reboiler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	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Relating V and L of different plates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𝐻𝑒𝑎𝑡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𝑅𝑒𝑎𝑐𝑡𝑖𝑜𝑛</m:t>
                    </m:r>
                  </m:oMath>
                </a14:m>
                <a:r>
                  <a:rPr lang="en-US" dirty="0"/>
                  <a:t>	</a:t>
                </a:r>
              </a:p>
              <a:p>
                <a:r>
                  <a:rPr lang="en-US" dirty="0"/>
                  <a:t>Solving simultaneous differential equations using ODE45 Solver in MATLAB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8F6C9A-7223-4F3D-8DFD-8AAF7C7351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12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83BB-FAA6-45C7-88C0-7979522D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Mid – Semester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47224-FE08-476D-B438-360400A0A9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Temperature of the column remains constant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Pressure of the Column remains constant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e>
                      <m:sup/>
                    </m:sSup>
                  </m:oMath>
                </a14:m>
                <a:endParaRPr lang="en-US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Calibri(body)"/>
                    <a:cs typeface="Courier New" panose="02070309020205020404" pitchFamily="49" charset="0"/>
                  </a:rPr>
                  <a:t> Ideal Raoult's law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𝑠𝑎𝑡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Mass Holdup in every tray is equal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47224-FE08-476D-B438-360400A0A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85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B8DE-DD47-4D51-BB6F-63A7ACA8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Mid – Semester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524C4-EBA1-46D3-BC35-B21EA1A14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Realistic vapor – liquid equilibrium co-relation was considered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Accounted the Temperature Profile of the System</a:t>
                </a:r>
              </a:p>
              <a:p>
                <a:pPr marL="0" indent="0">
                  <a:buNone/>
                </a:pPr>
                <a:r>
                  <a:rPr lang="en-US" dirty="0"/>
                  <a:t>Assumptions Considered now: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Mass Holdup in every tray is equal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Pressure of the column remains constant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e>
                      <m:sup/>
                    </m:sSup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Temperature of the Condenser remains constant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524C4-EBA1-46D3-BC35-B21EA1A14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2547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FC5C0BF9371B4FB7B708379A26582A" ma:contentTypeVersion="7" ma:contentTypeDescription="Create a new document." ma:contentTypeScope="" ma:versionID="d14100c915b005047de5745ba90afb57">
  <xsd:schema xmlns:xsd="http://www.w3.org/2001/XMLSchema" xmlns:xs="http://www.w3.org/2001/XMLSchema" xmlns:p="http://schemas.microsoft.com/office/2006/metadata/properties" xmlns:ns3="91399ef8-60b3-4342-889c-79d3f261aeb8" xmlns:ns4="82f7d517-b7e3-4647-9124-de0818380adc" targetNamespace="http://schemas.microsoft.com/office/2006/metadata/properties" ma:root="true" ma:fieldsID="180d25dfdce4da6a4fdfa26b3742e782" ns3:_="" ns4:_="">
    <xsd:import namespace="91399ef8-60b3-4342-889c-79d3f261aeb8"/>
    <xsd:import namespace="82f7d517-b7e3-4647-9124-de0818380a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99ef8-60b3-4342-889c-79d3f261ae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f7d517-b7e3-4647-9124-de0818380a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5A5CC0-06CF-4F7E-ABDE-10902079682B}">
  <ds:schemaRefs>
    <ds:schemaRef ds:uri="91399ef8-60b3-4342-889c-79d3f261aeb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82f7d517-b7e3-4647-9124-de0818380adc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BA79DA8-8F27-491B-B485-DB46DD1EB7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5AB433-9BF0-47D4-9758-02651C7349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399ef8-60b3-4342-889c-79d3f261aeb8"/>
    <ds:schemaRef ds:uri="82f7d517-b7e3-4647-9124-de0818380a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2282</TotalTime>
  <Words>860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Calibri(body)</vt:lpstr>
      <vt:lpstr>Cambria Math</vt:lpstr>
      <vt:lpstr>Courier New</vt:lpstr>
      <vt:lpstr>noto-sans-display</vt:lpstr>
      <vt:lpstr>Times New Roman</vt:lpstr>
      <vt:lpstr>Retrospect</vt:lpstr>
      <vt:lpstr>Simulation of Reactive Distillation Column</vt:lpstr>
      <vt:lpstr>Content</vt:lpstr>
      <vt:lpstr>Reactive Distillation(RD)</vt:lpstr>
      <vt:lpstr>PowerPoint Presentation</vt:lpstr>
      <vt:lpstr>Nomenclature</vt:lpstr>
      <vt:lpstr>Mass and Energy Balance</vt:lpstr>
      <vt:lpstr>PowerPoint Presentation</vt:lpstr>
      <vt:lpstr>Pre Mid – Semester Assumptions</vt:lpstr>
      <vt:lpstr>Post Mid – Semester </vt:lpstr>
      <vt:lpstr>1. Modified Raoult’s law</vt:lpstr>
      <vt:lpstr>PowerPoint Presentation</vt:lpstr>
      <vt:lpstr>2. Temperature Variations</vt:lpstr>
      <vt:lpstr>PowerPoint Presentation</vt:lpstr>
      <vt:lpstr>Results</vt:lpstr>
      <vt:lpstr>PowerPoint Presentation</vt:lpstr>
      <vt:lpstr>Future Prospects</vt:lpstr>
      <vt:lpstr>References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Reactive Distillation Column</dc:title>
  <dc:creator>Gokul Raman</dc:creator>
  <cp:lastModifiedBy>Gokul Raman</cp:lastModifiedBy>
  <cp:revision>33</cp:revision>
  <dcterms:created xsi:type="dcterms:W3CDTF">2021-04-19T12:58:26Z</dcterms:created>
  <dcterms:modified xsi:type="dcterms:W3CDTF">2021-04-21T09:56:43Z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0x010100D4FC5C0BF9371B4FB7B708379A26582A</vt:lpwstr>
  </property>
</Properties>
</file>