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6" r:id="rId8"/>
    <p:sldId id="270" r:id="rId9"/>
    <p:sldId id="263" r:id="rId10"/>
    <p:sldId id="259" r:id="rId11"/>
    <p:sldId id="271" r:id="rId12"/>
    <p:sldId id="260" r:id="rId13"/>
    <p:sldId id="261" r:id="rId14"/>
    <p:sldId id="262" r:id="rId15"/>
    <p:sldId id="265" r:id="rId16"/>
    <p:sldId id="264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ul Raman" initials="GR" lastIdx="1" clrIdx="0">
    <p:extLst>
      <p:ext uri="{19B8F6BF-5375-455C-9EA6-DF929625EA0E}">
        <p15:presenceInfo xmlns:p15="http://schemas.microsoft.com/office/powerpoint/2012/main" userId="Gokul Ra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2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4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1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1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6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0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0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651242-5145-4BF0-9C5C-9C7C21BE009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3178D0-77B9-418E-AB2A-A39F5D58ADF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8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C942-460D-44E0-A7CD-A4BC07C92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of Reactive Distillation Column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58F5C-1FD8-4047-9AC6-ADC05F2EE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 : a.k. gokul Raman</a:t>
            </a:r>
          </a:p>
          <a:p>
            <a:r>
              <a:rPr lang="en-US" dirty="0"/>
              <a:t>Discipline : chemical engineering</a:t>
            </a:r>
          </a:p>
          <a:p>
            <a:r>
              <a:rPr lang="en-US" dirty="0"/>
              <a:t>Supervisor : prof. nitin padhiyar</a:t>
            </a:r>
          </a:p>
        </p:txBody>
      </p:sp>
    </p:spTree>
    <p:extLst>
      <p:ext uri="{BB962C8B-B14F-4D97-AF65-F5344CB8AC3E}">
        <p14:creationId xmlns:p14="http://schemas.microsoft.com/office/powerpoint/2010/main" val="341057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8F6C9A-7223-4F3D-8DFD-8AAF7C735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Reflux Drum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𝑁𝑇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𝑁𝑇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Column Base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Relating V and L of different plates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𝑅𝑒𝑎𝑐𝑡𝑖𝑜𝑛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8F6C9A-7223-4F3D-8DFD-8AAF7C735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12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58A2-5503-409D-A1D1-24BF34F6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Simulation of RDC by considering it as plate wise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AE152-D224-46DD-9990-C9E71C03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Assumptions taken: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Temperature of the column remains constant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Pressure of the Column remains constant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Calibri(body)"/>
                    <a:cs typeface="Courier New" panose="02070309020205020404" pitchFamily="49" charset="0"/>
                  </a:rPr>
                  <a:t> Ideal Raoult's law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𝑠𝑎𝑡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Mass Holdup in every tray is equal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AE152-D224-46DD-9990-C9E71C03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21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E39A-0ADB-49DA-A51F-EDD436B7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 = 46 mols/hr.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C159CB-333B-48A7-B5F9-68E731FF3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8582"/>
            <a:ext cx="5334000" cy="40005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FC78A-11C2-443C-A301-3B3F3116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184858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A04E-FD14-418F-9A2A-68F602E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 = 30 mols/hr.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E8154-99C9-4C3D-B910-9BA89E87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5081"/>
            <a:ext cx="5334000" cy="400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5BCFA6-BE5B-446A-AA88-4E35AB7E6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196508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E375-A276-4B84-8910-B2ABE13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2D83-09D2-4E92-9870-8EF98C4B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To optimize the results to obtain minimum amount of methyl acetate at the bottom by considering to vary certain parameters like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Bottoms 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Distillate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Pressure of the column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To include variation in temperature and pressure in the column</a:t>
            </a:r>
          </a:p>
        </p:txBody>
      </p:sp>
    </p:spTree>
    <p:extLst>
      <p:ext uri="{BB962C8B-B14F-4D97-AF65-F5344CB8AC3E}">
        <p14:creationId xmlns:p14="http://schemas.microsoft.com/office/powerpoint/2010/main" val="405111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CC0C-133A-4D64-8173-0883427B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E4F9-1239-43DD-9F06-AC7920E7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1" dirty="0">
                <a:solidFill>
                  <a:srgbClr val="404040"/>
                </a:solidFill>
                <a:effectLst/>
                <a:latin typeface="noto-sans-display"/>
              </a:rPr>
              <a:t>Fogler, H. Scott. Elements Of Chemical Reaction Engineering. Upper Saddle River, N.J. :Prentice Hall PTR, 1999.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Kumar, Hemant &amp; Arora, Shivali. (2014). Modeling of Reactive Distillation Column for the production of Ethyl Acetate. International Journal of Current Engineering and Technology. 4. 842-845. </a:t>
            </a:r>
            <a:endParaRPr lang="en-US" i="1" dirty="0">
              <a:solidFill>
                <a:srgbClr val="404040"/>
              </a:solidFill>
              <a:latin typeface="noto-sans-display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Sakhre, Vandana. (2019). Reactive Distillation: Modeling, Simulation, and Optimization. 10.5772/intechopen.85433. </a:t>
            </a:r>
            <a:endParaRPr lang="en-US" i="1" dirty="0">
              <a:solidFill>
                <a:srgbClr val="404040"/>
              </a:solidFill>
              <a:latin typeface="noto-sans-display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Huss, Robert &amp; Chen, Fengrong &amp; Doherty, Michael. (2003). Reactive distillation for methyl acetate production. Computers &amp; Chemical Engineering. 27. 1855-1866. 10.1016/S0098-1354(03)00156-X. </a:t>
            </a:r>
          </a:p>
        </p:txBody>
      </p:sp>
    </p:spTree>
    <p:extLst>
      <p:ext uri="{BB962C8B-B14F-4D97-AF65-F5344CB8AC3E}">
        <p14:creationId xmlns:p14="http://schemas.microsoft.com/office/powerpoint/2010/main" val="286471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1C661C-DC7B-4025-80AE-A5A8D9E8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4AD1E-747D-49E5-B582-771487CB6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9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6AA-4B4B-4BC2-AD5D-6A5D88EF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into the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B80C-CD4B-4B4A-B8FF-9053D63E8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 concept of Reactive Distillation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material and Heat Balance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till Mid-semester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Prospects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91F4-7E3A-4574-89F1-B44D497B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concept of Reactive Distillation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BEC8B-1D9E-40F8-8816-9FE20A30B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Reactor and Distillation Column work separately in conventional chemical plant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Combining the reactor and distillation component into a single component – Reactive Distillation(RD)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Advantages of Reactive Distillation Column over Conventional Distillation Column –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 Reduce in the capital cost (Area Saved)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 Reduce in the operating  and maintenance cost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Reduce in the energy needed to operate the column.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𝑅𝑒𝑎𝑐𝑡𝑖𝑜𝑛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contributes to the needed energy)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 Esterification, Transesterification, Alkylation and many more processes are performed using RD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Interest in production of methyl acetate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𝐶𝑂𝑂𝐻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𝑂𝐻</m:t>
                    </m:r>
                    <m:groupChr>
                      <m:groupChrPr>
                        <m:chr m:val="↔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𝐶𝑂𝑂𝐶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BEC8B-1D9E-40F8-8816-9FE20A30B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8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30C1-CEA9-4271-B3E6-526D570A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RDC entirely as block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8695D-7B2E-4F0F-BD13-8F5B05AD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Assumptions taken: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Temperature of the column remains constant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Pressure of the Column remains constant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Ideal gas is present in the column with constant concentration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n-US" b="0" i="0" u="none" strike="noStrike" baseline="0" dirty="0">
                    <a:latin typeface="Calibri(body)"/>
                    <a:cs typeface="Courier New" panose="02070309020205020404" pitchFamily="49" charset="0"/>
                  </a:rPr>
                  <a:t>Methyl acetate forms vapor immediately after forming</a:t>
                </a:r>
                <a:r>
                  <a:rPr lang="en-US" dirty="0">
                    <a:latin typeface="Calibri(body)"/>
                    <a:cs typeface="Courier New" panose="02070309020205020404" pitchFamily="49" charset="0"/>
                  </a:rPr>
                  <a:t> and behaves like ideal gas.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b="0" i="0" u="none" strike="noStrike" baseline="0" dirty="0">
                    <a:latin typeface="Calibri(body)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Calibri(body)"/>
                    <a:cs typeface="Courier New" panose="02070309020205020404" pitchFamily="49" charset="0"/>
                  </a:rPr>
                  <a:t>Methyl Acetate only forms vapor and other components do not form vapor. Thus Methyl Acetate continuously removed from the block.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Calibri(body)"/>
                    <a:cs typeface="Courier New" panose="02070309020205020404" pitchFamily="49" charset="0"/>
                  </a:rPr>
                  <a:t>Ideal Raoult's law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𝑠𝑎𝑡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>
                  <a:latin typeface="Calibri(body)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0" i="0" u="none" strike="noStrike" baseline="0" dirty="0">
                    <a:latin typeface="Calibri(body)"/>
                    <a:cs typeface="Courier New" panose="02070309020205020404" pitchFamily="49" charset="0"/>
                  </a:rPr>
                  <a:t>Initial Conditions: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</m:sub>
                    </m:sSub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𝑚𝑜𝑙𝑠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𝐵</m:t>
                        </m:r>
                      </m:sub>
                    </m:sSub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𝑚𝑜𝑙𝑠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</m:sub>
                    </m:sSub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=0.3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𝑚𝑜𝑙𝑠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sub>
                    </m:sSub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=0.3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𝑚𝑜𝑙𝑠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</m:t>
                    </m:r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𝐹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sub>
                    </m:sSub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  <m:f>
                      <m:f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𝑚𝑜𝑙</m:t>
                        </m:r>
                      </m:num>
                      <m:den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h𝑟</m:t>
                        </m:r>
                      </m:den>
                    </m:f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@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h𝑟𝑠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8695D-7B2E-4F0F-BD13-8F5B05AD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03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BDBD-E9D1-4685-A0AE-78A8806B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Mass balance and 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678C1-688D-4D78-BFFA-E59B2AB11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/>
                <a:r>
                  <a:rPr lang="en-US" b="1" dirty="0"/>
                  <a:t>Mass Balance inside the block</a:t>
                </a: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𝐾𝑒𝑞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b="0" dirty="0"/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𝐾𝑒𝑞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b="0" dirty="0"/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𝐾𝑒𝑞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b="0" dirty="0"/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𝐾𝑒𝑞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678C1-688D-4D78-BFFA-E59B2AB11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7A22D5D-7990-4638-821B-B563AE9E23B1}"/>
              </a:ext>
            </a:extLst>
          </p:cNvPr>
          <p:cNvSpPr/>
          <p:nvPr/>
        </p:nvSpPr>
        <p:spPr>
          <a:xfrm>
            <a:off x="2637692" y="3006969"/>
            <a:ext cx="2092570" cy="177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5CCB51-611B-4DD9-BFB1-4CA9D1ABD189}"/>
              </a:ext>
            </a:extLst>
          </p:cNvPr>
          <p:cNvCxnSpPr>
            <a:stCxn id="4" idx="1"/>
          </p:cNvCxnSpPr>
          <p:nvPr/>
        </p:nvCxnSpPr>
        <p:spPr>
          <a:xfrm>
            <a:off x="2637692" y="386861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3E072D-CCFF-49C4-BD84-42DED4BD0F7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97280" y="3894992"/>
            <a:ext cx="15404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BB84FC-C7EA-4D80-8849-7804F4F3586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683977" y="2189285"/>
            <a:ext cx="0" cy="8176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38C321-0A0F-4C01-A756-7ABD4191DFAC}"/>
              </a:ext>
            </a:extLst>
          </p:cNvPr>
          <p:cNvCxnSpPr>
            <a:cxnSpLocks/>
          </p:cNvCxnSpPr>
          <p:nvPr/>
        </p:nvCxnSpPr>
        <p:spPr>
          <a:xfrm>
            <a:off x="3683977" y="2189285"/>
            <a:ext cx="1872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9835CE-6A16-4707-B703-63302CD6EFF2}"/>
              </a:ext>
            </a:extLst>
          </p:cNvPr>
          <p:cNvCxnSpPr>
            <a:cxnSpLocks/>
          </p:cNvCxnSpPr>
          <p:nvPr/>
        </p:nvCxnSpPr>
        <p:spPr>
          <a:xfrm flipV="1">
            <a:off x="3701562" y="4783015"/>
            <a:ext cx="0" cy="8176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04717-850F-4877-8F30-3A59BC3BCCC9}"/>
              </a:ext>
            </a:extLst>
          </p:cNvPr>
          <p:cNvCxnSpPr>
            <a:cxnSpLocks/>
          </p:cNvCxnSpPr>
          <p:nvPr/>
        </p:nvCxnSpPr>
        <p:spPr>
          <a:xfrm>
            <a:off x="3701561" y="5600699"/>
            <a:ext cx="1872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05382D-ABA6-4355-9528-88D6E8310ECB}"/>
              </a:ext>
            </a:extLst>
          </p:cNvPr>
          <p:cNvSpPr/>
          <p:nvPr/>
        </p:nvSpPr>
        <p:spPr>
          <a:xfrm>
            <a:off x="1167618" y="2172904"/>
            <a:ext cx="1399735" cy="16303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Acid(A) + Methanol(B) + Water(D) +Acetate</a:t>
            </a:r>
          </a:p>
          <a:p>
            <a:pPr algn="ctr"/>
            <a:r>
              <a:rPr lang="en-US" dirty="0"/>
              <a:t>(C)+</a:t>
            </a:r>
          </a:p>
          <a:p>
            <a:pPr algn="ctr"/>
            <a:r>
              <a:rPr lang="en-US" dirty="0"/>
              <a:t> Inert(I)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7E1037-7557-46F3-AF67-5AE54BE6062C}"/>
              </a:ext>
            </a:extLst>
          </p:cNvPr>
          <p:cNvSpPr/>
          <p:nvPr/>
        </p:nvSpPr>
        <p:spPr>
          <a:xfrm>
            <a:off x="5707085" y="2172904"/>
            <a:ext cx="1399735" cy="8504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Acetate</a:t>
            </a:r>
          </a:p>
          <a:p>
            <a:pPr algn="ctr"/>
            <a:r>
              <a:rPr lang="en-US" dirty="0"/>
              <a:t>(C)+</a:t>
            </a:r>
          </a:p>
          <a:p>
            <a:pPr algn="ctr"/>
            <a:r>
              <a:rPr lang="en-US" dirty="0"/>
              <a:t>Inert(I)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1D57CB-48E7-4F6A-8963-1AB91B679584}"/>
              </a:ext>
            </a:extLst>
          </p:cNvPr>
          <p:cNvSpPr/>
          <p:nvPr/>
        </p:nvSpPr>
        <p:spPr>
          <a:xfrm>
            <a:off x="5707085" y="4783015"/>
            <a:ext cx="1399735" cy="8504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Acid(A) + Methanol(B) + Water(D)</a:t>
            </a:r>
          </a:p>
        </p:txBody>
      </p:sp>
    </p:spTree>
    <p:extLst>
      <p:ext uri="{BB962C8B-B14F-4D97-AF65-F5344CB8AC3E}">
        <p14:creationId xmlns:p14="http://schemas.microsoft.com/office/powerpoint/2010/main" val="144518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B6AE-D95B-4E1B-99D4-798F32B7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Simulation Considering Entire RDC as block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9A3ED9-6469-4499-AD87-266458B5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1819357"/>
            <a:ext cx="5334000" cy="4000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DD528F-D564-45E9-ACF7-0276B5BB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1935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5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BEB5-4C3E-4A12-A875-BAB22EA1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of Reactive Distillation Column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33E71E-E167-49BE-BD85-4AB443ED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8E221-88DF-49B1-9000-9F688558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845734"/>
            <a:ext cx="3381969" cy="418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5369C2-69AA-463C-9E87-A5A18B3B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1845734"/>
            <a:ext cx="4897755" cy="41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51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BCCE-64B2-46CC-BEC9-1137A4ED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Nomenclature used in Mass and Energy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A6BD8-4AAA-4890-8ED6-FEDCAE570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𝑆𝑡𝑜𝑖𝑐h𝑖𝑜𝑚𝑒𝑡𝑟𝑖𝑐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𝐶𝑜𝑒𝑓𝑓𝑖𝑐𝑖𝑒𝑛𝑡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𝐿𝑖𝑞𝑢𝑖𝑑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𝐻𝑜𝑙𝑑𝑢𝑝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𝐹𝑜𝑟𝑤𝑎𝑟𝑑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𝐵𝑎𝑐𝑘𝑤𝑎𝑟𝑑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𝑅𝑒𝑎𝑐𝑡𝑖𝑜𝑛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𝑙𝑖𝑞𝑢𝑖𝑑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𝑐𝑜𝑚𝑝𝑜𝑠𝑖𝑡𝑖𝑜𝑛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𝑣𝑎𝑝𝑜𝑟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𝑙𝑖𝑞𝑢𝑖𝑑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A6BD8-4AAA-4890-8ED6-FEDCAE570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346DB9-0897-4A49-9ADB-53B01C9F1CA5}"/>
                  </a:ext>
                </a:extLst>
              </p:cNvPr>
              <p:cNvSpPr txBox="1"/>
              <p:nvPr/>
            </p:nvSpPr>
            <p:spPr>
              <a:xfrm>
                <a:off x="6096000" y="1845733"/>
                <a:ext cx="4998720" cy="4182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𝐻𝑒𝑎𝑡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𝑉𝑎𝑝𝑜𝑟𝑖𝑠𝑎𝑡𝑖𝑜𝑛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𝐷𝑖𝑠𝑡𝑖𝑙𝑙𝑎𝑡𝑒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𝐹𝑙𝑜𝑤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𝐵𝑜𝑡𝑡𝑜𝑚𝑠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𝐹𝑙𝑜𝑤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𝑉𝑎𝑝𝑜𝑟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𝑐𝑜𝑚𝑝𝑜𝑠𝑖𝑡𝑖𝑜𝑛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𝑠𝑡𝑎𝑔𝑒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𝑅𝑒𝑓𝑙𝑢𝑥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𝐹𝑒𝑒𝑑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𝑓𝑙𝑜𝑤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𝑠𝑡𝑎𝑔𝑒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𝐹𝑒𝑒𝑑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𝐶𝑂𝑚𝑝𝑜𝑠𝑖𝑡𝑖𝑜𝑛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𝑠𝑡𝑎𝑔𝑒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𝑁𝑇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𝑠𝑡𝑎𝑔𝑒𝑠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346DB9-0897-4A49-9ADB-53B01C9F1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45733"/>
                <a:ext cx="4998720" cy="4182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31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345F9F7-4C15-4D99-A4C3-1B9FD49F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845734"/>
            <a:ext cx="4073306" cy="24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23494-C08F-45A5-A29B-21501E54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Mass and Energy Balance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D6A8-177B-4380-904D-F84569E4D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/>
                <a:r>
                  <a:rPr lang="en-US" b="1" dirty="0"/>
                  <a:t>Rectifying and Stripping Trays</a:t>
                </a: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algn="r"/>
                <a:r>
                  <a:rPr lang="en-US" b="1" dirty="0"/>
                  <a:t>Reactive Trays</a:t>
                </a: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algn="r"/>
                <a:r>
                  <a:rPr lang="en-US" b="1" dirty="0"/>
                  <a:t>Feed Trays</a:t>
                </a: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algn="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D6A8-177B-4380-904D-F84569E4D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436953C-287A-4BEA-BC75-93989D3391A8}"/>
              </a:ext>
            </a:extLst>
          </p:cNvPr>
          <p:cNvSpPr/>
          <p:nvPr/>
        </p:nvSpPr>
        <p:spPr>
          <a:xfrm>
            <a:off x="6435969" y="4985237"/>
            <a:ext cx="4798842" cy="6418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06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FC5C0BF9371B4FB7B708379A26582A" ma:contentTypeVersion="7" ma:contentTypeDescription="Create a new document." ma:contentTypeScope="" ma:versionID="d14100c915b005047de5745ba90afb57">
  <xsd:schema xmlns:xsd="http://www.w3.org/2001/XMLSchema" xmlns:xs="http://www.w3.org/2001/XMLSchema" xmlns:p="http://schemas.microsoft.com/office/2006/metadata/properties" xmlns:ns3="91399ef8-60b3-4342-889c-79d3f261aeb8" xmlns:ns4="82f7d517-b7e3-4647-9124-de0818380adc" targetNamespace="http://schemas.microsoft.com/office/2006/metadata/properties" ma:root="true" ma:fieldsID="180d25dfdce4da6a4fdfa26b3742e782" ns3:_="" ns4:_="">
    <xsd:import namespace="91399ef8-60b3-4342-889c-79d3f261aeb8"/>
    <xsd:import namespace="82f7d517-b7e3-4647-9124-de0818380a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99ef8-60b3-4342-889c-79d3f261ae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7d517-b7e3-4647-9124-de0818380a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02FE08-A746-4ECC-A03D-8F1DF7EE048A}">
  <ds:schemaRefs>
    <ds:schemaRef ds:uri="82f7d517-b7e3-4647-9124-de0818380adc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91399ef8-60b3-4342-889c-79d3f261aeb8"/>
  </ds:schemaRefs>
</ds:datastoreItem>
</file>

<file path=customXml/itemProps2.xml><?xml version="1.0" encoding="utf-8"?>
<ds:datastoreItem xmlns:ds="http://schemas.openxmlformats.org/officeDocument/2006/customXml" ds:itemID="{3227B0D7-8FB4-4211-9E95-1E61F06730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B8573D-0964-44B5-BDE1-A73DD8C5FF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99ef8-60b3-4342-889c-79d3f261aeb8"/>
    <ds:schemaRef ds:uri="82f7d517-b7e3-4647-9124-de0818380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1736</TotalTime>
  <Words>866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Calibri Light</vt:lpstr>
      <vt:lpstr>Calibri(body)</vt:lpstr>
      <vt:lpstr>Cambria Math</vt:lpstr>
      <vt:lpstr>Courier New</vt:lpstr>
      <vt:lpstr>noto-sans-display</vt:lpstr>
      <vt:lpstr>Times New Roman</vt:lpstr>
      <vt:lpstr>Retrospect</vt:lpstr>
      <vt:lpstr>Simulation of Reactive Distillation Column</vt:lpstr>
      <vt:lpstr>Overview into the slides</vt:lpstr>
      <vt:lpstr>Understanding the concept of Reactive Distillation</vt:lpstr>
      <vt:lpstr>Considering RDC entirely as block</vt:lpstr>
      <vt:lpstr>Associated Mass balance and block diagram</vt:lpstr>
      <vt:lpstr>MATLAB Simulation Considering Entire RDC as block</vt:lpstr>
      <vt:lpstr>Schematic of Reactive Distillation Column</vt:lpstr>
      <vt:lpstr>Nomenclature used in Mass and Energy Balance</vt:lpstr>
      <vt:lpstr>Associated Mass and Energy Balance </vt:lpstr>
      <vt:lpstr>PowerPoint Presentation</vt:lpstr>
      <vt:lpstr>MATLAB Simulation of RDC by considering it as plate wise column</vt:lpstr>
      <vt:lpstr>for B = 46 mols/hr.</vt:lpstr>
      <vt:lpstr>for B = 30 mols/hr.</vt:lpstr>
      <vt:lpstr>Future Prospects</vt:lpstr>
      <vt:lpstr>References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Reactive Distillation</dc:title>
  <dc:creator>Gokul Raman</dc:creator>
  <cp:lastModifiedBy>Gokul Raman</cp:lastModifiedBy>
  <cp:revision>36</cp:revision>
  <dcterms:created xsi:type="dcterms:W3CDTF">2021-02-24T10:49:10Z</dcterms:created>
  <dcterms:modified xsi:type="dcterms:W3CDTF">2021-04-21T10:09:04Z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0x010100D4FC5C0BF9371B4FB7B708379A26582A</vt:lpwstr>
  </property>
</Properties>
</file>