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1" r:id="rId6"/>
    <p:sldId id="260" r:id="rId7"/>
    <p:sldId id="262" r:id="rId8"/>
    <p:sldId id="267" r:id="rId9"/>
    <p:sldId id="264"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B202"/>
    <a:srgbClr val="CCC700"/>
    <a:srgbClr val="D6D100"/>
    <a:srgbClr val="FFFD6F"/>
    <a:srgbClr val="ECFFD9"/>
    <a:srgbClr val="EAFFD5"/>
    <a:srgbClr val="D7FFAF"/>
    <a:srgbClr val="F7FFEF"/>
    <a:srgbClr val="A6A202"/>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3969" autoAdjust="0"/>
  </p:normalViewPr>
  <p:slideViewPr>
    <p:cSldViewPr snapToGrid="0">
      <p:cViewPr varScale="1">
        <p:scale>
          <a:sx n="67" d="100"/>
          <a:sy n="67" d="100"/>
        </p:scale>
        <p:origin x="830" y="6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70348-B8C3-4F8D-A366-15D019DD1BB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116CC77B-7DE1-41CB-B337-0CA1D2B64817}">
          <dgm:prSet phldrT="[Text]"/>
          <dgm:spPr/>
          <dgm:t>
            <a:bodyPr/>
            <a:lstStyle/>
            <a:p>
              <a:r>
                <a:rPr lang="en-US" dirty="0"/>
                <a:t>Reaction with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2</m:t>
                      </m:r>
                    </m:sub>
                  </m:sSub>
                </m:oMath>
              </a14:m>
              <a:endParaRPr lang="en-US" i="0" dirty="0"/>
            </a:p>
          </dgm:t>
        </dgm:pt>
      </mc:Choice>
      <mc:Fallback xmlns="">
        <dgm:pt modelId="{116CC77B-7DE1-41CB-B337-0CA1D2B64817}">
          <dgm:prSet phldrT="[Text]"/>
          <dgm:spPr/>
          <dgm:t>
            <a:bodyPr/>
            <a:lstStyle/>
            <a:p>
              <a:r>
                <a:rPr lang="en-US" dirty="0"/>
                <a:t>Reaction with </a:t>
              </a:r>
              <a:r>
                <a:rPr lang="en-US" b="0" i="0">
                  <a:latin typeface="Cambria Math" panose="02040503050406030204" pitchFamily="18" charset="0"/>
                </a:rPr>
                <a:t>H_2 O_2</a:t>
              </a:r>
              <a:endParaRPr lang="en-US" i="0" dirty="0"/>
            </a:p>
          </dgm:t>
        </dgm:pt>
      </mc:Fallback>
    </mc:AlternateContent>
    <dgm:pt modelId="{A4545C25-A8C4-48D7-AB01-5172AA171149}" type="parTrans" cxnId="{9044B56E-B721-4DA0-ADF1-0310F84CE354}">
      <dgm:prSet/>
      <dgm:spPr/>
      <dgm:t>
        <a:bodyPr/>
        <a:lstStyle/>
        <a:p>
          <a:endParaRPr lang="en-US"/>
        </a:p>
      </dgm:t>
    </dgm:pt>
    <dgm:pt modelId="{17D673B1-E996-40EE-BF79-4DDD3B3587A1}" type="sibTrans" cxnId="{9044B56E-B721-4DA0-ADF1-0310F84CE354}">
      <dgm:prSet/>
      <dgm:spPr/>
      <dgm:t>
        <a:bodyPr/>
        <a:lstStyle/>
        <a:p>
          <a:endParaRPr lang="en-US"/>
        </a:p>
      </dgm:t>
    </dgm:pt>
    <dgm:pt modelId="{582915DE-CAAE-4D97-A0B4-727422FD1DDA}">
      <dgm:prSet phldrT="[Text]"/>
      <dgm:spPr/>
      <dgm:t>
        <a:bodyPr/>
        <a:lstStyle/>
        <a:p>
          <a:r>
            <a:rPr lang="en-US" dirty="0"/>
            <a:t>Centrifugation</a:t>
          </a:r>
        </a:p>
      </dgm:t>
    </dgm:pt>
    <dgm:pt modelId="{25003C44-4FEA-41C0-A06D-BA41DB9F8372}" type="parTrans" cxnId="{5B9888A3-BD22-44C4-9096-75F7AA2DCC46}">
      <dgm:prSet/>
      <dgm:spPr/>
      <dgm:t>
        <a:bodyPr/>
        <a:lstStyle/>
        <a:p>
          <a:endParaRPr lang="en-US"/>
        </a:p>
      </dgm:t>
    </dgm:pt>
    <dgm:pt modelId="{C95373DD-BE38-46A6-B731-ED510A1718ED}" type="sibTrans" cxnId="{5B9888A3-BD22-44C4-9096-75F7AA2DCC46}">
      <dgm:prSet/>
      <dgm:spPr/>
      <dgm:t>
        <a:bodyPr/>
        <a:lstStyle/>
        <a:p>
          <a:endParaRPr lang="en-US"/>
        </a:p>
      </dgm:t>
    </dgm:pt>
    <dgm:pt modelId="{FB5D5D72-6755-47AB-A517-7F9DDC79C50E}">
      <dgm:prSet phldrT="[Text]"/>
      <dgm:spPr/>
      <dgm:t>
        <a:bodyPr/>
        <a:lstStyle/>
        <a:p>
          <a:r>
            <a:rPr lang="en-US" dirty="0"/>
            <a:t>Addition of CTAB</a:t>
          </a:r>
        </a:p>
      </dgm:t>
    </dgm:pt>
    <dgm:pt modelId="{E58CBF02-296F-457A-9BA4-8FC26BCA8114}" type="parTrans" cxnId="{8D1A3CEF-0998-4A4A-8685-156AFE503AD4}">
      <dgm:prSet/>
      <dgm:spPr/>
      <dgm:t>
        <a:bodyPr/>
        <a:lstStyle/>
        <a:p>
          <a:endParaRPr lang="en-US"/>
        </a:p>
      </dgm:t>
    </dgm:pt>
    <dgm:pt modelId="{71A991E5-8C35-4490-9330-6B76BD2BD072}" type="sibTrans" cxnId="{8D1A3CEF-0998-4A4A-8685-156AFE503AD4}">
      <dgm:prSet/>
      <dgm:spPr/>
      <dgm:t>
        <a:bodyPr/>
        <a:lstStyle/>
        <a:p>
          <a:endParaRPr lang="en-US"/>
        </a:p>
      </dgm:t>
    </dgm:pt>
    <dgm:pt modelId="{F571AE70-8B2D-4DB6-8D6B-9A9C817809A9}">
      <dgm:prSet phldrT="[Text]"/>
      <dgm:spPr/>
      <dgm:t>
        <a:bodyPr/>
        <a:lstStyle/>
        <a:p>
          <a:r>
            <a:rPr lang="en-US" dirty="0"/>
            <a:t>Lyophilize</a:t>
          </a:r>
        </a:p>
      </dgm:t>
    </dgm:pt>
    <dgm:pt modelId="{02EBCB36-F87F-49AF-8A8E-94EBBCDDF753}" type="parTrans" cxnId="{6A7DC735-84EA-409A-960A-0D27AFDAC90F}">
      <dgm:prSet/>
      <dgm:spPr/>
      <dgm:t>
        <a:bodyPr/>
        <a:lstStyle/>
        <a:p>
          <a:endParaRPr lang="en-US"/>
        </a:p>
      </dgm:t>
    </dgm:pt>
    <dgm:pt modelId="{79FD756C-8569-4DA9-8DD2-8D72459892C9}" type="sibTrans" cxnId="{6A7DC735-84EA-409A-960A-0D27AFDAC90F}">
      <dgm:prSet/>
      <dgm:spPr/>
      <dgm:t>
        <a:bodyPr/>
        <a:lstStyle/>
        <a:p>
          <a:endParaRPr lang="en-US"/>
        </a:p>
      </dgm:t>
    </dgm:pt>
    <dgm:pt modelId="{A52405AD-D99B-4D32-AA88-3ECE8F755E1E}">
      <dgm:prSet phldrT="[Text]"/>
      <dgm:spPr/>
      <dgm:t>
        <a:bodyPr/>
        <a:lstStyle/>
        <a:p>
          <a:r>
            <a:rPr lang="en-US" dirty="0"/>
            <a:t>Dialysis</a:t>
          </a:r>
        </a:p>
      </dgm:t>
    </dgm:pt>
    <dgm:pt modelId="{A66F38F3-60CA-4AD8-A872-D7EE6AD98B0F}" type="parTrans" cxnId="{08932312-BCB3-4B20-ABE6-1BADC99C10A1}">
      <dgm:prSet/>
      <dgm:spPr/>
      <dgm:t>
        <a:bodyPr/>
        <a:lstStyle/>
        <a:p>
          <a:endParaRPr lang="en-US"/>
        </a:p>
      </dgm:t>
    </dgm:pt>
    <dgm:pt modelId="{DF3285F4-D061-4AF9-A097-14F5C92AD51D}" type="sibTrans" cxnId="{08932312-BCB3-4B20-ABE6-1BADC99C10A1}">
      <dgm:prSet/>
      <dgm:spPr/>
      <dgm:t>
        <a:bodyPr/>
        <a:lstStyle/>
        <a:p>
          <a:endParaRPr lang="en-US"/>
        </a:p>
      </dgm:t>
    </dgm:pt>
    <dgm:pt modelId="{EA253A4F-63C0-4649-86ED-204E67FA4191}" type="pres">
      <dgm:prSet presAssocID="{B6B70348-B8C3-4F8D-A366-15D019DD1BBD}" presName="Name0" presStyleCnt="0">
        <dgm:presLayoutVars>
          <dgm:dir/>
          <dgm:resizeHandles val="exact"/>
        </dgm:presLayoutVars>
      </dgm:prSet>
      <dgm:spPr/>
    </dgm:pt>
    <dgm:pt modelId="{F66B00F7-C51D-4D6A-AE58-2B2C91103580}" type="pres">
      <dgm:prSet presAssocID="{116CC77B-7DE1-41CB-B337-0CA1D2B64817}" presName="node" presStyleLbl="node1" presStyleIdx="0" presStyleCnt="5">
        <dgm:presLayoutVars>
          <dgm:bulletEnabled val="1"/>
        </dgm:presLayoutVars>
      </dgm:prSet>
      <dgm:spPr/>
    </dgm:pt>
    <dgm:pt modelId="{D0856631-A547-4973-9942-CAF33F3FFFD0}" type="pres">
      <dgm:prSet presAssocID="{17D673B1-E996-40EE-BF79-4DDD3B3587A1}" presName="sibTrans" presStyleLbl="sibTrans1D1" presStyleIdx="0" presStyleCnt="4"/>
      <dgm:spPr/>
    </dgm:pt>
    <dgm:pt modelId="{59D05426-405F-4BAE-9F87-40D4CFEFC0ED}" type="pres">
      <dgm:prSet presAssocID="{17D673B1-E996-40EE-BF79-4DDD3B3587A1}" presName="connectorText" presStyleLbl="sibTrans1D1" presStyleIdx="0" presStyleCnt="4"/>
      <dgm:spPr/>
    </dgm:pt>
    <dgm:pt modelId="{9FEB9003-A081-4F1C-AAD8-D019B0C9688F}" type="pres">
      <dgm:prSet presAssocID="{582915DE-CAAE-4D97-A0B4-727422FD1DDA}" presName="node" presStyleLbl="node1" presStyleIdx="1" presStyleCnt="5">
        <dgm:presLayoutVars>
          <dgm:bulletEnabled val="1"/>
        </dgm:presLayoutVars>
      </dgm:prSet>
      <dgm:spPr/>
    </dgm:pt>
    <dgm:pt modelId="{46E0DD81-FF96-42BA-A27C-51EC98574B7A}" type="pres">
      <dgm:prSet presAssocID="{C95373DD-BE38-46A6-B731-ED510A1718ED}" presName="sibTrans" presStyleLbl="sibTrans1D1" presStyleIdx="1" presStyleCnt="4"/>
      <dgm:spPr/>
    </dgm:pt>
    <dgm:pt modelId="{54A7D168-645D-4673-8F33-5DD7DCA324B3}" type="pres">
      <dgm:prSet presAssocID="{C95373DD-BE38-46A6-B731-ED510A1718ED}" presName="connectorText" presStyleLbl="sibTrans1D1" presStyleIdx="1" presStyleCnt="4"/>
      <dgm:spPr/>
    </dgm:pt>
    <dgm:pt modelId="{46767BDA-4EE7-4C8C-B1C5-43118F1933B7}" type="pres">
      <dgm:prSet presAssocID="{A52405AD-D99B-4D32-AA88-3ECE8F755E1E}" presName="node" presStyleLbl="node1" presStyleIdx="2" presStyleCnt="5">
        <dgm:presLayoutVars>
          <dgm:bulletEnabled val="1"/>
        </dgm:presLayoutVars>
      </dgm:prSet>
      <dgm:spPr/>
    </dgm:pt>
    <dgm:pt modelId="{6D61A3FB-DD09-4051-9F02-88EC89DC7B9F}" type="pres">
      <dgm:prSet presAssocID="{DF3285F4-D061-4AF9-A097-14F5C92AD51D}" presName="sibTrans" presStyleLbl="sibTrans1D1" presStyleIdx="2" presStyleCnt="4"/>
      <dgm:spPr/>
    </dgm:pt>
    <dgm:pt modelId="{CDD7D749-DF1D-477A-A693-90D37BBEBCF4}" type="pres">
      <dgm:prSet presAssocID="{DF3285F4-D061-4AF9-A097-14F5C92AD51D}" presName="connectorText" presStyleLbl="sibTrans1D1" presStyleIdx="2" presStyleCnt="4"/>
      <dgm:spPr/>
    </dgm:pt>
    <dgm:pt modelId="{E34812B8-F3F9-438E-AD75-A3538C7DC4A8}" type="pres">
      <dgm:prSet presAssocID="{FB5D5D72-6755-47AB-A517-7F9DDC79C50E}" presName="node" presStyleLbl="node1" presStyleIdx="3" presStyleCnt="5">
        <dgm:presLayoutVars>
          <dgm:bulletEnabled val="1"/>
        </dgm:presLayoutVars>
      </dgm:prSet>
      <dgm:spPr/>
    </dgm:pt>
    <dgm:pt modelId="{B935364A-842F-4919-A93E-042ADD50A25E}" type="pres">
      <dgm:prSet presAssocID="{71A991E5-8C35-4490-9330-6B76BD2BD072}" presName="sibTrans" presStyleLbl="sibTrans1D1" presStyleIdx="3" presStyleCnt="4"/>
      <dgm:spPr/>
    </dgm:pt>
    <dgm:pt modelId="{BED2CCAB-BC94-4768-91CB-B9E51D572701}" type="pres">
      <dgm:prSet presAssocID="{71A991E5-8C35-4490-9330-6B76BD2BD072}" presName="connectorText" presStyleLbl="sibTrans1D1" presStyleIdx="3" presStyleCnt="4"/>
      <dgm:spPr/>
    </dgm:pt>
    <dgm:pt modelId="{CD016E0A-B39B-4DE8-B0CC-C967E5541AC5}" type="pres">
      <dgm:prSet presAssocID="{F571AE70-8B2D-4DB6-8D6B-9A9C817809A9}" presName="node" presStyleLbl="node1" presStyleIdx="4" presStyleCnt="5">
        <dgm:presLayoutVars>
          <dgm:bulletEnabled val="1"/>
        </dgm:presLayoutVars>
      </dgm:prSet>
      <dgm:spPr/>
    </dgm:pt>
  </dgm:ptLst>
  <dgm:cxnLst>
    <dgm:cxn modelId="{08932312-BCB3-4B20-ABE6-1BADC99C10A1}" srcId="{B6B70348-B8C3-4F8D-A366-15D019DD1BBD}" destId="{A52405AD-D99B-4D32-AA88-3ECE8F755E1E}" srcOrd="2" destOrd="0" parTransId="{A66F38F3-60CA-4AD8-A872-D7EE6AD98B0F}" sibTransId="{DF3285F4-D061-4AF9-A097-14F5C92AD51D}"/>
    <dgm:cxn modelId="{2EA56520-2527-47AA-97BD-C406FC6A9C62}" type="presOf" srcId="{B6B70348-B8C3-4F8D-A366-15D019DD1BBD}" destId="{EA253A4F-63C0-4649-86ED-204E67FA4191}" srcOrd="0" destOrd="0" presId="urn:microsoft.com/office/officeart/2005/8/layout/bProcess3"/>
    <dgm:cxn modelId="{4861AF33-AA7F-447F-896B-0DB58E174E8D}" type="presOf" srcId="{71A991E5-8C35-4490-9330-6B76BD2BD072}" destId="{BED2CCAB-BC94-4768-91CB-B9E51D572701}" srcOrd="1" destOrd="0" presId="urn:microsoft.com/office/officeart/2005/8/layout/bProcess3"/>
    <dgm:cxn modelId="{6A7DC735-84EA-409A-960A-0D27AFDAC90F}" srcId="{B6B70348-B8C3-4F8D-A366-15D019DD1BBD}" destId="{F571AE70-8B2D-4DB6-8D6B-9A9C817809A9}" srcOrd="4" destOrd="0" parTransId="{02EBCB36-F87F-49AF-8A8E-94EBBCDDF753}" sibTransId="{79FD756C-8569-4DA9-8DD2-8D72459892C9}"/>
    <dgm:cxn modelId="{C7E77D38-6AB1-46C0-BE29-99B8C4755691}" type="presOf" srcId="{C95373DD-BE38-46A6-B731-ED510A1718ED}" destId="{46E0DD81-FF96-42BA-A27C-51EC98574B7A}" srcOrd="0" destOrd="0" presId="urn:microsoft.com/office/officeart/2005/8/layout/bProcess3"/>
    <dgm:cxn modelId="{0F97EC5E-81DA-4C70-B903-2CF5AB574544}" type="presOf" srcId="{C95373DD-BE38-46A6-B731-ED510A1718ED}" destId="{54A7D168-645D-4673-8F33-5DD7DCA324B3}" srcOrd="1" destOrd="0" presId="urn:microsoft.com/office/officeart/2005/8/layout/bProcess3"/>
    <dgm:cxn modelId="{7351965F-C28C-4583-A571-7BC700DD2C25}" type="presOf" srcId="{582915DE-CAAE-4D97-A0B4-727422FD1DDA}" destId="{9FEB9003-A081-4F1C-AAD8-D019B0C9688F}" srcOrd="0" destOrd="0" presId="urn:microsoft.com/office/officeart/2005/8/layout/bProcess3"/>
    <dgm:cxn modelId="{8BAF8545-9DBE-4904-9E6D-0611A78AB432}" type="presOf" srcId="{DF3285F4-D061-4AF9-A097-14F5C92AD51D}" destId="{CDD7D749-DF1D-477A-A693-90D37BBEBCF4}" srcOrd="1" destOrd="0" presId="urn:microsoft.com/office/officeart/2005/8/layout/bProcess3"/>
    <dgm:cxn modelId="{9044B56E-B721-4DA0-ADF1-0310F84CE354}" srcId="{B6B70348-B8C3-4F8D-A366-15D019DD1BBD}" destId="{116CC77B-7DE1-41CB-B337-0CA1D2B64817}" srcOrd="0" destOrd="0" parTransId="{A4545C25-A8C4-48D7-AB01-5172AA171149}" sibTransId="{17D673B1-E996-40EE-BF79-4DDD3B3587A1}"/>
    <dgm:cxn modelId="{9765C859-625F-4B6D-BF64-9E2EAC46C668}" type="presOf" srcId="{116CC77B-7DE1-41CB-B337-0CA1D2B64817}" destId="{F66B00F7-C51D-4D6A-AE58-2B2C91103580}" srcOrd="0" destOrd="0" presId="urn:microsoft.com/office/officeart/2005/8/layout/bProcess3"/>
    <dgm:cxn modelId="{B170EE7B-B5BF-4066-B7A0-FFA18898F928}" type="presOf" srcId="{17D673B1-E996-40EE-BF79-4DDD3B3587A1}" destId="{D0856631-A547-4973-9942-CAF33F3FFFD0}" srcOrd="0" destOrd="0" presId="urn:microsoft.com/office/officeart/2005/8/layout/bProcess3"/>
    <dgm:cxn modelId="{45AC2388-D9C5-468C-B722-31A4601A5933}" type="presOf" srcId="{DF3285F4-D061-4AF9-A097-14F5C92AD51D}" destId="{6D61A3FB-DD09-4051-9F02-88EC89DC7B9F}" srcOrd="0" destOrd="0" presId="urn:microsoft.com/office/officeart/2005/8/layout/bProcess3"/>
    <dgm:cxn modelId="{A3E8168C-2E69-485E-A504-96322CAE730E}" type="presOf" srcId="{17D673B1-E996-40EE-BF79-4DDD3B3587A1}" destId="{59D05426-405F-4BAE-9F87-40D4CFEFC0ED}" srcOrd="1" destOrd="0" presId="urn:microsoft.com/office/officeart/2005/8/layout/bProcess3"/>
    <dgm:cxn modelId="{5B9888A3-BD22-44C4-9096-75F7AA2DCC46}" srcId="{B6B70348-B8C3-4F8D-A366-15D019DD1BBD}" destId="{582915DE-CAAE-4D97-A0B4-727422FD1DDA}" srcOrd="1" destOrd="0" parTransId="{25003C44-4FEA-41C0-A06D-BA41DB9F8372}" sibTransId="{C95373DD-BE38-46A6-B731-ED510A1718ED}"/>
    <dgm:cxn modelId="{A62529BD-1892-48F8-A8F4-9F26BD8E0263}" type="presOf" srcId="{71A991E5-8C35-4490-9330-6B76BD2BD072}" destId="{B935364A-842F-4919-A93E-042ADD50A25E}" srcOrd="0" destOrd="0" presId="urn:microsoft.com/office/officeart/2005/8/layout/bProcess3"/>
    <dgm:cxn modelId="{16CD0BE2-2095-4140-AEE0-7003EEE6607A}" type="presOf" srcId="{FB5D5D72-6755-47AB-A517-7F9DDC79C50E}" destId="{E34812B8-F3F9-438E-AD75-A3538C7DC4A8}" srcOrd="0" destOrd="0" presId="urn:microsoft.com/office/officeart/2005/8/layout/bProcess3"/>
    <dgm:cxn modelId="{8D1A3CEF-0998-4A4A-8685-156AFE503AD4}" srcId="{B6B70348-B8C3-4F8D-A366-15D019DD1BBD}" destId="{FB5D5D72-6755-47AB-A517-7F9DDC79C50E}" srcOrd="3" destOrd="0" parTransId="{E58CBF02-296F-457A-9BA4-8FC26BCA8114}" sibTransId="{71A991E5-8C35-4490-9330-6B76BD2BD072}"/>
    <dgm:cxn modelId="{35DA25F1-A9A0-4B26-BF33-65C2F6E2269E}" type="presOf" srcId="{F571AE70-8B2D-4DB6-8D6B-9A9C817809A9}" destId="{CD016E0A-B39B-4DE8-B0CC-C967E5541AC5}" srcOrd="0" destOrd="0" presId="urn:microsoft.com/office/officeart/2005/8/layout/bProcess3"/>
    <dgm:cxn modelId="{D7AF72FD-5743-42EA-B1F1-1B989ED78EEC}" type="presOf" srcId="{A52405AD-D99B-4D32-AA88-3ECE8F755E1E}" destId="{46767BDA-4EE7-4C8C-B1C5-43118F1933B7}" srcOrd="0" destOrd="0" presId="urn:microsoft.com/office/officeart/2005/8/layout/bProcess3"/>
    <dgm:cxn modelId="{DC6CBCAB-4AE4-4BE8-A805-5BB5F50C37ED}" type="presParOf" srcId="{EA253A4F-63C0-4649-86ED-204E67FA4191}" destId="{F66B00F7-C51D-4D6A-AE58-2B2C91103580}" srcOrd="0" destOrd="0" presId="urn:microsoft.com/office/officeart/2005/8/layout/bProcess3"/>
    <dgm:cxn modelId="{3E067A4A-39F6-44D6-80E2-576255E5A9BD}" type="presParOf" srcId="{EA253A4F-63C0-4649-86ED-204E67FA4191}" destId="{D0856631-A547-4973-9942-CAF33F3FFFD0}" srcOrd="1" destOrd="0" presId="urn:microsoft.com/office/officeart/2005/8/layout/bProcess3"/>
    <dgm:cxn modelId="{57A61528-4AAE-4B5D-992E-192827858149}" type="presParOf" srcId="{D0856631-A547-4973-9942-CAF33F3FFFD0}" destId="{59D05426-405F-4BAE-9F87-40D4CFEFC0ED}" srcOrd="0" destOrd="0" presId="urn:microsoft.com/office/officeart/2005/8/layout/bProcess3"/>
    <dgm:cxn modelId="{CC1D0F95-8C3B-4BDC-B17A-0FFD34276C87}" type="presParOf" srcId="{EA253A4F-63C0-4649-86ED-204E67FA4191}" destId="{9FEB9003-A081-4F1C-AAD8-D019B0C9688F}" srcOrd="2" destOrd="0" presId="urn:microsoft.com/office/officeart/2005/8/layout/bProcess3"/>
    <dgm:cxn modelId="{70443935-21AE-4817-8DA0-C1E02344D8A4}" type="presParOf" srcId="{EA253A4F-63C0-4649-86ED-204E67FA4191}" destId="{46E0DD81-FF96-42BA-A27C-51EC98574B7A}" srcOrd="3" destOrd="0" presId="urn:microsoft.com/office/officeart/2005/8/layout/bProcess3"/>
    <dgm:cxn modelId="{2C0030B7-0A8E-40F1-8187-C82B02F1966F}" type="presParOf" srcId="{46E0DD81-FF96-42BA-A27C-51EC98574B7A}" destId="{54A7D168-645D-4673-8F33-5DD7DCA324B3}" srcOrd="0" destOrd="0" presId="urn:microsoft.com/office/officeart/2005/8/layout/bProcess3"/>
    <dgm:cxn modelId="{9BD8FB99-71F5-4C29-83BE-8FE6F19DB52A}" type="presParOf" srcId="{EA253A4F-63C0-4649-86ED-204E67FA4191}" destId="{46767BDA-4EE7-4C8C-B1C5-43118F1933B7}" srcOrd="4" destOrd="0" presId="urn:microsoft.com/office/officeart/2005/8/layout/bProcess3"/>
    <dgm:cxn modelId="{427F4803-B44F-43C5-BF5E-57EF28022E50}" type="presParOf" srcId="{EA253A4F-63C0-4649-86ED-204E67FA4191}" destId="{6D61A3FB-DD09-4051-9F02-88EC89DC7B9F}" srcOrd="5" destOrd="0" presId="urn:microsoft.com/office/officeart/2005/8/layout/bProcess3"/>
    <dgm:cxn modelId="{25B33C90-CBFC-4D4B-8BC5-4B38350DEBAD}" type="presParOf" srcId="{6D61A3FB-DD09-4051-9F02-88EC89DC7B9F}" destId="{CDD7D749-DF1D-477A-A693-90D37BBEBCF4}" srcOrd="0" destOrd="0" presId="urn:microsoft.com/office/officeart/2005/8/layout/bProcess3"/>
    <dgm:cxn modelId="{37DBBD3A-D666-4C5C-AC18-6DFDAC5FAF4C}" type="presParOf" srcId="{EA253A4F-63C0-4649-86ED-204E67FA4191}" destId="{E34812B8-F3F9-438E-AD75-A3538C7DC4A8}" srcOrd="6" destOrd="0" presId="urn:microsoft.com/office/officeart/2005/8/layout/bProcess3"/>
    <dgm:cxn modelId="{63DB9A33-0B7E-4E35-BE9D-EE7CBA363070}" type="presParOf" srcId="{EA253A4F-63C0-4649-86ED-204E67FA4191}" destId="{B935364A-842F-4919-A93E-042ADD50A25E}" srcOrd="7" destOrd="0" presId="urn:microsoft.com/office/officeart/2005/8/layout/bProcess3"/>
    <dgm:cxn modelId="{71A748A9-E0AF-448C-A2A4-12548D9ED8BA}" type="presParOf" srcId="{B935364A-842F-4919-A93E-042ADD50A25E}" destId="{BED2CCAB-BC94-4768-91CB-B9E51D572701}" srcOrd="0" destOrd="0" presId="urn:microsoft.com/office/officeart/2005/8/layout/bProcess3"/>
    <dgm:cxn modelId="{577D4DB4-E83F-4F13-89AE-9E020482D81E}" type="presParOf" srcId="{EA253A4F-63C0-4649-86ED-204E67FA4191}" destId="{CD016E0A-B39B-4DE8-B0CC-C967E5541AC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70348-B8C3-4F8D-A366-15D019DD1BB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16CC77B-7DE1-41CB-B337-0CA1D2B64817}">
      <dgm:prSet phldrT="[Text]"/>
      <dgm:spPr>
        <a:blipFill>
          <a:blip xmlns:r="http://schemas.openxmlformats.org/officeDocument/2006/relationships" r:embed="rId1"/>
          <a:stretch>
            <a:fillRect/>
          </a:stretch>
        </a:blipFill>
      </dgm:spPr>
      <dgm:t>
        <a:bodyPr/>
        <a:lstStyle/>
        <a:p>
          <a:r>
            <a:rPr lang="en-US">
              <a:noFill/>
            </a:rPr>
            <a:t> </a:t>
          </a:r>
        </a:p>
      </dgm:t>
    </dgm:pt>
    <dgm:pt modelId="{A4545C25-A8C4-48D7-AB01-5172AA171149}" type="parTrans" cxnId="{9044B56E-B721-4DA0-ADF1-0310F84CE354}">
      <dgm:prSet/>
      <dgm:spPr/>
      <dgm:t>
        <a:bodyPr/>
        <a:lstStyle/>
        <a:p>
          <a:endParaRPr lang="en-US"/>
        </a:p>
      </dgm:t>
    </dgm:pt>
    <dgm:pt modelId="{17D673B1-E996-40EE-BF79-4DDD3B3587A1}" type="sibTrans" cxnId="{9044B56E-B721-4DA0-ADF1-0310F84CE354}">
      <dgm:prSet/>
      <dgm:spPr/>
      <dgm:t>
        <a:bodyPr/>
        <a:lstStyle/>
        <a:p>
          <a:endParaRPr lang="en-US"/>
        </a:p>
      </dgm:t>
    </dgm:pt>
    <dgm:pt modelId="{582915DE-CAAE-4D97-A0B4-727422FD1DDA}">
      <dgm:prSet phldrT="[Text]"/>
      <dgm:spPr/>
      <dgm:t>
        <a:bodyPr/>
        <a:lstStyle/>
        <a:p>
          <a:r>
            <a:rPr lang="en-US" dirty="0"/>
            <a:t>Centrifugation</a:t>
          </a:r>
        </a:p>
      </dgm:t>
    </dgm:pt>
    <dgm:pt modelId="{25003C44-4FEA-41C0-A06D-BA41DB9F8372}" type="parTrans" cxnId="{5B9888A3-BD22-44C4-9096-75F7AA2DCC46}">
      <dgm:prSet/>
      <dgm:spPr/>
      <dgm:t>
        <a:bodyPr/>
        <a:lstStyle/>
        <a:p>
          <a:endParaRPr lang="en-US"/>
        </a:p>
      </dgm:t>
    </dgm:pt>
    <dgm:pt modelId="{C95373DD-BE38-46A6-B731-ED510A1718ED}" type="sibTrans" cxnId="{5B9888A3-BD22-44C4-9096-75F7AA2DCC46}">
      <dgm:prSet/>
      <dgm:spPr/>
      <dgm:t>
        <a:bodyPr/>
        <a:lstStyle/>
        <a:p>
          <a:endParaRPr lang="en-US"/>
        </a:p>
      </dgm:t>
    </dgm:pt>
    <dgm:pt modelId="{FB5D5D72-6755-47AB-A517-7F9DDC79C50E}">
      <dgm:prSet phldrT="[Text]"/>
      <dgm:spPr/>
      <dgm:t>
        <a:bodyPr/>
        <a:lstStyle/>
        <a:p>
          <a:r>
            <a:rPr lang="en-US" dirty="0"/>
            <a:t>Addition of CTAB</a:t>
          </a:r>
        </a:p>
      </dgm:t>
    </dgm:pt>
    <dgm:pt modelId="{E58CBF02-296F-457A-9BA4-8FC26BCA8114}" type="parTrans" cxnId="{8D1A3CEF-0998-4A4A-8685-156AFE503AD4}">
      <dgm:prSet/>
      <dgm:spPr/>
      <dgm:t>
        <a:bodyPr/>
        <a:lstStyle/>
        <a:p>
          <a:endParaRPr lang="en-US"/>
        </a:p>
      </dgm:t>
    </dgm:pt>
    <dgm:pt modelId="{71A991E5-8C35-4490-9330-6B76BD2BD072}" type="sibTrans" cxnId="{8D1A3CEF-0998-4A4A-8685-156AFE503AD4}">
      <dgm:prSet/>
      <dgm:spPr/>
      <dgm:t>
        <a:bodyPr/>
        <a:lstStyle/>
        <a:p>
          <a:endParaRPr lang="en-US"/>
        </a:p>
      </dgm:t>
    </dgm:pt>
    <dgm:pt modelId="{F571AE70-8B2D-4DB6-8D6B-9A9C817809A9}">
      <dgm:prSet phldrT="[Text]"/>
      <dgm:spPr/>
      <dgm:t>
        <a:bodyPr/>
        <a:lstStyle/>
        <a:p>
          <a:r>
            <a:rPr lang="en-US" dirty="0"/>
            <a:t>Lyophilize</a:t>
          </a:r>
        </a:p>
      </dgm:t>
    </dgm:pt>
    <dgm:pt modelId="{02EBCB36-F87F-49AF-8A8E-94EBBCDDF753}" type="parTrans" cxnId="{6A7DC735-84EA-409A-960A-0D27AFDAC90F}">
      <dgm:prSet/>
      <dgm:spPr/>
      <dgm:t>
        <a:bodyPr/>
        <a:lstStyle/>
        <a:p>
          <a:endParaRPr lang="en-US"/>
        </a:p>
      </dgm:t>
    </dgm:pt>
    <dgm:pt modelId="{79FD756C-8569-4DA9-8DD2-8D72459892C9}" type="sibTrans" cxnId="{6A7DC735-84EA-409A-960A-0D27AFDAC90F}">
      <dgm:prSet/>
      <dgm:spPr/>
      <dgm:t>
        <a:bodyPr/>
        <a:lstStyle/>
        <a:p>
          <a:endParaRPr lang="en-US"/>
        </a:p>
      </dgm:t>
    </dgm:pt>
    <dgm:pt modelId="{A52405AD-D99B-4D32-AA88-3ECE8F755E1E}">
      <dgm:prSet phldrT="[Text]"/>
      <dgm:spPr/>
      <dgm:t>
        <a:bodyPr/>
        <a:lstStyle/>
        <a:p>
          <a:r>
            <a:rPr lang="en-US" dirty="0"/>
            <a:t>Dialysis</a:t>
          </a:r>
        </a:p>
      </dgm:t>
    </dgm:pt>
    <dgm:pt modelId="{A66F38F3-60CA-4AD8-A872-D7EE6AD98B0F}" type="parTrans" cxnId="{08932312-BCB3-4B20-ABE6-1BADC99C10A1}">
      <dgm:prSet/>
      <dgm:spPr/>
      <dgm:t>
        <a:bodyPr/>
        <a:lstStyle/>
        <a:p>
          <a:endParaRPr lang="en-US"/>
        </a:p>
      </dgm:t>
    </dgm:pt>
    <dgm:pt modelId="{DF3285F4-D061-4AF9-A097-14F5C92AD51D}" type="sibTrans" cxnId="{08932312-BCB3-4B20-ABE6-1BADC99C10A1}">
      <dgm:prSet/>
      <dgm:spPr/>
      <dgm:t>
        <a:bodyPr/>
        <a:lstStyle/>
        <a:p>
          <a:endParaRPr lang="en-US"/>
        </a:p>
      </dgm:t>
    </dgm:pt>
    <dgm:pt modelId="{EA253A4F-63C0-4649-86ED-204E67FA4191}" type="pres">
      <dgm:prSet presAssocID="{B6B70348-B8C3-4F8D-A366-15D019DD1BBD}" presName="Name0" presStyleCnt="0">
        <dgm:presLayoutVars>
          <dgm:dir/>
          <dgm:resizeHandles val="exact"/>
        </dgm:presLayoutVars>
      </dgm:prSet>
      <dgm:spPr/>
    </dgm:pt>
    <dgm:pt modelId="{F66B00F7-C51D-4D6A-AE58-2B2C91103580}" type="pres">
      <dgm:prSet presAssocID="{116CC77B-7DE1-41CB-B337-0CA1D2B64817}" presName="node" presStyleLbl="node1" presStyleIdx="0" presStyleCnt="5">
        <dgm:presLayoutVars>
          <dgm:bulletEnabled val="1"/>
        </dgm:presLayoutVars>
      </dgm:prSet>
      <dgm:spPr/>
    </dgm:pt>
    <dgm:pt modelId="{D0856631-A547-4973-9942-CAF33F3FFFD0}" type="pres">
      <dgm:prSet presAssocID="{17D673B1-E996-40EE-BF79-4DDD3B3587A1}" presName="sibTrans" presStyleLbl="sibTrans1D1" presStyleIdx="0" presStyleCnt="4"/>
      <dgm:spPr/>
    </dgm:pt>
    <dgm:pt modelId="{59D05426-405F-4BAE-9F87-40D4CFEFC0ED}" type="pres">
      <dgm:prSet presAssocID="{17D673B1-E996-40EE-BF79-4DDD3B3587A1}" presName="connectorText" presStyleLbl="sibTrans1D1" presStyleIdx="0" presStyleCnt="4"/>
      <dgm:spPr/>
    </dgm:pt>
    <dgm:pt modelId="{9FEB9003-A081-4F1C-AAD8-D019B0C9688F}" type="pres">
      <dgm:prSet presAssocID="{582915DE-CAAE-4D97-A0B4-727422FD1DDA}" presName="node" presStyleLbl="node1" presStyleIdx="1" presStyleCnt="5">
        <dgm:presLayoutVars>
          <dgm:bulletEnabled val="1"/>
        </dgm:presLayoutVars>
      </dgm:prSet>
      <dgm:spPr/>
    </dgm:pt>
    <dgm:pt modelId="{46E0DD81-FF96-42BA-A27C-51EC98574B7A}" type="pres">
      <dgm:prSet presAssocID="{C95373DD-BE38-46A6-B731-ED510A1718ED}" presName="sibTrans" presStyleLbl="sibTrans1D1" presStyleIdx="1" presStyleCnt="4"/>
      <dgm:spPr/>
    </dgm:pt>
    <dgm:pt modelId="{54A7D168-645D-4673-8F33-5DD7DCA324B3}" type="pres">
      <dgm:prSet presAssocID="{C95373DD-BE38-46A6-B731-ED510A1718ED}" presName="connectorText" presStyleLbl="sibTrans1D1" presStyleIdx="1" presStyleCnt="4"/>
      <dgm:spPr/>
    </dgm:pt>
    <dgm:pt modelId="{46767BDA-4EE7-4C8C-B1C5-43118F1933B7}" type="pres">
      <dgm:prSet presAssocID="{A52405AD-D99B-4D32-AA88-3ECE8F755E1E}" presName="node" presStyleLbl="node1" presStyleIdx="2" presStyleCnt="5">
        <dgm:presLayoutVars>
          <dgm:bulletEnabled val="1"/>
        </dgm:presLayoutVars>
      </dgm:prSet>
      <dgm:spPr/>
    </dgm:pt>
    <dgm:pt modelId="{6D61A3FB-DD09-4051-9F02-88EC89DC7B9F}" type="pres">
      <dgm:prSet presAssocID="{DF3285F4-D061-4AF9-A097-14F5C92AD51D}" presName="sibTrans" presStyleLbl="sibTrans1D1" presStyleIdx="2" presStyleCnt="4"/>
      <dgm:spPr/>
    </dgm:pt>
    <dgm:pt modelId="{CDD7D749-DF1D-477A-A693-90D37BBEBCF4}" type="pres">
      <dgm:prSet presAssocID="{DF3285F4-D061-4AF9-A097-14F5C92AD51D}" presName="connectorText" presStyleLbl="sibTrans1D1" presStyleIdx="2" presStyleCnt="4"/>
      <dgm:spPr/>
    </dgm:pt>
    <dgm:pt modelId="{E34812B8-F3F9-438E-AD75-A3538C7DC4A8}" type="pres">
      <dgm:prSet presAssocID="{FB5D5D72-6755-47AB-A517-7F9DDC79C50E}" presName="node" presStyleLbl="node1" presStyleIdx="3" presStyleCnt="5">
        <dgm:presLayoutVars>
          <dgm:bulletEnabled val="1"/>
        </dgm:presLayoutVars>
      </dgm:prSet>
      <dgm:spPr/>
    </dgm:pt>
    <dgm:pt modelId="{B935364A-842F-4919-A93E-042ADD50A25E}" type="pres">
      <dgm:prSet presAssocID="{71A991E5-8C35-4490-9330-6B76BD2BD072}" presName="sibTrans" presStyleLbl="sibTrans1D1" presStyleIdx="3" presStyleCnt="4"/>
      <dgm:spPr/>
    </dgm:pt>
    <dgm:pt modelId="{BED2CCAB-BC94-4768-91CB-B9E51D572701}" type="pres">
      <dgm:prSet presAssocID="{71A991E5-8C35-4490-9330-6B76BD2BD072}" presName="connectorText" presStyleLbl="sibTrans1D1" presStyleIdx="3" presStyleCnt="4"/>
      <dgm:spPr/>
    </dgm:pt>
    <dgm:pt modelId="{CD016E0A-B39B-4DE8-B0CC-C967E5541AC5}" type="pres">
      <dgm:prSet presAssocID="{F571AE70-8B2D-4DB6-8D6B-9A9C817809A9}" presName="node" presStyleLbl="node1" presStyleIdx="4" presStyleCnt="5">
        <dgm:presLayoutVars>
          <dgm:bulletEnabled val="1"/>
        </dgm:presLayoutVars>
      </dgm:prSet>
      <dgm:spPr/>
    </dgm:pt>
  </dgm:ptLst>
  <dgm:cxnLst>
    <dgm:cxn modelId="{08932312-BCB3-4B20-ABE6-1BADC99C10A1}" srcId="{B6B70348-B8C3-4F8D-A366-15D019DD1BBD}" destId="{A52405AD-D99B-4D32-AA88-3ECE8F755E1E}" srcOrd="2" destOrd="0" parTransId="{A66F38F3-60CA-4AD8-A872-D7EE6AD98B0F}" sibTransId="{DF3285F4-D061-4AF9-A097-14F5C92AD51D}"/>
    <dgm:cxn modelId="{2EA56520-2527-47AA-97BD-C406FC6A9C62}" type="presOf" srcId="{B6B70348-B8C3-4F8D-A366-15D019DD1BBD}" destId="{EA253A4F-63C0-4649-86ED-204E67FA4191}" srcOrd="0" destOrd="0" presId="urn:microsoft.com/office/officeart/2005/8/layout/bProcess3"/>
    <dgm:cxn modelId="{4861AF33-AA7F-447F-896B-0DB58E174E8D}" type="presOf" srcId="{71A991E5-8C35-4490-9330-6B76BD2BD072}" destId="{BED2CCAB-BC94-4768-91CB-B9E51D572701}" srcOrd="1" destOrd="0" presId="urn:microsoft.com/office/officeart/2005/8/layout/bProcess3"/>
    <dgm:cxn modelId="{6A7DC735-84EA-409A-960A-0D27AFDAC90F}" srcId="{B6B70348-B8C3-4F8D-A366-15D019DD1BBD}" destId="{F571AE70-8B2D-4DB6-8D6B-9A9C817809A9}" srcOrd="4" destOrd="0" parTransId="{02EBCB36-F87F-49AF-8A8E-94EBBCDDF753}" sibTransId="{79FD756C-8569-4DA9-8DD2-8D72459892C9}"/>
    <dgm:cxn modelId="{C7E77D38-6AB1-46C0-BE29-99B8C4755691}" type="presOf" srcId="{C95373DD-BE38-46A6-B731-ED510A1718ED}" destId="{46E0DD81-FF96-42BA-A27C-51EC98574B7A}" srcOrd="0" destOrd="0" presId="urn:microsoft.com/office/officeart/2005/8/layout/bProcess3"/>
    <dgm:cxn modelId="{0F97EC5E-81DA-4C70-B903-2CF5AB574544}" type="presOf" srcId="{C95373DD-BE38-46A6-B731-ED510A1718ED}" destId="{54A7D168-645D-4673-8F33-5DD7DCA324B3}" srcOrd="1" destOrd="0" presId="urn:microsoft.com/office/officeart/2005/8/layout/bProcess3"/>
    <dgm:cxn modelId="{7351965F-C28C-4583-A571-7BC700DD2C25}" type="presOf" srcId="{582915DE-CAAE-4D97-A0B4-727422FD1DDA}" destId="{9FEB9003-A081-4F1C-AAD8-D019B0C9688F}" srcOrd="0" destOrd="0" presId="urn:microsoft.com/office/officeart/2005/8/layout/bProcess3"/>
    <dgm:cxn modelId="{8BAF8545-9DBE-4904-9E6D-0611A78AB432}" type="presOf" srcId="{DF3285F4-D061-4AF9-A097-14F5C92AD51D}" destId="{CDD7D749-DF1D-477A-A693-90D37BBEBCF4}" srcOrd="1" destOrd="0" presId="urn:microsoft.com/office/officeart/2005/8/layout/bProcess3"/>
    <dgm:cxn modelId="{9044B56E-B721-4DA0-ADF1-0310F84CE354}" srcId="{B6B70348-B8C3-4F8D-A366-15D019DD1BBD}" destId="{116CC77B-7DE1-41CB-B337-0CA1D2B64817}" srcOrd="0" destOrd="0" parTransId="{A4545C25-A8C4-48D7-AB01-5172AA171149}" sibTransId="{17D673B1-E996-40EE-BF79-4DDD3B3587A1}"/>
    <dgm:cxn modelId="{9765C859-625F-4B6D-BF64-9E2EAC46C668}" type="presOf" srcId="{116CC77B-7DE1-41CB-B337-0CA1D2B64817}" destId="{F66B00F7-C51D-4D6A-AE58-2B2C91103580}" srcOrd="0" destOrd="0" presId="urn:microsoft.com/office/officeart/2005/8/layout/bProcess3"/>
    <dgm:cxn modelId="{B170EE7B-B5BF-4066-B7A0-FFA18898F928}" type="presOf" srcId="{17D673B1-E996-40EE-BF79-4DDD3B3587A1}" destId="{D0856631-A547-4973-9942-CAF33F3FFFD0}" srcOrd="0" destOrd="0" presId="urn:microsoft.com/office/officeart/2005/8/layout/bProcess3"/>
    <dgm:cxn modelId="{45AC2388-D9C5-468C-B722-31A4601A5933}" type="presOf" srcId="{DF3285F4-D061-4AF9-A097-14F5C92AD51D}" destId="{6D61A3FB-DD09-4051-9F02-88EC89DC7B9F}" srcOrd="0" destOrd="0" presId="urn:microsoft.com/office/officeart/2005/8/layout/bProcess3"/>
    <dgm:cxn modelId="{A3E8168C-2E69-485E-A504-96322CAE730E}" type="presOf" srcId="{17D673B1-E996-40EE-BF79-4DDD3B3587A1}" destId="{59D05426-405F-4BAE-9F87-40D4CFEFC0ED}" srcOrd="1" destOrd="0" presId="urn:microsoft.com/office/officeart/2005/8/layout/bProcess3"/>
    <dgm:cxn modelId="{5B9888A3-BD22-44C4-9096-75F7AA2DCC46}" srcId="{B6B70348-B8C3-4F8D-A366-15D019DD1BBD}" destId="{582915DE-CAAE-4D97-A0B4-727422FD1DDA}" srcOrd="1" destOrd="0" parTransId="{25003C44-4FEA-41C0-A06D-BA41DB9F8372}" sibTransId="{C95373DD-BE38-46A6-B731-ED510A1718ED}"/>
    <dgm:cxn modelId="{A62529BD-1892-48F8-A8F4-9F26BD8E0263}" type="presOf" srcId="{71A991E5-8C35-4490-9330-6B76BD2BD072}" destId="{B935364A-842F-4919-A93E-042ADD50A25E}" srcOrd="0" destOrd="0" presId="urn:microsoft.com/office/officeart/2005/8/layout/bProcess3"/>
    <dgm:cxn modelId="{16CD0BE2-2095-4140-AEE0-7003EEE6607A}" type="presOf" srcId="{FB5D5D72-6755-47AB-A517-7F9DDC79C50E}" destId="{E34812B8-F3F9-438E-AD75-A3538C7DC4A8}" srcOrd="0" destOrd="0" presId="urn:microsoft.com/office/officeart/2005/8/layout/bProcess3"/>
    <dgm:cxn modelId="{8D1A3CEF-0998-4A4A-8685-156AFE503AD4}" srcId="{B6B70348-B8C3-4F8D-A366-15D019DD1BBD}" destId="{FB5D5D72-6755-47AB-A517-7F9DDC79C50E}" srcOrd="3" destOrd="0" parTransId="{E58CBF02-296F-457A-9BA4-8FC26BCA8114}" sibTransId="{71A991E5-8C35-4490-9330-6B76BD2BD072}"/>
    <dgm:cxn modelId="{35DA25F1-A9A0-4B26-BF33-65C2F6E2269E}" type="presOf" srcId="{F571AE70-8B2D-4DB6-8D6B-9A9C817809A9}" destId="{CD016E0A-B39B-4DE8-B0CC-C967E5541AC5}" srcOrd="0" destOrd="0" presId="urn:microsoft.com/office/officeart/2005/8/layout/bProcess3"/>
    <dgm:cxn modelId="{D7AF72FD-5743-42EA-B1F1-1B989ED78EEC}" type="presOf" srcId="{A52405AD-D99B-4D32-AA88-3ECE8F755E1E}" destId="{46767BDA-4EE7-4C8C-B1C5-43118F1933B7}" srcOrd="0" destOrd="0" presId="urn:microsoft.com/office/officeart/2005/8/layout/bProcess3"/>
    <dgm:cxn modelId="{DC6CBCAB-4AE4-4BE8-A805-5BB5F50C37ED}" type="presParOf" srcId="{EA253A4F-63C0-4649-86ED-204E67FA4191}" destId="{F66B00F7-C51D-4D6A-AE58-2B2C91103580}" srcOrd="0" destOrd="0" presId="urn:microsoft.com/office/officeart/2005/8/layout/bProcess3"/>
    <dgm:cxn modelId="{3E067A4A-39F6-44D6-80E2-576255E5A9BD}" type="presParOf" srcId="{EA253A4F-63C0-4649-86ED-204E67FA4191}" destId="{D0856631-A547-4973-9942-CAF33F3FFFD0}" srcOrd="1" destOrd="0" presId="urn:microsoft.com/office/officeart/2005/8/layout/bProcess3"/>
    <dgm:cxn modelId="{57A61528-4AAE-4B5D-992E-192827858149}" type="presParOf" srcId="{D0856631-A547-4973-9942-CAF33F3FFFD0}" destId="{59D05426-405F-4BAE-9F87-40D4CFEFC0ED}" srcOrd="0" destOrd="0" presId="urn:microsoft.com/office/officeart/2005/8/layout/bProcess3"/>
    <dgm:cxn modelId="{CC1D0F95-8C3B-4BDC-B17A-0FFD34276C87}" type="presParOf" srcId="{EA253A4F-63C0-4649-86ED-204E67FA4191}" destId="{9FEB9003-A081-4F1C-AAD8-D019B0C9688F}" srcOrd="2" destOrd="0" presId="urn:microsoft.com/office/officeart/2005/8/layout/bProcess3"/>
    <dgm:cxn modelId="{70443935-21AE-4817-8DA0-C1E02344D8A4}" type="presParOf" srcId="{EA253A4F-63C0-4649-86ED-204E67FA4191}" destId="{46E0DD81-FF96-42BA-A27C-51EC98574B7A}" srcOrd="3" destOrd="0" presId="urn:microsoft.com/office/officeart/2005/8/layout/bProcess3"/>
    <dgm:cxn modelId="{2C0030B7-0A8E-40F1-8187-C82B02F1966F}" type="presParOf" srcId="{46E0DD81-FF96-42BA-A27C-51EC98574B7A}" destId="{54A7D168-645D-4673-8F33-5DD7DCA324B3}" srcOrd="0" destOrd="0" presId="urn:microsoft.com/office/officeart/2005/8/layout/bProcess3"/>
    <dgm:cxn modelId="{9BD8FB99-71F5-4C29-83BE-8FE6F19DB52A}" type="presParOf" srcId="{EA253A4F-63C0-4649-86ED-204E67FA4191}" destId="{46767BDA-4EE7-4C8C-B1C5-43118F1933B7}" srcOrd="4" destOrd="0" presId="urn:microsoft.com/office/officeart/2005/8/layout/bProcess3"/>
    <dgm:cxn modelId="{427F4803-B44F-43C5-BF5E-57EF28022E50}" type="presParOf" srcId="{EA253A4F-63C0-4649-86ED-204E67FA4191}" destId="{6D61A3FB-DD09-4051-9F02-88EC89DC7B9F}" srcOrd="5" destOrd="0" presId="urn:microsoft.com/office/officeart/2005/8/layout/bProcess3"/>
    <dgm:cxn modelId="{25B33C90-CBFC-4D4B-8BC5-4B38350DEBAD}" type="presParOf" srcId="{6D61A3FB-DD09-4051-9F02-88EC89DC7B9F}" destId="{CDD7D749-DF1D-477A-A693-90D37BBEBCF4}" srcOrd="0" destOrd="0" presId="urn:microsoft.com/office/officeart/2005/8/layout/bProcess3"/>
    <dgm:cxn modelId="{37DBBD3A-D666-4C5C-AC18-6DFDAC5FAF4C}" type="presParOf" srcId="{EA253A4F-63C0-4649-86ED-204E67FA4191}" destId="{E34812B8-F3F9-438E-AD75-A3538C7DC4A8}" srcOrd="6" destOrd="0" presId="urn:microsoft.com/office/officeart/2005/8/layout/bProcess3"/>
    <dgm:cxn modelId="{63DB9A33-0B7E-4E35-BE9D-EE7CBA363070}" type="presParOf" srcId="{EA253A4F-63C0-4649-86ED-204E67FA4191}" destId="{B935364A-842F-4919-A93E-042ADD50A25E}" srcOrd="7" destOrd="0" presId="urn:microsoft.com/office/officeart/2005/8/layout/bProcess3"/>
    <dgm:cxn modelId="{71A748A9-E0AF-448C-A2A4-12548D9ED8BA}" type="presParOf" srcId="{B935364A-842F-4919-A93E-042ADD50A25E}" destId="{BED2CCAB-BC94-4768-91CB-B9E51D572701}" srcOrd="0" destOrd="0" presId="urn:microsoft.com/office/officeart/2005/8/layout/bProcess3"/>
    <dgm:cxn modelId="{577D4DB4-E83F-4F13-89AE-9E020482D81E}" type="presParOf" srcId="{EA253A4F-63C0-4649-86ED-204E67FA4191}" destId="{CD016E0A-B39B-4DE8-B0CC-C967E5541AC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56631-A547-4973-9942-CAF33F3FFFD0}">
      <dsp:nvSpPr>
        <dsp:cNvPr id="0" name=""/>
        <dsp:cNvSpPr/>
      </dsp:nvSpPr>
      <dsp:spPr>
        <a:xfrm>
          <a:off x="2288168" y="1319847"/>
          <a:ext cx="494697" cy="91440"/>
        </a:xfrm>
        <a:custGeom>
          <a:avLst/>
          <a:gdLst/>
          <a:ahLst/>
          <a:cxnLst/>
          <a:rect l="0" t="0" r="0" b="0"/>
          <a:pathLst>
            <a:path>
              <a:moveTo>
                <a:pt x="0" y="45720"/>
              </a:moveTo>
              <a:lnTo>
                <a:pt x="49469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2384" y="1362941"/>
        <a:ext cx="26264" cy="5252"/>
      </dsp:txXfrm>
    </dsp:sp>
    <dsp:sp modelId="{F66B00F7-C51D-4D6A-AE58-2B2C91103580}">
      <dsp:nvSpPr>
        <dsp:cNvPr id="0" name=""/>
        <dsp:cNvSpPr/>
      </dsp:nvSpPr>
      <dsp:spPr>
        <a:xfrm>
          <a:off x="6067" y="680397"/>
          <a:ext cx="2283901" cy="1370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Reaction with </a:t>
          </a:r>
          <a14:m xmlns:a14="http://schemas.microsoft.com/office/drawing/2010/main">
            <m:oMath xmlns:m="http://schemas.openxmlformats.org/officeDocument/2006/math">
              <m:sSub>
                <m:sSubPr>
                  <m:ctrlPr>
                    <a:rPr lang="en-US" sz="2400" b="0" i="1" kern="1200" smtClean="0">
                      <a:latin typeface="Cambria Math" panose="02040503050406030204" pitchFamily="18" charset="0"/>
                    </a:rPr>
                  </m:ctrlPr>
                </m:sSubPr>
                <m:e>
                  <m:r>
                    <m:rPr>
                      <m:sty m:val="p"/>
                    </m:rPr>
                    <a:rPr lang="en-US" sz="2400" b="0" i="0" kern="1200" smtClean="0">
                      <a:latin typeface="Cambria Math" panose="02040503050406030204" pitchFamily="18" charset="0"/>
                    </a:rPr>
                    <m:t>H</m:t>
                  </m:r>
                </m:e>
                <m:sub>
                  <m:r>
                    <a:rPr lang="en-US" sz="2400" b="0" i="0" kern="1200" smtClean="0">
                      <a:latin typeface="Cambria Math" panose="02040503050406030204" pitchFamily="18" charset="0"/>
                    </a:rPr>
                    <m:t>2</m:t>
                  </m:r>
                </m:sub>
              </m:sSub>
              <m:sSub>
                <m:sSubPr>
                  <m:ctrlPr>
                    <a:rPr lang="en-US" sz="2400" b="0" i="1" kern="1200" smtClean="0">
                      <a:latin typeface="Cambria Math" panose="02040503050406030204" pitchFamily="18" charset="0"/>
                    </a:rPr>
                  </m:ctrlPr>
                </m:sSubPr>
                <m:e>
                  <m:r>
                    <m:rPr>
                      <m:sty m:val="p"/>
                    </m:rPr>
                    <a:rPr lang="en-US" sz="2400" b="0" i="0" kern="1200" smtClean="0">
                      <a:latin typeface="Cambria Math" panose="02040503050406030204" pitchFamily="18" charset="0"/>
                    </a:rPr>
                    <m:t>O</m:t>
                  </m:r>
                </m:e>
                <m:sub>
                  <m:r>
                    <a:rPr lang="en-US" sz="2400" b="0" i="0" kern="1200" smtClean="0">
                      <a:latin typeface="Cambria Math" panose="02040503050406030204" pitchFamily="18" charset="0"/>
                    </a:rPr>
                    <m:t>2</m:t>
                  </m:r>
                </m:sub>
              </m:sSub>
            </m:oMath>
          </a14:m>
          <a:endParaRPr lang="en-US" sz="2400" i="0" kern="1200" dirty="0"/>
        </a:p>
      </dsp:txBody>
      <dsp:txXfrm>
        <a:off x="6067" y="680397"/>
        <a:ext cx="2283901" cy="1370340"/>
      </dsp:txXfrm>
    </dsp:sp>
    <dsp:sp modelId="{46E0DD81-FF96-42BA-A27C-51EC98574B7A}">
      <dsp:nvSpPr>
        <dsp:cNvPr id="0" name=""/>
        <dsp:cNvSpPr/>
      </dsp:nvSpPr>
      <dsp:spPr>
        <a:xfrm>
          <a:off x="5097367" y="1319847"/>
          <a:ext cx="494697" cy="91440"/>
        </a:xfrm>
        <a:custGeom>
          <a:avLst/>
          <a:gdLst/>
          <a:ahLst/>
          <a:cxnLst/>
          <a:rect l="0" t="0" r="0" b="0"/>
          <a:pathLst>
            <a:path>
              <a:moveTo>
                <a:pt x="0" y="45720"/>
              </a:moveTo>
              <a:lnTo>
                <a:pt x="49469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583" y="1362941"/>
        <a:ext cx="26264" cy="5252"/>
      </dsp:txXfrm>
    </dsp:sp>
    <dsp:sp modelId="{9FEB9003-A081-4F1C-AAD8-D019B0C9688F}">
      <dsp:nvSpPr>
        <dsp:cNvPr id="0" name=""/>
        <dsp:cNvSpPr/>
      </dsp:nvSpPr>
      <dsp:spPr>
        <a:xfrm>
          <a:off x="2815265" y="680397"/>
          <a:ext cx="2283901" cy="1370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Centrifugation</a:t>
          </a:r>
        </a:p>
      </dsp:txBody>
      <dsp:txXfrm>
        <a:off x="2815265" y="680397"/>
        <a:ext cx="2283901" cy="1370340"/>
      </dsp:txXfrm>
    </dsp:sp>
    <dsp:sp modelId="{6D61A3FB-DD09-4051-9F02-88EC89DC7B9F}">
      <dsp:nvSpPr>
        <dsp:cNvPr id="0" name=""/>
        <dsp:cNvSpPr/>
      </dsp:nvSpPr>
      <dsp:spPr>
        <a:xfrm>
          <a:off x="1148017" y="2048938"/>
          <a:ext cx="5618397" cy="494697"/>
        </a:xfrm>
        <a:custGeom>
          <a:avLst/>
          <a:gdLst/>
          <a:ahLst/>
          <a:cxnLst/>
          <a:rect l="0" t="0" r="0" b="0"/>
          <a:pathLst>
            <a:path>
              <a:moveTo>
                <a:pt x="5618397" y="0"/>
              </a:moveTo>
              <a:lnTo>
                <a:pt x="5618397" y="264448"/>
              </a:lnTo>
              <a:lnTo>
                <a:pt x="0" y="264448"/>
              </a:lnTo>
              <a:lnTo>
                <a:pt x="0" y="49469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6143" y="2293660"/>
        <a:ext cx="282145" cy="5252"/>
      </dsp:txXfrm>
    </dsp:sp>
    <dsp:sp modelId="{46767BDA-4EE7-4C8C-B1C5-43118F1933B7}">
      <dsp:nvSpPr>
        <dsp:cNvPr id="0" name=""/>
        <dsp:cNvSpPr/>
      </dsp:nvSpPr>
      <dsp:spPr>
        <a:xfrm>
          <a:off x="5624464" y="680397"/>
          <a:ext cx="2283901" cy="1370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Dialysis</a:t>
          </a:r>
        </a:p>
      </dsp:txBody>
      <dsp:txXfrm>
        <a:off x="5624464" y="680397"/>
        <a:ext cx="2283901" cy="1370340"/>
      </dsp:txXfrm>
    </dsp:sp>
    <dsp:sp modelId="{B935364A-842F-4919-A93E-042ADD50A25E}">
      <dsp:nvSpPr>
        <dsp:cNvPr id="0" name=""/>
        <dsp:cNvSpPr/>
      </dsp:nvSpPr>
      <dsp:spPr>
        <a:xfrm>
          <a:off x="2288168" y="3215486"/>
          <a:ext cx="494697" cy="91440"/>
        </a:xfrm>
        <a:custGeom>
          <a:avLst/>
          <a:gdLst/>
          <a:ahLst/>
          <a:cxnLst/>
          <a:rect l="0" t="0" r="0" b="0"/>
          <a:pathLst>
            <a:path>
              <a:moveTo>
                <a:pt x="0" y="45720"/>
              </a:moveTo>
              <a:lnTo>
                <a:pt x="49469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2384" y="3258579"/>
        <a:ext cx="26264" cy="5252"/>
      </dsp:txXfrm>
    </dsp:sp>
    <dsp:sp modelId="{E34812B8-F3F9-438E-AD75-A3538C7DC4A8}">
      <dsp:nvSpPr>
        <dsp:cNvPr id="0" name=""/>
        <dsp:cNvSpPr/>
      </dsp:nvSpPr>
      <dsp:spPr>
        <a:xfrm>
          <a:off x="6067" y="2576035"/>
          <a:ext cx="2283901" cy="1370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Addition of CTAB</a:t>
          </a:r>
        </a:p>
      </dsp:txBody>
      <dsp:txXfrm>
        <a:off x="6067" y="2576035"/>
        <a:ext cx="2283901" cy="1370340"/>
      </dsp:txXfrm>
    </dsp:sp>
    <dsp:sp modelId="{CD016E0A-B39B-4DE8-B0CC-C967E5541AC5}">
      <dsp:nvSpPr>
        <dsp:cNvPr id="0" name=""/>
        <dsp:cNvSpPr/>
      </dsp:nvSpPr>
      <dsp:spPr>
        <a:xfrm>
          <a:off x="2815265" y="2576035"/>
          <a:ext cx="2283901" cy="1370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Lyophilize</a:t>
          </a:r>
        </a:p>
      </dsp:txBody>
      <dsp:txXfrm>
        <a:off x="2815265" y="2576035"/>
        <a:ext cx="2283901" cy="137034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F1B95-C80A-4B5F-93ED-54E91A8721A4}"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29E75-2F23-40C5-AB00-E0AD3708E9F8}" type="slidenum">
              <a:rPr lang="en-US" smtClean="0"/>
              <a:t>‹#›</a:t>
            </a:fld>
            <a:endParaRPr lang="en-US"/>
          </a:p>
        </p:txBody>
      </p:sp>
    </p:spTree>
    <p:extLst>
      <p:ext uri="{BB962C8B-B14F-4D97-AF65-F5344CB8AC3E}">
        <p14:creationId xmlns:p14="http://schemas.microsoft.com/office/powerpoint/2010/main" val="26601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Gokul and I am doing project about synthesizing tib2 nanorods under Kabeer Sir</a:t>
            </a:r>
          </a:p>
        </p:txBody>
      </p:sp>
      <p:sp>
        <p:nvSpPr>
          <p:cNvPr id="4" name="Slide Number Placeholder 3"/>
          <p:cNvSpPr>
            <a:spLocks noGrp="1"/>
          </p:cNvSpPr>
          <p:nvPr>
            <p:ph type="sldNum" sz="quarter" idx="5"/>
          </p:nvPr>
        </p:nvSpPr>
        <p:spPr/>
        <p:txBody>
          <a:bodyPr/>
          <a:lstStyle/>
          <a:p>
            <a:fld id="{4A729E75-2F23-40C5-AB00-E0AD3708E9F8}" type="slidenum">
              <a:rPr lang="en-US" smtClean="0"/>
              <a:t>1</a:t>
            </a:fld>
            <a:endParaRPr lang="en-US"/>
          </a:p>
        </p:txBody>
      </p:sp>
    </p:spTree>
    <p:extLst>
      <p:ext uri="{BB962C8B-B14F-4D97-AF65-F5344CB8AC3E}">
        <p14:creationId xmlns:p14="http://schemas.microsoft.com/office/powerpoint/2010/main" val="3323590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Rational way of selecting solvents/surfactants</a:t>
            </a:r>
          </a:p>
          <a:p>
            <a:endParaRPr lang="en-US" dirty="0"/>
          </a:p>
        </p:txBody>
      </p:sp>
      <p:sp>
        <p:nvSpPr>
          <p:cNvPr id="4" name="Slide Number Placeholder 3"/>
          <p:cNvSpPr>
            <a:spLocks noGrp="1"/>
          </p:cNvSpPr>
          <p:nvPr>
            <p:ph type="sldNum" sz="quarter" idx="5"/>
          </p:nvPr>
        </p:nvSpPr>
        <p:spPr/>
        <p:txBody>
          <a:bodyPr/>
          <a:lstStyle/>
          <a:p>
            <a:fld id="{4A729E75-2F23-40C5-AB00-E0AD3708E9F8}" type="slidenum">
              <a:rPr lang="en-US" smtClean="0"/>
              <a:t>11</a:t>
            </a:fld>
            <a:endParaRPr lang="en-US"/>
          </a:p>
        </p:txBody>
      </p:sp>
    </p:spTree>
    <p:extLst>
      <p:ext uri="{BB962C8B-B14F-4D97-AF65-F5344CB8AC3E}">
        <p14:creationId xmlns:p14="http://schemas.microsoft.com/office/powerpoint/2010/main" val="65056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following topics which I will be covering in this presentation.  Short introduction about titanium diboride is followed by the line of thought for this project. Followed by the schemes which were followed or will follow for this project</a:t>
            </a:r>
          </a:p>
        </p:txBody>
      </p:sp>
      <p:sp>
        <p:nvSpPr>
          <p:cNvPr id="4" name="Slide Number Placeholder 3"/>
          <p:cNvSpPr>
            <a:spLocks noGrp="1"/>
          </p:cNvSpPr>
          <p:nvPr>
            <p:ph type="sldNum" sz="quarter" idx="5"/>
          </p:nvPr>
        </p:nvSpPr>
        <p:spPr/>
        <p:txBody>
          <a:bodyPr/>
          <a:lstStyle/>
          <a:p>
            <a:fld id="{4A729E75-2F23-40C5-AB00-E0AD3708E9F8}" type="slidenum">
              <a:rPr lang="en-US" smtClean="0"/>
              <a:t>2</a:t>
            </a:fld>
            <a:endParaRPr lang="en-US"/>
          </a:p>
        </p:txBody>
      </p:sp>
    </p:spTree>
    <p:extLst>
      <p:ext uri="{BB962C8B-B14F-4D97-AF65-F5344CB8AC3E}">
        <p14:creationId xmlns:p14="http://schemas.microsoft.com/office/powerpoint/2010/main" val="330395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well known ceramic material used in limited but specialized application. Some include resistant armor, cutting tools. </a:t>
            </a:r>
          </a:p>
          <a:p>
            <a:r>
              <a:rPr lang="en-US" dirty="0"/>
              <a:t>Also hypothesized to be applicable in TiB2 cathodes i.e., cell reactions like SHE.</a:t>
            </a:r>
          </a:p>
          <a:p>
            <a:r>
              <a:rPr lang="en-US" dirty="0"/>
              <a:t>It is attributed to their chemical and material nature. </a:t>
            </a:r>
            <a:r>
              <a:rPr lang="en-US" dirty="0">
                <a:latin typeface="Cambria Math" panose="02040503050406030204" pitchFamily="18" charset="0"/>
                <a:ea typeface="Cambria Math" panose="02040503050406030204" pitchFamily="18" charset="0"/>
              </a:rPr>
              <a:t>High Strength, wear resistance, density, elastic modulus and compressive strength</a:t>
            </a:r>
            <a:endParaRPr lang="en-US" dirty="0"/>
          </a:p>
          <a:p>
            <a:r>
              <a:rPr lang="en-US" dirty="0"/>
              <a:t>Coming to nanomaterial they are set of substances where at least one dimension is less than 100nm. At his scale unique properties of optical, magnetic, electrical and other property emerge.</a:t>
            </a:r>
          </a:p>
          <a:p>
            <a:r>
              <a:rPr lang="en-US" dirty="0"/>
              <a:t>They are classified based on the dimension and they are 0D, 1D, 2D, 3D. 0D for nano spheres, 1D for nanorods, 2D for nanosheets </a:t>
            </a:r>
          </a:p>
          <a:p>
            <a:r>
              <a:rPr lang="en-US" dirty="0"/>
              <a:t>We are interested in nanorods</a:t>
            </a:r>
          </a:p>
          <a:p>
            <a:endParaRPr lang="en-US" dirty="0"/>
          </a:p>
        </p:txBody>
      </p:sp>
      <p:sp>
        <p:nvSpPr>
          <p:cNvPr id="4" name="Slide Number Placeholder 3"/>
          <p:cNvSpPr>
            <a:spLocks noGrp="1"/>
          </p:cNvSpPr>
          <p:nvPr>
            <p:ph type="sldNum" sz="quarter" idx="5"/>
          </p:nvPr>
        </p:nvSpPr>
        <p:spPr/>
        <p:txBody>
          <a:bodyPr/>
          <a:lstStyle/>
          <a:p>
            <a:fld id="{4A729E75-2F23-40C5-AB00-E0AD3708E9F8}" type="slidenum">
              <a:rPr lang="en-US" smtClean="0"/>
              <a:t>3</a:t>
            </a:fld>
            <a:endParaRPr lang="en-US"/>
          </a:p>
        </p:txBody>
      </p:sp>
    </p:spTree>
    <p:extLst>
      <p:ext uri="{BB962C8B-B14F-4D97-AF65-F5344CB8AC3E}">
        <p14:creationId xmlns:p14="http://schemas.microsoft.com/office/powerpoint/2010/main" val="236679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ting unique about TiB2 is their chemical property. They are mostly inert and react at only higher temperatures.</a:t>
            </a:r>
          </a:p>
          <a:p>
            <a:r>
              <a:rPr lang="en-US" dirty="0"/>
              <a:t>So it was not feasible to make them react with any compound. Due to which nanomaterial formation was difficult.</a:t>
            </a:r>
          </a:p>
          <a:p>
            <a:r>
              <a:rPr lang="en-US" dirty="0"/>
              <a:t>Then there was a accidental discovery about its reaction with h2o2 even in mild concentration by Manis. This is shown by color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reaction they formed tib2 nanosheets which was completely unexpected. This is shown by Tindall effect because nanosheets itself is colloidal in 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Hypothesized mechanism is that, upon reacting with h202, tib2 breaks into smaller nucleuses or called seeds which then aggregate to form nanosheets</a:t>
            </a:r>
          </a:p>
          <a:p>
            <a:endParaRPr lang="en-US" dirty="0"/>
          </a:p>
          <a:p>
            <a:r>
              <a:rPr lang="en-US" dirty="0"/>
              <a:t>So our thought process is that, is it possible to make nanorods in this line of thinking</a:t>
            </a:r>
          </a:p>
          <a:p>
            <a:endParaRPr lang="en-US" dirty="0"/>
          </a:p>
          <a:p>
            <a:endParaRPr lang="en-US" dirty="0"/>
          </a:p>
        </p:txBody>
      </p:sp>
      <p:sp>
        <p:nvSpPr>
          <p:cNvPr id="4" name="Slide Number Placeholder 3"/>
          <p:cNvSpPr>
            <a:spLocks noGrp="1"/>
          </p:cNvSpPr>
          <p:nvPr>
            <p:ph type="sldNum" sz="quarter" idx="5"/>
          </p:nvPr>
        </p:nvSpPr>
        <p:spPr/>
        <p:txBody>
          <a:bodyPr/>
          <a:lstStyle/>
          <a:p>
            <a:fld id="{4A729E75-2F23-40C5-AB00-E0AD3708E9F8}" type="slidenum">
              <a:rPr lang="en-US" smtClean="0"/>
              <a:t>4</a:t>
            </a:fld>
            <a:endParaRPr lang="en-US"/>
          </a:p>
        </p:txBody>
      </p:sp>
    </p:spTree>
    <p:extLst>
      <p:ext uri="{BB962C8B-B14F-4D97-AF65-F5344CB8AC3E}">
        <p14:creationId xmlns:p14="http://schemas.microsoft.com/office/powerpoint/2010/main" val="51276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thought process, if we were able to arrest all sides of seed except one, we will be able to obtain nanorods. This is where surfactants play its role. Apt Surfactants when dissolved in the solution, it arrests the expansion of nucleus or seed from all sides except one. Thus surfactants are also called capping agents. One of the most widely used surfactant is CTAB and we have also used CTAB in our nanorod formation. </a:t>
            </a:r>
          </a:p>
        </p:txBody>
      </p:sp>
      <p:sp>
        <p:nvSpPr>
          <p:cNvPr id="4" name="Slide Number Placeholder 3"/>
          <p:cNvSpPr>
            <a:spLocks noGrp="1"/>
          </p:cNvSpPr>
          <p:nvPr>
            <p:ph type="sldNum" sz="quarter" idx="5"/>
          </p:nvPr>
        </p:nvSpPr>
        <p:spPr/>
        <p:txBody>
          <a:bodyPr/>
          <a:lstStyle/>
          <a:p>
            <a:fld id="{4A729E75-2F23-40C5-AB00-E0AD3708E9F8}" type="slidenum">
              <a:rPr lang="en-US" smtClean="0"/>
              <a:t>5</a:t>
            </a:fld>
            <a:endParaRPr lang="en-US"/>
          </a:p>
        </p:txBody>
      </p:sp>
    </p:spTree>
    <p:extLst>
      <p:ext uri="{BB962C8B-B14F-4D97-AF65-F5344CB8AC3E}">
        <p14:creationId xmlns:p14="http://schemas.microsoft.com/office/powerpoint/2010/main" val="303312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729E75-2F23-40C5-AB00-E0AD3708E9F8}" type="slidenum">
              <a:rPr lang="en-US" smtClean="0"/>
              <a:t>6</a:t>
            </a:fld>
            <a:endParaRPr lang="en-US"/>
          </a:p>
        </p:txBody>
      </p:sp>
    </p:spTree>
    <p:extLst>
      <p:ext uri="{BB962C8B-B14F-4D97-AF65-F5344CB8AC3E}">
        <p14:creationId xmlns:p14="http://schemas.microsoft.com/office/powerpoint/2010/main" val="4988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Froath</a:t>
            </a:r>
            <a:r>
              <a:rPr lang="en-US" dirty="0"/>
              <a:t> formation might be due to surfactants. But not sure.</a:t>
            </a:r>
          </a:p>
        </p:txBody>
      </p:sp>
      <p:sp>
        <p:nvSpPr>
          <p:cNvPr id="4" name="Slide Number Placeholder 3"/>
          <p:cNvSpPr>
            <a:spLocks noGrp="1"/>
          </p:cNvSpPr>
          <p:nvPr>
            <p:ph type="sldNum" sz="quarter" idx="5"/>
          </p:nvPr>
        </p:nvSpPr>
        <p:spPr/>
        <p:txBody>
          <a:bodyPr/>
          <a:lstStyle/>
          <a:p>
            <a:fld id="{4A729E75-2F23-40C5-AB00-E0AD3708E9F8}" type="slidenum">
              <a:rPr lang="en-US" smtClean="0"/>
              <a:t>7</a:t>
            </a:fld>
            <a:endParaRPr lang="en-US"/>
          </a:p>
        </p:txBody>
      </p:sp>
    </p:spTree>
    <p:extLst>
      <p:ext uri="{BB962C8B-B14F-4D97-AF65-F5344CB8AC3E}">
        <p14:creationId xmlns:p14="http://schemas.microsoft.com/office/powerpoint/2010/main" val="2918607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all the surfactants why only CTAB?. Though there is no exact answer to the logical question, we witness it been used widely in making gold nanorods and this motivated us to pursue with CTAB. Only after many days after the devised scheme, that there came a paper regarding CTAB reacting with H2O2. so in our previous scheme, there might be chances that, CTAB without being a surfactant could be reacting with H2O2. Thus alternate mechanism or scheme is required.</a:t>
            </a:r>
          </a:p>
        </p:txBody>
      </p:sp>
      <p:sp>
        <p:nvSpPr>
          <p:cNvPr id="4" name="Slide Number Placeholder 3"/>
          <p:cNvSpPr>
            <a:spLocks noGrp="1"/>
          </p:cNvSpPr>
          <p:nvPr>
            <p:ph type="sldNum" sz="quarter" idx="5"/>
          </p:nvPr>
        </p:nvSpPr>
        <p:spPr/>
        <p:txBody>
          <a:bodyPr/>
          <a:lstStyle/>
          <a:p>
            <a:fld id="{4A729E75-2F23-40C5-AB00-E0AD3708E9F8}" type="slidenum">
              <a:rPr lang="en-US" smtClean="0"/>
              <a:t>9</a:t>
            </a:fld>
            <a:endParaRPr lang="en-US"/>
          </a:p>
        </p:txBody>
      </p:sp>
    </p:spTree>
    <p:extLst>
      <p:ext uri="{BB962C8B-B14F-4D97-AF65-F5344CB8AC3E}">
        <p14:creationId xmlns:p14="http://schemas.microsoft.com/office/powerpoint/2010/main" val="321893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scheme is not yet tested.</a:t>
            </a:r>
          </a:p>
        </p:txBody>
      </p:sp>
      <p:sp>
        <p:nvSpPr>
          <p:cNvPr id="4" name="Slide Number Placeholder 3"/>
          <p:cNvSpPr>
            <a:spLocks noGrp="1"/>
          </p:cNvSpPr>
          <p:nvPr>
            <p:ph type="sldNum" sz="quarter" idx="5"/>
          </p:nvPr>
        </p:nvSpPr>
        <p:spPr/>
        <p:txBody>
          <a:bodyPr/>
          <a:lstStyle/>
          <a:p>
            <a:fld id="{4A729E75-2F23-40C5-AB00-E0AD3708E9F8}" type="slidenum">
              <a:rPr lang="en-US" smtClean="0"/>
              <a:t>10</a:t>
            </a:fld>
            <a:endParaRPr lang="en-US"/>
          </a:p>
        </p:txBody>
      </p:sp>
    </p:spTree>
    <p:extLst>
      <p:ext uri="{BB962C8B-B14F-4D97-AF65-F5344CB8AC3E}">
        <p14:creationId xmlns:p14="http://schemas.microsoft.com/office/powerpoint/2010/main" val="360103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6" name="Group 15"/>
          <p:cNvGrpSpPr/>
          <p:nvPr/>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F1FD69B7-9EA1-4B76-A539-F6C41C876B0B}" type="datetime1">
              <a:rPr lang="en-US" smtClean="0"/>
              <a:t>2/26/2020</a:t>
            </a:fld>
            <a:endParaRPr lang="en-US"/>
          </a:p>
        </p:txBody>
      </p:sp>
      <p:sp>
        <p:nvSpPr>
          <p:cNvPr id="29" name="Footer Placeholder 28"/>
          <p:cNvSpPr>
            <a:spLocks noGrp="1"/>
          </p:cNvSpPr>
          <p:nvPr>
            <p:ph type="ftr" sz="quarter" idx="11"/>
          </p:nvPr>
        </p:nvSpPr>
        <p:spPr/>
        <p:txBody>
          <a:bodyPr/>
          <a:lstStyle/>
          <a:p>
            <a:endParaRPr lang="en-US"/>
          </a:p>
        </p:txBody>
      </p:sp>
      <p:sp>
        <p:nvSpPr>
          <p:cNvPr id="30" name="Slide Number Placeholder 29"/>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322601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3D2E4-F5A0-4905-828D-C6ACE364570A}" type="datetime1">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70466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32DB40-8A81-4F06-868E-9C41BF0ABA30}" type="datetime1">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31014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388343F3-35F7-4A60-B165-C19A0D5A1C44}" type="datetime1">
              <a:rPr lang="en-US" smtClean="0"/>
              <a:t>2/26/2020</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D3DD44F2-005F-4DEE-9CB8-A6014F327441}" type="slidenum">
              <a:rPr lang="en-US" smtClean="0"/>
              <a:t>‹#›</a:t>
            </a:fld>
            <a:endParaRPr lang="en-US"/>
          </a:p>
        </p:txBody>
      </p:sp>
    </p:spTree>
    <p:extLst>
      <p:ext uri="{BB962C8B-B14F-4D97-AF65-F5344CB8AC3E}">
        <p14:creationId xmlns:p14="http://schemas.microsoft.com/office/powerpoint/2010/main" val="289445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7" name="Date Placeholder 6"/>
          <p:cNvSpPr>
            <a:spLocks noGrp="1"/>
          </p:cNvSpPr>
          <p:nvPr>
            <p:ph type="dt" sz="half" idx="10"/>
          </p:nvPr>
        </p:nvSpPr>
        <p:spPr/>
        <p:txBody>
          <a:bodyPr/>
          <a:lstStyle/>
          <a:p>
            <a:fld id="{6A8A2796-724B-43E1-97A7-0CAFE1AC8463}" type="datetime1">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14121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5D094EF-B587-441C-BAFB-3D46594871E8}" type="datetime1">
              <a:rPr lang="en-US" smtClean="0"/>
              <a:t>2/26/2020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423129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4963545B-C065-4A60-9B21-FB10F446B011}" type="datetime1">
              <a:rPr lang="en-US" smtClean="0"/>
              <a:t>2/26/2020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40556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AAF960ED-190F-4E6F-B73D-085C3CBD9B19}" type="datetime1">
              <a:rPr lang="en-US" smtClean="0"/>
              <a:t>2/26/2020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38160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C653F3-8F0E-43C7-80CF-35E0FEFDD6CE}" type="datetime1">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219334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fld id="{5F853359-7E19-4A40-B7C7-F2812DC9834E}" type="datetime1">
              <a:rPr lang="en-US" smtClean="0"/>
              <a:t>2/26/2020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9529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fld id="{AC16CF0C-5DE3-4AD1-9ACD-721D42CA5503}" type="datetime1">
              <a:rPr lang="en-US" smtClean="0"/>
              <a:t>2/26/2020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3DD44F2-005F-4DEE-9CB8-A6014F327441}" type="slidenum">
              <a:rPr lang="en-US" smtClean="0"/>
              <a:t>‹#›</a:t>
            </a:fld>
            <a:endParaRPr lang="en-US"/>
          </a:p>
        </p:txBody>
      </p:sp>
    </p:spTree>
    <p:extLst>
      <p:ext uri="{BB962C8B-B14F-4D97-AF65-F5344CB8AC3E}">
        <p14:creationId xmlns:p14="http://schemas.microsoft.com/office/powerpoint/2010/main" val="86852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p:nvGrpSpPr>
        <p:grpSpPr>
          <a:xfrm>
            <a:off x="1860687" y="450998"/>
            <a:ext cx="7620000" cy="1139952"/>
            <a:chOff x="1860687" y="450998"/>
            <a:chExt cx="7620000" cy="1139952"/>
          </a:xfrm>
        </p:grpSpPr>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08B1761D-F77F-4ECC-B22B-19EF933B5C70}" type="datetime1">
              <a:rPr lang="en-US" smtClean="0"/>
              <a:t>2/26/2020</a:t>
            </a:fld>
            <a:endParaRPr lang="en-US"/>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D3DD44F2-005F-4DEE-9CB8-A6014F327441}" type="slidenum">
              <a:rPr lang="en-US" smtClean="0"/>
              <a:t>‹#›</a:t>
            </a:fld>
            <a:endParaRPr lang="en-US"/>
          </a:p>
        </p:txBody>
      </p:sp>
    </p:spTree>
    <p:extLst>
      <p:ext uri="{BB962C8B-B14F-4D97-AF65-F5344CB8AC3E}">
        <p14:creationId xmlns:p14="http://schemas.microsoft.com/office/powerpoint/2010/main" val="1070566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0CAEB8C-64B5-4734-AA3C-0DA6E407D690}"/>
                  </a:ext>
                </a:extLst>
              </p:cNvPr>
              <p:cNvSpPr>
                <a:spLocks noGrp="1"/>
              </p:cNvSpPr>
              <p:nvPr>
                <p:ph type="ctrTitle"/>
              </p:nvPr>
            </p:nvSpPr>
            <p:spPr>
              <a:xfrm>
                <a:off x="1524000" y="1041400"/>
                <a:ext cx="9144000" cy="2214562"/>
              </a:xfrm>
            </p:spPr>
            <p:txBody>
              <a:bodyPr>
                <a:normAutofit fontScale="90000"/>
              </a:bodyPr>
              <a:lstStyle/>
              <a:p>
                <a:r>
                  <a:rPr lang="en-US" dirty="0">
                    <a:latin typeface="Cambria Math" panose="02040503050406030204" pitchFamily="18" charset="0"/>
                    <a:ea typeface="Cambria Math" panose="02040503050406030204" pitchFamily="18" charset="0"/>
                  </a:rPr>
                  <a:t>Synthisizing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oMath>
                </a14:m>
                <a:r>
                  <a:rPr lang="en-US" dirty="0">
                    <a:latin typeface="Cambria Math" panose="02040503050406030204" pitchFamily="18" charset="0"/>
                    <a:ea typeface="Cambria Math" panose="02040503050406030204" pitchFamily="18" charset="0"/>
                  </a:rPr>
                  <a:t> Nanorods </a:t>
                </a:r>
              </a:p>
            </p:txBody>
          </p:sp>
        </mc:Choice>
        <mc:Fallback xmlns="">
          <p:sp>
            <p:nvSpPr>
              <p:cNvPr id="2" name="Title 1">
                <a:extLst>
                  <a:ext uri="{FF2B5EF4-FFF2-40B4-BE49-F238E27FC236}">
                    <a16:creationId xmlns:a16="http://schemas.microsoft.com/office/drawing/2014/main" id="{B0CAEB8C-64B5-4734-AA3C-0DA6E407D690}"/>
                  </a:ext>
                </a:extLst>
              </p:cNvPr>
              <p:cNvSpPr>
                <a:spLocks noGrp="1" noRot="1" noChangeAspect="1" noMove="1" noResize="1" noEditPoints="1" noAdjustHandles="1" noChangeArrowheads="1" noChangeShapeType="1" noTextEdit="1"/>
              </p:cNvSpPr>
              <p:nvPr>
                <p:ph type="ctrTitle"/>
              </p:nvPr>
            </p:nvSpPr>
            <p:spPr>
              <a:xfrm>
                <a:off x="1524000" y="1041400"/>
                <a:ext cx="9144000" cy="2214562"/>
              </a:xfrm>
              <a:blipFill>
                <a:blip r:embed="rId3"/>
                <a:stretch>
                  <a:fillRect/>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171BE67E-EEC3-407F-ACCA-D4003784A53B}"/>
              </a:ext>
            </a:extLst>
          </p:cNvPr>
          <p:cNvSpPr>
            <a:spLocks noGrp="1"/>
          </p:cNvSpPr>
          <p:nvPr>
            <p:ph type="subTitle" idx="1"/>
          </p:nvPr>
        </p:nvSpPr>
        <p:spPr/>
        <p:txBody>
          <a:bodyPr>
            <a:normAutofit lnSpcReduction="10000"/>
          </a:bodyPr>
          <a:lstStyle/>
          <a:p>
            <a:pPr algn="l"/>
            <a:r>
              <a:rPr lang="en-US" dirty="0">
                <a:latin typeface="Cambria Math" panose="02040503050406030204" pitchFamily="18" charset="0"/>
                <a:ea typeface="Cambria Math" panose="02040503050406030204" pitchFamily="18" charset="0"/>
              </a:rPr>
              <a:t>Name: A.K. Gokul Raman</a:t>
            </a:r>
          </a:p>
          <a:p>
            <a:pPr algn="l"/>
            <a:r>
              <a:rPr lang="en-US" dirty="0">
                <a:latin typeface="Cambria Math" panose="02040503050406030204" pitchFamily="18" charset="0"/>
                <a:ea typeface="Cambria Math" panose="02040503050406030204" pitchFamily="18" charset="0"/>
              </a:rPr>
              <a:t>Discipline: Chemical Engineering</a:t>
            </a:r>
          </a:p>
          <a:p>
            <a:pPr algn="l"/>
            <a:endParaRPr lang="en-US" dirty="0">
              <a:latin typeface="Cambria Math" panose="02040503050406030204" pitchFamily="18" charset="0"/>
              <a:ea typeface="Cambria Math" panose="02040503050406030204" pitchFamily="18" charset="0"/>
            </a:endParaRPr>
          </a:p>
          <a:p>
            <a:pPr algn="l"/>
            <a:r>
              <a:rPr lang="en-US" dirty="0">
                <a:latin typeface="Cambria Math" panose="02040503050406030204" pitchFamily="18" charset="0"/>
                <a:ea typeface="Cambria Math" panose="02040503050406030204" pitchFamily="18" charset="0"/>
              </a:rPr>
              <a:t>Supervisor: Dr. Kabeer </a:t>
            </a:r>
            <a:r>
              <a:rPr lang="en-US" dirty="0" err="1">
                <a:latin typeface="Cambria Math" panose="02040503050406030204" pitchFamily="18" charset="0"/>
                <a:ea typeface="Cambria Math" panose="02040503050406030204" pitchFamily="18" charset="0"/>
              </a:rPr>
              <a:t>Jasuja</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5636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116F-AFFC-4989-92FB-B648A8972C8A}"/>
              </a:ext>
            </a:extLst>
          </p:cNvPr>
          <p:cNvSpPr>
            <a:spLocks noGrp="1"/>
          </p:cNvSpPr>
          <p:nvPr>
            <p:ph type="title"/>
          </p:nvPr>
        </p:nvSpPr>
        <p:spPr/>
        <p:txBody>
          <a:bodyPr/>
          <a:lstStyle/>
          <a:p>
            <a:r>
              <a:rPr lang="en-US" dirty="0"/>
              <a:t>Alternative Scheme</a:t>
            </a:r>
          </a:p>
        </p:txBody>
      </p:sp>
      <p:sp>
        <p:nvSpPr>
          <p:cNvPr id="4" name="Slide Number Placeholder 3">
            <a:extLst>
              <a:ext uri="{FF2B5EF4-FFF2-40B4-BE49-F238E27FC236}">
                <a16:creationId xmlns:a16="http://schemas.microsoft.com/office/drawing/2014/main" id="{8EC2CD6A-2DF6-48B8-BAD6-F9F90F3CA8D6}"/>
              </a:ext>
            </a:extLst>
          </p:cNvPr>
          <p:cNvSpPr>
            <a:spLocks noGrp="1"/>
          </p:cNvSpPr>
          <p:nvPr>
            <p:ph type="sldNum" sz="quarter" idx="4"/>
          </p:nvPr>
        </p:nvSpPr>
        <p:spPr/>
        <p:txBody>
          <a:bodyPr/>
          <a:lstStyle/>
          <a:p>
            <a:fld id="{D3DD44F2-005F-4DEE-9CB8-A6014F327441}" type="slidenum">
              <a:rPr lang="en-US" smtClean="0"/>
              <a:t>10</a:t>
            </a:fld>
            <a:endParaRPr lang="en-US"/>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AADF1C9C-E173-4795-B16D-F779C74A0405}"/>
                  </a:ext>
                </a:extLst>
              </p:cNvPr>
              <p:cNvGraphicFramePr/>
              <p:nvPr>
                <p:extLst>
                  <p:ext uri="{D42A27DB-BD31-4B8C-83A1-F6EECF244321}">
                    <p14:modId xmlns:p14="http://schemas.microsoft.com/office/powerpoint/2010/main" val="4351110"/>
                  </p:ext>
                </p:extLst>
              </p:nvPr>
            </p:nvGraphicFramePr>
            <p:xfrm>
              <a:off x="2032000" y="1511559"/>
              <a:ext cx="7914433" cy="4626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AADF1C9C-E173-4795-B16D-F779C74A0405}"/>
                  </a:ext>
                </a:extLst>
              </p:cNvPr>
              <p:cNvGraphicFramePr/>
              <p:nvPr>
                <p:extLst>
                  <p:ext uri="{D42A27DB-BD31-4B8C-83A1-F6EECF244321}">
                    <p14:modId xmlns:p14="http://schemas.microsoft.com/office/powerpoint/2010/main" val="4351110"/>
                  </p:ext>
                </p:extLst>
              </p:nvPr>
            </p:nvGraphicFramePr>
            <p:xfrm>
              <a:off x="2032000" y="1511559"/>
              <a:ext cx="7914433" cy="4626774"/>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129026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C126-55E7-4A27-B283-98285295EDD9}"/>
              </a:ext>
            </a:extLst>
          </p:cNvPr>
          <p:cNvSpPr>
            <a:spLocks noGrp="1"/>
          </p:cNvSpPr>
          <p:nvPr>
            <p:ph type="title"/>
          </p:nvPr>
        </p:nvSpPr>
        <p:spPr/>
        <p:txBody>
          <a:bodyPr/>
          <a:lstStyle/>
          <a:p>
            <a:r>
              <a:rPr lang="en-US" dirty="0"/>
              <a:t>Plans Ahead</a:t>
            </a:r>
          </a:p>
        </p:txBody>
      </p:sp>
      <p:sp>
        <p:nvSpPr>
          <p:cNvPr id="3" name="Content Placeholder 2">
            <a:extLst>
              <a:ext uri="{FF2B5EF4-FFF2-40B4-BE49-F238E27FC236}">
                <a16:creationId xmlns:a16="http://schemas.microsoft.com/office/drawing/2014/main" id="{3844AB47-A825-4884-B7DA-293D0D24F867}"/>
              </a:ext>
            </a:extLst>
          </p:cNvPr>
          <p:cNvSpPr>
            <a:spLocks noGrp="1"/>
          </p:cNvSpPr>
          <p:nvPr>
            <p:ph idx="1"/>
          </p:nvPr>
        </p:nvSpPr>
        <p:spPr/>
        <p:txBody>
          <a:bodyPr/>
          <a:lstStyle/>
          <a:p>
            <a:pPr>
              <a:lnSpc>
                <a:spcPct val="200000"/>
              </a:lnSpc>
            </a:pPr>
            <a:r>
              <a:rPr lang="en-US" dirty="0"/>
              <a:t>Characterization</a:t>
            </a:r>
          </a:p>
          <a:p>
            <a:pPr>
              <a:lnSpc>
                <a:spcPct val="200000"/>
              </a:lnSpc>
            </a:pPr>
            <a:r>
              <a:rPr lang="en-US" dirty="0"/>
              <a:t>Rational way of Selecting Surfactants</a:t>
            </a:r>
          </a:p>
          <a:p>
            <a:pPr>
              <a:lnSpc>
                <a:spcPct val="200000"/>
              </a:lnSpc>
            </a:pPr>
            <a:r>
              <a:rPr lang="en-US" dirty="0"/>
              <a:t>Analyze with various surfactants with varying concentration</a:t>
            </a:r>
          </a:p>
          <a:p>
            <a:pPr marL="0" indent="0">
              <a:lnSpc>
                <a:spcPct val="200000"/>
              </a:lnSpc>
              <a:buNone/>
            </a:pPr>
            <a:endParaRPr lang="en-US" dirty="0"/>
          </a:p>
          <a:p>
            <a:pPr>
              <a:lnSpc>
                <a:spcPct val="200000"/>
              </a:lnSpc>
            </a:pPr>
            <a:endParaRPr lang="en-US" dirty="0"/>
          </a:p>
          <a:p>
            <a:pPr>
              <a:lnSpc>
                <a:spcPct val="200000"/>
              </a:lnSpc>
            </a:pPr>
            <a:endParaRPr lang="en-US" dirty="0"/>
          </a:p>
        </p:txBody>
      </p:sp>
      <p:sp>
        <p:nvSpPr>
          <p:cNvPr id="4" name="Slide Number Placeholder 3">
            <a:extLst>
              <a:ext uri="{FF2B5EF4-FFF2-40B4-BE49-F238E27FC236}">
                <a16:creationId xmlns:a16="http://schemas.microsoft.com/office/drawing/2014/main" id="{D42705E0-00E7-4176-88CC-57BFED57E40B}"/>
              </a:ext>
            </a:extLst>
          </p:cNvPr>
          <p:cNvSpPr>
            <a:spLocks noGrp="1"/>
          </p:cNvSpPr>
          <p:nvPr>
            <p:ph type="sldNum" sz="quarter" idx="4"/>
          </p:nvPr>
        </p:nvSpPr>
        <p:spPr/>
        <p:txBody>
          <a:bodyPr/>
          <a:lstStyle/>
          <a:p>
            <a:fld id="{D3DD44F2-005F-4DEE-9CB8-A6014F327441}" type="slidenum">
              <a:rPr lang="en-US" smtClean="0"/>
              <a:t>11</a:t>
            </a:fld>
            <a:endParaRPr lang="en-US"/>
          </a:p>
        </p:txBody>
      </p:sp>
    </p:spTree>
    <p:extLst>
      <p:ext uri="{BB962C8B-B14F-4D97-AF65-F5344CB8AC3E}">
        <p14:creationId xmlns:p14="http://schemas.microsoft.com/office/powerpoint/2010/main" val="140490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739D-47D7-474F-AB9B-ED5EADE739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138BDEA-46C4-4810-A448-6EF2CDBBA1CF}"/>
              </a:ext>
            </a:extLst>
          </p:cNvPr>
          <p:cNvSpPr>
            <a:spLocks noGrp="1"/>
          </p:cNvSpPr>
          <p:nvPr>
            <p:ph idx="1"/>
          </p:nvPr>
        </p:nvSpPr>
        <p:spPr/>
        <p:txBody>
          <a:bodyPr>
            <a:normAutofit fontScale="92500" lnSpcReduction="10000"/>
          </a:bodyPr>
          <a:lstStyle/>
          <a:p>
            <a:pPr>
              <a:lnSpc>
                <a:spcPct val="100000"/>
              </a:lnSpc>
            </a:pPr>
            <a:r>
              <a:rPr lang="en-US" sz="1200" dirty="0" err="1"/>
              <a:t>Bijoli</a:t>
            </a:r>
            <a:r>
              <a:rPr lang="en-US" sz="1200" dirty="0"/>
              <a:t> Mondal, </a:t>
            </a:r>
            <a:r>
              <a:rPr lang="en-US" sz="1200" dirty="0" err="1"/>
              <a:t>Asok</a:t>
            </a:r>
            <a:r>
              <a:rPr lang="en-US" sz="1200" dirty="0"/>
              <a:t> Adak &amp; </a:t>
            </a:r>
            <a:r>
              <a:rPr lang="en-US" sz="1200" dirty="0" err="1"/>
              <a:t>Pallab</a:t>
            </a:r>
            <a:r>
              <a:rPr lang="en-US" sz="1200" dirty="0"/>
              <a:t> Datta (2017): Effect of Operating </a:t>
            </a:r>
            <a:r>
              <a:rPr lang="en-US" sz="1200" dirty="0" err="1"/>
              <a:t>Conditionsand</a:t>
            </a:r>
            <a:r>
              <a:rPr lang="en-US" sz="1200" dirty="0"/>
              <a:t> Interfering Substances on Photochemical Degradation of a Cationic Surfactant, Environmental Technology, DOI: 10.1080/09593330.2017.1365943</a:t>
            </a:r>
            <a:br>
              <a:rPr lang="en-US" sz="1200" dirty="0"/>
            </a:br>
            <a:endParaRPr lang="en-US" sz="1200" dirty="0"/>
          </a:p>
          <a:p>
            <a:r>
              <a:rPr lang="en-US" sz="1200" dirty="0"/>
              <a:t>Ronald G. Munro; Material Properties of Titanium Diboride; J. Res. Natl. Inst. Stand. Technol. 105, 709-720 (2000) A, </a:t>
            </a:r>
            <a:r>
              <a:rPr lang="en-US" sz="1200" dirty="0" err="1"/>
              <a:t>Alagarasi</a:t>
            </a:r>
            <a:r>
              <a:rPr lang="en-US" sz="1200" dirty="0"/>
              <a:t>; Chapter - INTRODUCTION TO NANOMATERIALS(2011). </a:t>
            </a:r>
            <a:br>
              <a:rPr lang="en-US" sz="1200" dirty="0"/>
            </a:br>
            <a:endParaRPr lang="en-US" sz="1200" dirty="0"/>
          </a:p>
          <a:p>
            <a:pPr>
              <a:lnSpc>
                <a:spcPct val="100000"/>
              </a:lnSpc>
            </a:pPr>
            <a:r>
              <a:rPr lang="en-US" sz="1200" dirty="0"/>
              <a:t>McCarthy, S.A., </a:t>
            </a:r>
            <a:r>
              <a:rPr lang="en-US" sz="1200" dirty="0" err="1"/>
              <a:t>Ratkic</a:t>
            </a:r>
            <a:r>
              <a:rPr lang="en-US" sz="1200" dirty="0"/>
              <a:t>, R., Purcell-Milton, F. </a:t>
            </a:r>
            <a:r>
              <a:rPr lang="en-US" sz="1200" i="1" dirty="0"/>
              <a:t>et al.</a:t>
            </a:r>
            <a:r>
              <a:rPr lang="en-US" sz="1200" dirty="0"/>
              <a:t> Adaptable surfactant-mediated method for the preparation of anisotropic metal chalcogenide nanomaterials. </a:t>
            </a:r>
            <a:r>
              <a:rPr lang="en-US" sz="1200" i="1" dirty="0"/>
              <a:t>Sci Rep</a:t>
            </a:r>
            <a:r>
              <a:rPr lang="en-US" sz="1200" dirty="0"/>
              <a:t> </a:t>
            </a:r>
            <a:r>
              <a:rPr lang="en-US" sz="1200" b="1" dirty="0"/>
              <a:t>8, </a:t>
            </a:r>
            <a:r>
              <a:rPr lang="en-US" sz="1200" dirty="0"/>
              <a:t>2860 (2018). </a:t>
            </a:r>
            <a:endParaRPr lang="en-US" sz="1200" u="sng" dirty="0"/>
          </a:p>
          <a:p>
            <a:pPr marL="0" indent="0">
              <a:lnSpc>
                <a:spcPct val="100000"/>
              </a:lnSpc>
              <a:buNone/>
            </a:pPr>
            <a:endParaRPr lang="en-US" sz="1200" dirty="0"/>
          </a:p>
          <a:p>
            <a:pPr>
              <a:lnSpc>
                <a:spcPct val="100000"/>
              </a:lnSpc>
            </a:pPr>
            <a:r>
              <a:rPr lang="en-US" sz="1200" dirty="0" err="1"/>
              <a:t>Salwa</a:t>
            </a:r>
            <a:r>
              <a:rPr lang="en-US" sz="1200" dirty="0"/>
              <a:t> M.I. </a:t>
            </a:r>
            <a:r>
              <a:rPr lang="en-US" sz="1200" dirty="0" err="1"/>
              <a:t>Morsy</a:t>
            </a:r>
            <a:r>
              <a:rPr lang="en-US" sz="1200" dirty="0"/>
              <a:t>. Role of Surfactants in Nanotechnology and Their Applications. </a:t>
            </a:r>
            <a:r>
              <a:rPr lang="en-US" sz="1200" i="1" dirty="0"/>
              <a:t>ISSN: 2319-7706 </a:t>
            </a:r>
            <a:r>
              <a:rPr lang="en-US" sz="1200" dirty="0"/>
              <a:t>Volume 3 Number 5 (2014) pp. 237-260</a:t>
            </a:r>
            <a:br>
              <a:rPr lang="en-US" sz="1200" dirty="0"/>
            </a:br>
            <a:endParaRPr lang="es-ES" sz="1200" dirty="0"/>
          </a:p>
          <a:p>
            <a:pPr>
              <a:lnSpc>
                <a:spcPct val="100000"/>
              </a:lnSpc>
            </a:pPr>
            <a:r>
              <a:rPr lang="es-ES" sz="1200" dirty="0" err="1"/>
              <a:t>Ashleigh</a:t>
            </a:r>
            <a:r>
              <a:rPr lang="es-ES" sz="1200" dirty="0"/>
              <a:t> D. Smith </a:t>
            </a:r>
            <a:r>
              <a:rPr lang="es-ES" sz="1200" dirty="0" err="1"/>
              <a:t>McWilliams</a:t>
            </a:r>
            <a:r>
              <a:rPr lang="es-ES" sz="1200" dirty="0"/>
              <a:t>, Carlos A. de los Reyes, Lucy Liberman, </a:t>
            </a:r>
            <a:r>
              <a:rPr lang="en-US" sz="1200" dirty="0"/>
              <a:t>Selin </a:t>
            </a:r>
            <a:r>
              <a:rPr lang="en-US" sz="1200" dirty="0" err="1"/>
              <a:t>Erg¨ulen</a:t>
            </a:r>
            <a:r>
              <a:rPr lang="en-US" sz="1200" dirty="0"/>
              <a:t>, Yeshayahu </a:t>
            </a:r>
            <a:r>
              <a:rPr lang="en-US" sz="1200" dirty="0" err="1"/>
              <a:t>Talmon</a:t>
            </a:r>
            <a:r>
              <a:rPr lang="en-US" sz="1200" dirty="0"/>
              <a:t>, Matteo </a:t>
            </a:r>
            <a:r>
              <a:rPr lang="en-US" sz="1200" dirty="0" err="1"/>
              <a:t>Pasquali</a:t>
            </a:r>
            <a:r>
              <a:rPr lang="en-US" sz="1200" dirty="0"/>
              <a:t> </a:t>
            </a:r>
            <a:r>
              <a:rPr lang="en-US" sz="1200" dirty="0" err="1"/>
              <a:t>acdfand</a:t>
            </a:r>
            <a:r>
              <a:rPr lang="en-US" sz="1200" dirty="0"/>
              <a:t> Angel A. Mart. Surfactant-assisted individualization and dispersion of boron nitride nanotubes. </a:t>
            </a:r>
            <a:r>
              <a:rPr lang="it-IT" sz="1200" dirty="0"/>
              <a:t>Nanoscale Adv., 2019, 1, 1096</a:t>
            </a:r>
            <a:br>
              <a:rPr lang="it-IT" sz="1200" dirty="0"/>
            </a:br>
            <a:endParaRPr lang="it-IT" sz="1200" dirty="0"/>
          </a:p>
          <a:p>
            <a:pPr>
              <a:lnSpc>
                <a:spcPct val="100000"/>
              </a:lnSpc>
            </a:pPr>
            <a:r>
              <a:rPr lang="en-US" sz="1200" dirty="0" err="1"/>
              <a:t>Alsultan</a:t>
            </a:r>
            <a:r>
              <a:rPr lang="en-US" sz="1200" dirty="0"/>
              <a:t> </a:t>
            </a:r>
            <a:r>
              <a:rPr lang="en-US" sz="1200" dirty="0" err="1"/>
              <a:t>Abdulkareem</a:t>
            </a:r>
            <a:r>
              <a:rPr lang="en-US" sz="1200" dirty="0"/>
              <a:t> Ghassan, Nurul-</a:t>
            </a:r>
            <a:r>
              <a:rPr lang="en-US" sz="1200" dirty="0" err="1"/>
              <a:t>Asikin</a:t>
            </a:r>
            <a:r>
              <a:rPr lang="en-US" sz="1200" dirty="0"/>
              <a:t> </a:t>
            </a:r>
            <a:r>
              <a:rPr lang="en-US" sz="1200" dirty="0" err="1"/>
              <a:t>Mijan,Yun</a:t>
            </a:r>
            <a:r>
              <a:rPr lang="en-US" sz="1200" dirty="0"/>
              <a:t> </a:t>
            </a:r>
            <a:r>
              <a:rPr lang="en-US" sz="1200" dirty="0" err="1"/>
              <a:t>Hin</a:t>
            </a:r>
            <a:r>
              <a:rPr lang="en-US" sz="1200" dirty="0"/>
              <a:t> Taufiq-Yap. </a:t>
            </a:r>
            <a:r>
              <a:rPr lang="en-US" sz="1200" i="1" dirty="0"/>
              <a:t>Nanomaterials: An Overview of Nanorods Synthesis and Optimization. </a:t>
            </a:r>
            <a:r>
              <a:rPr lang="en-US" sz="1200" dirty="0"/>
              <a:t>10.5772/intechopen.84550</a:t>
            </a:r>
            <a:br>
              <a:rPr lang="en-US" sz="1200" dirty="0"/>
            </a:br>
            <a:endParaRPr lang="it-IT" sz="1200" dirty="0"/>
          </a:p>
          <a:p>
            <a:pPr>
              <a:lnSpc>
                <a:spcPct val="100000"/>
              </a:lnSpc>
            </a:pPr>
            <a:r>
              <a:rPr lang="en-US" sz="1200" dirty="0"/>
              <a:t>L. P. Singh, S. K. Bhattacharyya, G. Mishra, S. </a:t>
            </a:r>
            <a:r>
              <a:rPr lang="en-US" sz="1200" dirty="0" err="1"/>
              <a:t>Ahalawat</a:t>
            </a:r>
            <a:r>
              <a:rPr lang="en-US" sz="1200" dirty="0"/>
              <a:t>. Functional role of cationic surfactant to control the nano size of silica powder. Appl </a:t>
            </a:r>
            <a:r>
              <a:rPr lang="en-US" sz="1200" dirty="0" err="1"/>
              <a:t>Nanosci</a:t>
            </a:r>
            <a:r>
              <a:rPr lang="en-US" sz="1200" dirty="0"/>
              <a:t> (2011) 1:117–122</a:t>
            </a:r>
            <a:br>
              <a:rPr lang="en-US" sz="1200" dirty="0"/>
            </a:br>
            <a:endParaRPr lang="en-US" sz="1200" dirty="0"/>
          </a:p>
          <a:p>
            <a:pPr>
              <a:lnSpc>
                <a:spcPct val="100000"/>
              </a:lnSpc>
            </a:pPr>
            <a:r>
              <a:rPr lang="en-US" sz="1200" dirty="0"/>
              <a:t> Zia Ul </a:t>
            </a:r>
            <a:r>
              <a:rPr lang="en-US" sz="1200" dirty="0" err="1"/>
              <a:t>Haq</a:t>
            </a:r>
            <a:r>
              <a:rPr lang="en-US" sz="1200" dirty="0"/>
              <a:t>, Noor Rehman, Farman Ali, Nasir Mehmood Khan, </a:t>
            </a:r>
            <a:r>
              <a:rPr lang="en-US" sz="1200" dirty="0" err="1"/>
              <a:t>Hidayat</a:t>
            </a:r>
            <a:r>
              <a:rPr lang="en-US" sz="1200" dirty="0"/>
              <a:t> Ullah. </a:t>
            </a:r>
            <a:r>
              <a:rPr lang="en-US" sz="1200" dirty="0" err="1"/>
              <a:t>Physico</a:t>
            </a:r>
            <a:r>
              <a:rPr lang="en-US" sz="1200" dirty="0"/>
              <a:t>-chemical properties of cationic surfactant cetyltrimethylammonium bromide in the presence of electrolyte. Journal of Materials and Environmental Sciences ISSN : 2028-2508</a:t>
            </a:r>
          </a:p>
          <a:p>
            <a:pPr>
              <a:lnSpc>
                <a:spcPct val="100000"/>
              </a:lnSpc>
            </a:pPr>
            <a:endParaRPr lang="en-US" sz="1200" dirty="0"/>
          </a:p>
          <a:p>
            <a:pPr>
              <a:lnSpc>
                <a:spcPct val="100000"/>
              </a:lnSpc>
            </a:pPr>
            <a:r>
              <a:rPr lang="en-US" sz="1200" dirty="0" err="1"/>
              <a:t>M.Tech</a:t>
            </a:r>
            <a:r>
              <a:rPr lang="en-US" sz="1200" dirty="0"/>
              <a:t> Thesis of Manis </a:t>
            </a:r>
            <a:r>
              <a:rPr lang="en-US" sz="1200" dirty="0" err="1"/>
              <a:t>Lenka</a:t>
            </a:r>
            <a:r>
              <a:rPr lang="en-US" sz="1200" dirty="0"/>
              <a:t>(2019-20)  </a:t>
            </a:r>
          </a:p>
        </p:txBody>
      </p:sp>
      <p:sp>
        <p:nvSpPr>
          <p:cNvPr id="4" name="Slide Number Placeholder 3">
            <a:extLst>
              <a:ext uri="{FF2B5EF4-FFF2-40B4-BE49-F238E27FC236}">
                <a16:creationId xmlns:a16="http://schemas.microsoft.com/office/drawing/2014/main" id="{B31B88CE-B645-46F4-9A3A-8B8E0F36EAAB}"/>
              </a:ext>
            </a:extLst>
          </p:cNvPr>
          <p:cNvSpPr>
            <a:spLocks noGrp="1"/>
          </p:cNvSpPr>
          <p:nvPr>
            <p:ph type="sldNum" sz="quarter" idx="4"/>
          </p:nvPr>
        </p:nvSpPr>
        <p:spPr/>
        <p:txBody>
          <a:bodyPr/>
          <a:lstStyle/>
          <a:p>
            <a:fld id="{D3DD44F2-005F-4DEE-9CB8-A6014F327441}" type="slidenum">
              <a:rPr lang="en-US" smtClean="0"/>
              <a:t>12</a:t>
            </a:fld>
            <a:endParaRPr lang="en-US"/>
          </a:p>
        </p:txBody>
      </p:sp>
    </p:spTree>
    <p:extLst>
      <p:ext uri="{BB962C8B-B14F-4D97-AF65-F5344CB8AC3E}">
        <p14:creationId xmlns:p14="http://schemas.microsoft.com/office/powerpoint/2010/main" val="421406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F68D-A83C-4325-8630-36771CC34C59}"/>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Outline of the 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65C69-E63E-454E-ACC4-51C640D18CF5}"/>
                  </a:ext>
                </a:extLst>
              </p:cNvPr>
              <p:cNvSpPr>
                <a:spLocks noGrp="1"/>
              </p:cNvSpPr>
              <p:nvPr>
                <p:ph idx="1"/>
              </p:nvPr>
            </p:nvSpPr>
            <p:spPr/>
            <p:txBody>
              <a:bodyPr/>
              <a:lstStyle/>
              <a:p>
                <a:r>
                  <a:rPr lang="en-US" dirty="0">
                    <a:latin typeface="Cambria Math" panose="02040503050406030204" pitchFamily="18" charset="0"/>
                    <a:ea typeface="Cambria Math" panose="02040503050406030204" pitchFamily="18" charset="0"/>
                  </a:rPr>
                  <a:t>Introduction</a:t>
                </a:r>
              </a:p>
              <a:p>
                <a:pPr lvl="1"/>
                <a:r>
                  <a:rPr lang="en-US" dirty="0">
                    <a:latin typeface="Cambria Math" panose="02040503050406030204" pitchFamily="18" charset="0"/>
                    <a:ea typeface="Cambria Math" panose="02040503050406030204" pitchFamily="18" charset="0"/>
                  </a:rPr>
                  <a:t>About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oMath>
                </a14:m>
                <a:r>
                  <a:rPr lang="en-US" dirty="0">
                    <a:latin typeface="Cambria Math" panose="02040503050406030204" pitchFamily="18" charset="0"/>
                    <a:ea typeface="Cambria Math" panose="02040503050406030204" pitchFamily="18" charset="0"/>
                  </a:rPr>
                  <a:t> , nanosheets and nanorods</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What led us to explore?</a:t>
                </a:r>
              </a:p>
              <a:p>
                <a:pPr lvl="1"/>
                <a:r>
                  <a:rPr lang="en-US" dirty="0">
                    <a:latin typeface="Cambria Math" panose="02040503050406030204" pitchFamily="18" charset="0"/>
                    <a:ea typeface="Cambria Math" panose="02040503050406030204" pitchFamily="18" charset="0"/>
                  </a:rPr>
                  <a:t>The unexpected reaction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oMath>
                </a14:m>
                <a:r>
                  <a:rPr lang="en-US" dirty="0">
                    <a:latin typeface="Cambria Math" panose="02040503050406030204" pitchFamily="18" charset="0"/>
                    <a:ea typeface="Cambria Math" panose="02040503050406030204" pitchFamily="18" charset="0"/>
                  </a:rPr>
                  <a:t> 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H</m:t>
                        </m:r>
                      </m:e>
                      <m:sub>
                        <m:r>
                          <a:rPr lang="en-US" b="0" i="0"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O</m:t>
                        </m:r>
                      </m:e>
                      <m:sub>
                        <m:r>
                          <a:rPr lang="en-US" b="0" i="0" smtClean="0">
                            <a:latin typeface="Cambria Math" panose="02040503050406030204" pitchFamily="18" charset="0"/>
                            <a:ea typeface="Cambria Math" panose="02040503050406030204" pitchFamily="18" charset="0"/>
                          </a:rPr>
                          <m:t>2</m:t>
                        </m:r>
                      </m:sub>
                    </m:sSub>
                  </m:oMath>
                </a14:m>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Process Schemes</a:t>
                </a:r>
              </a:p>
              <a:p>
                <a:pPr lvl="1"/>
                <a:r>
                  <a:rPr lang="en-US" dirty="0">
                    <a:latin typeface="Cambria Math" panose="02040503050406030204" pitchFamily="18" charset="0"/>
                    <a:ea typeface="Cambria Math" panose="02040503050406030204" pitchFamily="18" charset="0"/>
                  </a:rPr>
                  <a:t>Current Scheme</a:t>
                </a:r>
              </a:p>
              <a:p>
                <a:pPr lvl="1"/>
                <a:r>
                  <a:rPr lang="en-US" dirty="0">
                    <a:latin typeface="Cambria Math" panose="02040503050406030204" pitchFamily="18" charset="0"/>
                    <a:ea typeface="Cambria Math" panose="02040503050406030204" pitchFamily="18" charset="0"/>
                  </a:rPr>
                  <a:t>Modified Scheme</a:t>
                </a:r>
              </a:p>
            </p:txBody>
          </p:sp>
        </mc:Choice>
        <mc:Fallback xmlns="">
          <p:sp>
            <p:nvSpPr>
              <p:cNvPr id="3" name="Content Placeholder 2">
                <a:extLst>
                  <a:ext uri="{FF2B5EF4-FFF2-40B4-BE49-F238E27FC236}">
                    <a16:creationId xmlns:a16="http://schemas.microsoft.com/office/drawing/2014/main" id="{B6265C69-E63E-454E-ACC4-51C640D18CF5}"/>
                  </a:ext>
                </a:extLst>
              </p:cNvPr>
              <p:cNvSpPr>
                <a:spLocks noGrp="1" noRot="1" noChangeAspect="1" noMove="1" noResize="1" noEditPoints="1" noAdjustHandles="1" noChangeArrowheads="1" noChangeShapeType="1" noTextEdit="1"/>
              </p:cNvSpPr>
              <p:nvPr>
                <p:ph idx="1"/>
              </p:nvPr>
            </p:nvSpPr>
            <p:spPr>
              <a:blipFill>
                <a:blip r:embed="rId3"/>
                <a:stretch>
                  <a:fillRect l="-522"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FA0390-DC1B-4429-AC85-7AB5F6E4ABFC}"/>
              </a:ext>
            </a:extLst>
          </p:cNvPr>
          <p:cNvSpPr>
            <a:spLocks noGrp="1"/>
          </p:cNvSpPr>
          <p:nvPr>
            <p:ph type="sldNum" sz="quarter" idx="4"/>
          </p:nvPr>
        </p:nvSpPr>
        <p:spPr/>
        <p:txBody>
          <a:bodyPr/>
          <a:lstStyle/>
          <a:p>
            <a:fld id="{D3DD44F2-005F-4DEE-9CB8-A6014F327441}" type="slidenum">
              <a:rPr lang="en-US" smtClean="0"/>
              <a:t>2</a:t>
            </a:fld>
            <a:endParaRPr lang="en-US"/>
          </a:p>
        </p:txBody>
      </p:sp>
    </p:spTree>
    <p:extLst>
      <p:ext uri="{BB962C8B-B14F-4D97-AF65-F5344CB8AC3E}">
        <p14:creationId xmlns:p14="http://schemas.microsoft.com/office/powerpoint/2010/main" val="132644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215C-48B8-4B5B-AFD2-940B48816687}"/>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92973A-4364-4BDA-917E-2654B4CA5781}"/>
                  </a:ext>
                </a:extLst>
              </p:cNvPr>
              <p:cNvSpPr>
                <a:spLocks noGrp="1"/>
              </p:cNvSpPr>
              <p:nvPr>
                <p:ph idx="1"/>
              </p:nvPr>
            </p:nvSpPr>
            <p:spPr>
              <a:xfrm>
                <a:off x="838200" y="1784514"/>
                <a:ext cx="10515600" cy="4351338"/>
              </a:xfrm>
            </p:spPr>
            <p:txBody>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oMath>
                </a14:m>
                <a:r>
                  <a:rPr lang="en-US" dirty="0">
                    <a:latin typeface="Cambria Math" panose="02040503050406030204" pitchFamily="18" charset="0"/>
                    <a:ea typeface="Cambria Math" panose="02040503050406030204" pitchFamily="18" charset="0"/>
                  </a:rPr>
                  <a:t> </a:t>
                </a:r>
              </a:p>
              <a:p>
                <a:pPr lvl="1"/>
                <a:r>
                  <a:rPr lang="en-US" dirty="0">
                    <a:latin typeface="Cambria Math" panose="02040503050406030204" pitchFamily="18" charset="0"/>
                    <a:ea typeface="Cambria Math" panose="02040503050406030204" pitchFamily="18" charset="0"/>
                  </a:rPr>
                  <a:t>Ceramic material, Specialized Application</a:t>
                </a:r>
              </a:p>
              <a:p>
                <a:pPr lvl="1"/>
                <a:r>
                  <a:rPr lang="en-US" dirty="0">
                    <a:latin typeface="Cambria Math" panose="02040503050406030204" pitchFamily="18" charset="0"/>
                    <a:ea typeface="Cambria Math" panose="02040503050406030204" pitchFamily="18" charset="0"/>
                  </a:rPr>
                  <a:t>High Strength, wear resistance, density, elastic modulus and compressive strength</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Nano Material</a:t>
                </a:r>
              </a:p>
              <a:p>
                <a:pPr lvl="1"/>
                <a:r>
                  <a:rPr lang="en-US" dirty="0">
                    <a:latin typeface="Cambria Math" panose="02040503050406030204" pitchFamily="18" charset="0"/>
                    <a:ea typeface="Cambria Math" panose="02040503050406030204" pitchFamily="18" charset="0"/>
                  </a:rPr>
                  <a:t>Nanosheets and Nanorods</a:t>
                </a:r>
              </a:p>
              <a:p>
                <a:pPr marL="457200" lvl="1" indent="0">
                  <a:buNone/>
                </a:pPr>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2B92973A-4364-4BDA-917E-2654B4CA5781}"/>
                  </a:ext>
                </a:extLst>
              </p:cNvPr>
              <p:cNvSpPr>
                <a:spLocks noGrp="1" noRot="1" noChangeAspect="1" noMove="1" noResize="1" noEditPoints="1" noAdjustHandles="1" noChangeArrowheads="1" noChangeShapeType="1" noTextEdit="1"/>
              </p:cNvSpPr>
              <p:nvPr>
                <p:ph idx="1"/>
              </p:nvPr>
            </p:nvSpPr>
            <p:spPr>
              <a:xfrm>
                <a:off x="838200" y="1784514"/>
                <a:ext cx="10515600" cy="4351338"/>
              </a:xfrm>
              <a:blipFill>
                <a:blip r:embed="rId3"/>
                <a:stretch>
                  <a:fillRect l="-522" r="-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01D7E4-13E2-4766-AB2D-42202090F7E4}"/>
              </a:ext>
            </a:extLst>
          </p:cNvPr>
          <p:cNvSpPr>
            <a:spLocks noGrp="1"/>
          </p:cNvSpPr>
          <p:nvPr>
            <p:ph type="sldNum" sz="quarter" idx="4"/>
          </p:nvPr>
        </p:nvSpPr>
        <p:spPr/>
        <p:txBody>
          <a:bodyPr/>
          <a:lstStyle/>
          <a:p>
            <a:fld id="{D3DD44F2-005F-4DEE-9CB8-A6014F327441}" type="slidenum">
              <a:rPr lang="en-US" smtClean="0"/>
              <a:t>3</a:t>
            </a:fld>
            <a:endParaRPr lang="en-US"/>
          </a:p>
        </p:txBody>
      </p:sp>
      <p:sp>
        <p:nvSpPr>
          <p:cNvPr id="5" name="TextBox 4">
            <a:extLst>
              <a:ext uri="{FF2B5EF4-FFF2-40B4-BE49-F238E27FC236}">
                <a16:creationId xmlns:a16="http://schemas.microsoft.com/office/drawing/2014/main" id="{A370912F-F195-4E7F-B55F-713ADB13439A}"/>
              </a:ext>
            </a:extLst>
          </p:cNvPr>
          <p:cNvSpPr txBox="1"/>
          <p:nvPr/>
        </p:nvSpPr>
        <p:spPr>
          <a:xfrm>
            <a:off x="4465376" y="6135852"/>
            <a:ext cx="6997428" cy="430887"/>
          </a:xfrm>
          <a:prstGeom prst="rect">
            <a:avLst/>
          </a:prstGeom>
          <a:noFill/>
          <a:ln>
            <a:solidFill>
              <a:schemeClr val="bg2"/>
            </a:solidFill>
          </a:ln>
        </p:spPr>
        <p:txBody>
          <a:bodyPr wrap="none" rtlCol="0">
            <a:spAutoFit/>
          </a:bodyPr>
          <a:lstStyle/>
          <a:p>
            <a:r>
              <a:rPr lang="en-US" sz="1100" dirty="0"/>
              <a:t>Ronald G. Munro; Material Properties of Titanium Diboride; J. Res. Natl. Inst. Stand. Technol. 105, 709-720 (2000)</a:t>
            </a:r>
          </a:p>
          <a:p>
            <a:r>
              <a:rPr lang="en-US" sz="1100" dirty="0"/>
              <a:t>A, </a:t>
            </a:r>
            <a:r>
              <a:rPr lang="en-US" sz="1100" dirty="0" err="1"/>
              <a:t>Alagarasi</a:t>
            </a:r>
            <a:r>
              <a:rPr lang="en-US" sz="1100" dirty="0"/>
              <a:t>; Chapter - INTRODUCTION TO NANOMATERIALS(2011). </a:t>
            </a:r>
          </a:p>
        </p:txBody>
      </p:sp>
      <p:pic>
        <p:nvPicPr>
          <p:cNvPr id="8" name="Picture 7">
            <a:extLst>
              <a:ext uri="{FF2B5EF4-FFF2-40B4-BE49-F238E27FC236}">
                <a16:creationId xmlns:a16="http://schemas.microsoft.com/office/drawing/2014/main" id="{6B6D3966-AA8D-4315-80E1-52BF71DF4189}"/>
              </a:ext>
            </a:extLst>
          </p:cNvPr>
          <p:cNvPicPr>
            <a:picLocks noChangeAspect="1"/>
          </p:cNvPicPr>
          <p:nvPr/>
        </p:nvPicPr>
        <p:blipFill>
          <a:blip r:embed="rId4"/>
          <a:stretch>
            <a:fillRect/>
          </a:stretch>
        </p:blipFill>
        <p:spPr>
          <a:xfrm>
            <a:off x="5137392" y="3485166"/>
            <a:ext cx="6216408" cy="1633684"/>
          </a:xfrm>
          <a:prstGeom prst="rect">
            <a:avLst/>
          </a:prstGeom>
        </p:spPr>
      </p:pic>
    </p:spTree>
    <p:extLst>
      <p:ext uri="{BB962C8B-B14F-4D97-AF65-F5344CB8AC3E}">
        <p14:creationId xmlns:p14="http://schemas.microsoft.com/office/powerpoint/2010/main" val="351410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ADB2C5C-CA44-4757-A11A-5E535CB3B2D6}"/>
                  </a:ext>
                </a:extLst>
              </p:cNvPr>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𝐔𝐧𝐞𝐱𝐩𝐞𝐜𝐭𝐞𝐝</m:t>
                      </m:r>
                      <m:r>
                        <a:rPr lang="en-US" b="1" i="0" smtClean="0">
                          <a:latin typeface="Cambria Math" panose="02040503050406030204" pitchFamily="18" charset="0"/>
                        </a:rPr>
                        <m:t> </m:t>
                      </m:r>
                      <m:r>
                        <a:rPr lang="en-US" b="1" i="0" smtClean="0">
                          <a:latin typeface="Cambria Math" panose="02040503050406030204" pitchFamily="18" charset="0"/>
                        </a:rPr>
                        <m:t>𝐓𝐢</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𝐁</m:t>
                          </m:r>
                        </m:e>
                        <m:sub>
                          <m:r>
                            <a:rPr lang="en-US" b="1" i="0" smtClean="0">
                              <a:latin typeface="Cambria Math" panose="02040503050406030204" pitchFamily="18" charset="0"/>
                            </a:rPr>
                            <m:t>𝟐</m:t>
                          </m:r>
                        </m:sub>
                      </m:sSub>
                      <m:r>
                        <a:rPr lang="en-US" b="1" i="0" smtClean="0">
                          <a:latin typeface="Cambria Math" panose="02040503050406030204" pitchFamily="18" charset="0"/>
                        </a:rPr>
                        <m:t> </m:t>
                      </m:r>
                      <m:r>
                        <a:rPr lang="en-US" b="1" i="0" smtClean="0">
                          <a:latin typeface="Cambria Math" panose="02040503050406030204" pitchFamily="18" charset="0"/>
                        </a:rPr>
                        <m:t>𝐫𝐞𝐚𝐜𝐭𝐢𝐨𝐧</m:t>
                      </m:r>
                      <m:r>
                        <a:rPr lang="en-US" b="1" i="0" smtClean="0">
                          <a:latin typeface="Cambria Math" panose="02040503050406030204" pitchFamily="18" charset="0"/>
                        </a:rPr>
                        <m:t> </m:t>
                      </m:r>
                      <m:r>
                        <a:rPr lang="en-US" b="1" i="0" smtClean="0">
                          <a:latin typeface="Cambria Math" panose="02040503050406030204" pitchFamily="18" charset="0"/>
                        </a:rPr>
                        <m:t>𝐰𝐢𝐭𝐡</m:t>
                      </m:r>
                      <m:r>
                        <a:rPr lang="en-US" b="1"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𝟐</m:t>
                          </m:r>
                        </m:sub>
                      </m:sSub>
                      <m:sSub>
                        <m:sSubPr>
                          <m:ctrlPr>
                            <a:rPr lang="en-US" b="1" i="1" smtClean="0">
                              <a:latin typeface="Cambria Math" panose="02040503050406030204" pitchFamily="18" charset="0"/>
                            </a:rPr>
                          </m:ctrlPr>
                        </m:sSubPr>
                        <m:e>
                          <m:r>
                            <a:rPr lang="en-US" b="1" i="0" smtClean="0">
                              <a:latin typeface="Cambria Math" panose="02040503050406030204" pitchFamily="18" charset="0"/>
                            </a:rPr>
                            <m:t>𝐎</m:t>
                          </m:r>
                        </m:e>
                        <m:sub>
                          <m:r>
                            <a:rPr lang="en-US" b="1" i="0" smtClean="0">
                              <a:latin typeface="Cambria Math" panose="02040503050406030204" pitchFamily="18" charset="0"/>
                            </a:rPr>
                            <m:t>𝟐</m:t>
                          </m:r>
                        </m:sub>
                      </m:sSub>
                    </m:oMath>
                  </m:oMathPara>
                </a14:m>
                <a:endParaRPr lang="en-US" dirty="0"/>
              </a:p>
            </p:txBody>
          </p:sp>
        </mc:Choice>
        <mc:Fallback xmlns="">
          <p:sp>
            <p:nvSpPr>
              <p:cNvPr id="2" name="Title 1">
                <a:extLst>
                  <a:ext uri="{FF2B5EF4-FFF2-40B4-BE49-F238E27FC236}">
                    <a16:creationId xmlns:a16="http://schemas.microsoft.com/office/drawing/2014/main" id="{8ADB2C5C-CA44-4757-A11A-5E535CB3B2D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409871-7CA3-4EB6-86DE-60113D1D541C}"/>
                  </a:ext>
                </a:extLst>
              </p:cNvPr>
              <p:cNvSpPr>
                <a:spLocks noGrp="1"/>
              </p:cNvSpPr>
              <p:nvPr>
                <p:ph idx="1"/>
              </p:nvPr>
            </p:nvSpPr>
            <p:spPr/>
            <p:txBody>
              <a:bodyPr>
                <a:normAutofit lnSpcReduction="10000"/>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uniqueness</m:t>
                    </m:r>
                  </m:oMath>
                </a14:m>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Unreactive</a:t>
                </a:r>
              </a:p>
              <a:p>
                <a:pPr lvl="1"/>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Reactive 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H</m:t>
                        </m:r>
                      </m:e>
                      <m:sub>
                        <m:r>
                          <a:rPr lang="en-US" b="0" i="0"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O</m:t>
                        </m:r>
                      </m:e>
                      <m:sub>
                        <m:r>
                          <a:rPr lang="en-US" b="0" i="0"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mild</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Derivatives of the reaction</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Aim and Expected Outcome</a:t>
                </a:r>
              </a:p>
              <a:p>
                <a:pPr lvl="1"/>
                <a:r>
                  <a:rPr lang="en-US" dirty="0">
                    <a:latin typeface="Cambria Math" panose="02040503050406030204" pitchFamily="18" charset="0"/>
                    <a:ea typeface="Cambria Math" panose="02040503050406030204" pitchFamily="18" charset="0"/>
                  </a:rPr>
                  <a:t>Synthesis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Ti</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B</m:t>
                        </m:r>
                      </m:e>
                      <m:sub>
                        <m:r>
                          <a:rPr lang="en-US" b="0" i="0" smtClean="0">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nanorods</m:t>
                    </m:r>
                  </m:oMath>
                </a14:m>
                <a:r>
                  <a:rPr lang="en-US" dirty="0">
                    <a:latin typeface="Cambria Math" panose="02040503050406030204" pitchFamily="18" charset="0"/>
                    <a:ea typeface="Cambria Math" panose="02040503050406030204" pitchFamily="18" charset="0"/>
                  </a:rPr>
                  <a:t> from the reaction</a:t>
                </a:r>
              </a:p>
            </p:txBody>
          </p:sp>
        </mc:Choice>
        <mc:Fallback>
          <p:sp>
            <p:nvSpPr>
              <p:cNvPr id="3" name="Content Placeholder 2">
                <a:extLst>
                  <a:ext uri="{FF2B5EF4-FFF2-40B4-BE49-F238E27FC236}">
                    <a16:creationId xmlns:a16="http://schemas.microsoft.com/office/drawing/2014/main" id="{4F409871-7CA3-4EB6-86DE-60113D1D541C}"/>
                  </a:ext>
                </a:extLst>
              </p:cNvPr>
              <p:cNvSpPr>
                <a:spLocks noGrp="1" noRot="1" noChangeAspect="1" noMove="1" noResize="1" noEditPoints="1" noAdjustHandles="1" noChangeArrowheads="1" noChangeShapeType="1" noTextEdit="1"/>
              </p:cNvSpPr>
              <p:nvPr>
                <p:ph idx="1"/>
              </p:nvPr>
            </p:nvSpPr>
            <p:spPr>
              <a:blipFill>
                <a:blip r:embed="rId4"/>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108C9E-8E85-4D5F-B849-0254675C43B1}"/>
              </a:ext>
            </a:extLst>
          </p:cNvPr>
          <p:cNvSpPr>
            <a:spLocks noGrp="1"/>
          </p:cNvSpPr>
          <p:nvPr>
            <p:ph type="sldNum" sz="quarter" idx="4"/>
          </p:nvPr>
        </p:nvSpPr>
        <p:spPr/>
        <p:txBody>
          <a:bodyPr/>
          <a:lstStyle/>
          <a:p>
            <a:fld id="{D3DD44F2-005F-4DEE-9CB8-A6014F327441}" type="slidenum">
              <a:rPr lang="en-US" smtClean="0"/>
              <a:t>4</a:t>
            </a:fld>
            <a:endParaRPr lang="en-US"/>
          </a:p>
        </p:txBody>
      </p:sp>
      <p:sp>
        <p:nvSpPr>
          <p:cNvPr id="6" name="TextBox 5">
            <a:extLst>
              <a:ext uri="{FF2B5EF4-FFF2-40B4-BE49-F238E27FC236}">
                <a16:creationId xmlns:a16="http://schemas.microsoft.com/office/drawing/2014/main" id="{63858115-9F9B-4DA6-8A88-C7DAC6BC11C1}"/>
              </a:ext>
            </a:extLst>
          </p:cNvPr>
          <p:cNvSpPr txBox="1"/>
          <p:nvPr/>
        </p:nvSpPr>
        <p:spPr>
          <a:xfrm>
            <a:off x="11430000" y="6074229"/>
            <a:ext cx="45719" cy="369332"/>
          </a:xfrm>
          <a:prstGeom prst="rect">
            <a:avLst/>
          </a:prstGeom>
          <a:noFill/>
          <a:ln>
            <a:solidFill>
              <a:schemeClr val="bg2"/>
            </a:solidFill>
          </a:ln>
        </p:spPr>
        <p:txBody>
          <a:bodyPr wrap="square" rtlCol="0">
            <a:spAutoFit/>
          </a:bodyPr>
          <a:lstStyle/>
          <a:p>
            <a:endParaRPr lang="en-US" dirty="0" err="1"/>
          </a:p>
        </p:txBody>
      </p:sp>
      <p:sp>
        <p:nvSpPr>
          <p:cNvPr id="7" name="TextBox 6">
            <a:extLst>
              <a:ext uri="{FF2B5EF4-FFF2-40B4-BE49-F238E27FC236}">
                <a16:creationId xmlns:a16="http://schemas.microsoft.com/office/drawing/2014/main" id="{AE88FC4F-33A5-472E-B33B-6BC45146543F}"/>
              </a:ext>
            </a:extLst>
          </p:cNvPr>
          <p:cNvSpPr txBox="1"/>
          <p:nvPr/>
        </p:nvSpPr>
        <p:spPr>
          <a:xfrm>
            <a:off x="8287026" y="6107958"/>
            <a:ext cx="2302233" cy="261610"/>
          </a:xfrm>
          <a:prstGeom prst="rect">
            <a:avLst/>
          </a:prstGeom>
          <a:noFill/>
          <a:ln>
            <a:solidFill>
              <a:schemeClr val="bg2"/>
            </a:solidFill>
          </a:ln>
        </p:spPr>
        <p:txBody>
          <a:bodyPr wrap="none" rtlCol="0">
            <a:spAutoFit/>
          </a:bodyPr>
          <a:lstStyle/>
          <a:p>
            <a:r>
              <a:rPr lang="en-US" sz="1100" dirty="0"/>
              <a:t>From MTech thesis of Manis </a:t>
            </a:r>
            <a:r>
              <a:rPr lang="en-US" sz="1100" dirty="0" err="1"/>
              <a:t>Lenka</a:t>
            </a:r>
            <a:endParaRPr lang="en-US" sz="1100" dirty="0"/>
          </a:p>
        </p:txBody>
      </p:sp>
      <p:pic>
        <p:nvPicPr>
          <p:cNvPr id="8" name="Picture 7">
            <a:extLst>
              <a:ext uri="{FF2B5EF4-FFF2-40B4-BE49-F238E27FC236}">
                <a16:creationId xmlns:a16="http://schemas.microsoft.com/office/drawing/2014/main" id="{193F3812-C4FA-4185-8AFC-E836E5D13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4955" y="1556237"/>
            <a:ext cx="6527672" cy="3096129"/>
          </a:xfrm>
          <a:prstGeom prst="rect">
            <a:avLst/>
          </a:prstGeom>
        </p:spPr>
      </p:pic>
    </p:spTree>
    <p:extLst>
      <p:ext uri="{BB962C8B-B14F-4D97-AF65-F5344CB8AC3E}">
        <p14:creationId xmlns:p14="http://schemas.microsoft.com/office/powerpoint/2010/main" val="410311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5FA7-35D5-4220-B1C5-65A884867EF5}"/>
              </a:ext>
            </a:extLst>
          </p:cNvPr>
          <p:cNvSpPr>
            <a:spLocks noGrp="1"/>
          </p:cNvSpPr>
          <p:nvPr>
            <p:ph type="title"/>
          </p:nvPr>
        </p:nvSpPr>
        <p:spPr/>
        <p:txBody>
          <a:bodyPr/>
          <a:lstStyle/>
          <a:p>
            <a:r>
              <a:rPr lang="en-US" dirty="0"/>
              <a:t>Introduction to Surfactant</a:t>
            </a:r>
          </a:p>
        </p:txBody>
      </p:sp>
      <p:sp>
        <p:nvSpPr>
          <p:cNvPr id="3" name="Content Placeholder 2">
            <a:extLst>
              <a:ext uri="{FF2B5EF4-FFF2-40B4-BE49-F238E27FC236}">
                <a16:creationId xmlns:a16="http://schemas.microsoft.com/office/drawing/2014/main" id="{BCD3C086-32E8-4C02-B2F5-4D36E5CE648A}"/>
              </a:ext>
            </a:extLst>
          </p:cNvPr>
          <p:cNvSpPr>
            <a:spLocks noGrp="1"/>
          </p:cNvSpPr>
          <p:nvPr>
            <p:ph idx="1"/>
          </p:nvPr>
        </p:nvSpPr>
        <p:spPr/>
        <p:txBody>
          <a:bodyPr/>
          <a:lstStyle/>
          <a:p>
            <a:r>
              <a:rPr lang="en-US" dirty="0"/>
              <a:t>Formation of nanomaterial</a:t>
            </a:r>
          </a:p>
          <a:p>
            <a:pPr lvl="1"/>
            <a:r>
              <a:rPr lang="en-US" dirty="0"/>
              <a:t>Seed formation</a:t>
            </a:r>
          </a:p>
          <a:p>
            <a:pPr lvl="1"/>
            <a:endParaRPr lang="en-US" dirty="0"/>
          </a:p>
          <a:p>
            <a:r>
              <a:rPr lang="en-US" dirty="0"/>
              <a:t>As Capping agent</a:t>
            </a:r>
          </a:p>
          <a:p>
            <a:endParaRPr lang="en-US" dirty="0"/>
          </a:p>
          <a:p>
            <a:r>
              <a:rPr lang="en-US" dirty="0"/>
              <a:t>How it helps in making Nanorods?</a:t>
            </a:r>
          </a:p>
          <a:p>
            <a:endParaRPr lang="en-US" dirty="0"/>
          </a:p>
          <a:p>
            <a:r>
              <a:rPr lang="en-US" dirty="0"/>
              <a:t>CTAB</a:t>
            </a:r>
          </a:p>
        </p:txBody>
      </p:sp>
      <p:sp>
        <p:nvSpPr>
          <p:cNvPr id="4" name="Slide Number Placeholder 3">
            <a:extLst>
              <a:ext uri="{FF2B5EF4-FFF2-40B4-BE49-F238E27FC236}">
                <a16:creationId xmlns:a16="http://schemas.microsoft.com/office/drawing/2014/main" id="{23767A13-389F-44C7-869D-23E8BAE1FAAB}"/>
              </a:ext>
            </a:extLst>
          </p:cNvPr>
          <p:cNvSpPr>
            <a:spLocks noGrp="1"/>
          </p:cNvSpPr>
          <p:nvPr>
            <p:ph type="sldNum" sz="quarter" idx="4"/>
          </p:nvPr>
        </p:nvSpPr>
        <p:spPr/>
        <p:txBody>
          <a:bodyPr/>
          <a:lstStyle/>
          <a:p>
            <a:fld id="{D3DD44F2-005F-4DEE-9CB8-A6014F327441}" type="slidenum">
              <a:rPr lang="en-US" smtClean="0"/>
              <a:t>5</a:t>
            </a:fld>
            <a:endParaRPr lang="en-US"/>
          </a:p>
        </p:txBody>
      </p:sp>
      <p:pic>
        <p:nvPicPr>
          <p:cNvPr id="5" name="Picture 4">
            <a:extLst>
              <a:ext uri="{FF2B5EF4-FFF2-40B4-BE49-F238E27FC236}">
                <a16:creationId xmlns:a16="http://schemas.microsoft.com/office/drawing/2014/main" id="{E79930C4-EAEB-4DC6-A706-1C8083103610}"/>
              </a:ext>
            </a:extLst>
          </p:cNvPr>
          <p:cNvPicPr>
            <a:picLocks noChangeAspect="1"/>
          </p:cNvPicPr>
          <p:nvPr/>
        </p:nvPicPr>
        <p:blipFill>
          <a:blip r:embed="rId3"/>
          <a:stretch>
            <a:fillRect/>
          </a:stretch>
        </p:blipFill>
        <p:spPr>
          <a:xfrm>
            <a:off x="7607463" y="1646238"/>
            <a:ext cx="4054248" cy="2119648"/>
          </a:xfrm>
          <a:prstGeom prst="rect">
            <a:avLst/>
          </a:prstGeom>
        </p:spPr>
      </p:pic>
      <p:pic>
        <p:nvPicPr>
          <p:cNvPr id="6" name="Picture 5">
            <a:extLst>
              <a:ext uri="{FF2B5EF4-FFF2-40B4-BE49-F238E27FC236}">
                <a16:creationId xmlns:a16="http://schemas.microsoft.com/office/drawing/2014/main" id="{BEA200BF-30E0-4080-97B1-D2A9B256ED74}"/>
              </a:ext>
            </a:extLst>
          </p:cNvPr>
          <p:cNvPicPr>
            <a:picLocks noChangeAspect="1"/>
          </p:cNvPicPr>
          <p:nvPr/>
        </p:nvPicPr>
        <p:blipFill>
          <a:blip r:embed="rId4"/>
          <a:stretch>
            <a:fillRect/>
          </a:stretch>
        </p:blipFill>
        <p:spPr>
          <a:xfrm>
            <a:off x="7287208" y="3945273"/>
            <a:ext cx="3823754" cy="785347"/>
          </a:xfrm>
          <a:prstGeom prst="rect">
            <a:avLst/>
          </a:prstGeom>
        </p:spPr>
      </p:pic>
      <p:sp>
        <p:nvSpPr>
          <p:cNvPr id="8" name="TextBox 7">
            <a:extLst>
              <a:ext uri="{FF2B5EF4-FFF2-40B4-BE49-F238E27FC236}">
                <a16:creationId xmlns:a16="http://schemas.microsoft.com/office/drawing/2014/main" id="{2F923810-0486-4F98-BE6A-65C6066876A3}"/>
              </a:ext>
            </a:extLst>
          </p:cNvPr>
          <p:cNvSpPr txBox="1"/>
          <p:nvPr/>
        </p:nvSpPr>
        <p:spPr>
          <a:xfrm>
            <a:off x="7102477" y="5769471"/>
            <a:ext cx="4251323" cy="600164"/>
          </a:xfrm>
          <a:prstGeom prst="rect">
            <a:avLst/>
          </a:prstGeom>
          <a:noFill/>
          <a:ln>
            <a:solidFill>
              <a:schemeClr val="bg2"/>
            </a:solidFill>
          </a:ln>
        </p:spPr>
        <p:txBody>
          <a:bodyPr wrap="square" rtlCol="0">
            <a:spAutoFit/>
          </a:bodyPr>
          <a:lstStyle/>
          <a:p>
            <a:r>
              <a:rPr lang="en-US" sz="1100" dirty="0"/>
              <a:t>McCarthy, S.A., </a:t>
            </a:r>
            <a:r>
              <a:rPr lang="en-US" sz="1100" dirty="0" err="1"/>
              <a:t>Ratkic</a:t>
            </a:r>
            <a:r>
              <a:rPr lang="en-US" sz="1100" dirty="0"/>
              <a:t>, R., Purcell-Milton, F. </a:t>
            </a:r>
            <a:r>
              <a:rPr lang="en-US" sz="1100" i="1" dirty="0"/>
              <a:t>et al.</a:t>
            </a:r>
            <a:r>
              <a:rPr lang="en-US" sz="1100" dirty="0"/>
              <a:t> Adaptable surfactant-mediated method for the preparation of anisotropic metal chalcogenide nanomaterials. </a:t>
            </a:r>
            <a:r>
              <a:rPr lang="en-US" sz="1100" i="1" dirty="0"/>
              <a:t>Sci Rep</a:t>
            </a:r>
            <a:r>
              <a:rPr lang="en-US" sz="1100" dirty="0"/>
              <a:t> </a:t>
            </a:r>
            <a:r>
              <a:rPr lang="en-US" sz="1100" b="1" dirty="0"/>
              <a:t>8, </a:t>
            </a:r>
            <a:r>
              <a:rPr lang="en-US" sz="1100" dirty="0"/>
              <a:t>2860 (2018). </a:t>
            </a:r>
          </a:p>
        </p:txBody>
      </p:sp>
    </p:spTree>
    <p:extLst>
      <p:ext uri="{BB962C8B-B14F-4D97-AF65-F5344CB8AC3E}">
        <p14:creationId xmlns:p14="http://schemas.microsoft.com/office/powerpoint/2010/main" val="209040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3303-9B6D-41E2-93EB-D810762E20AB}"/>
              </a:ext>
            </a:extLst>
          </p:cNvPr>
          <p:cNvSpPr>
            <a:spLocks noGrp="1"/>
          </p:cNvSpPr>
          <p:nvPr>
            <p:ph type="title"/>
          </p:nvPr>
        </p:nvSpPr>
        <p:spPr/>
        <p:txBody>
          <a:bodyPr/>
          <a:lstStyle/>
          <a:p>
            <a:r>
              <a:rPr lang="en-US" dirty="0"/>
              <a:t>Process Scheme(current)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5CD338-9015-469B-A9C6-ECC34D8AB35C}"/>
                  </a:ext>
                </a:extLst>
              </p:cNvPr>
              <p:cNvSpPr>
                <a:spLocks noGrp="1"/>
              </p:cNvSpPr>
              <p:nvPr>
                <p:ph idx="1"/>
              </p:nvPr>
            </p:nvSpPr>
            <p:spPr/>
            <p:txBody>
              <a:bodyPr>
                <a:normAutofit fontScale="92500" lnSpcReduction="10000"/>
              </a:bodyPr>
              <a:lstStyle/>
              <a:p>
                <a:r>
                  <a:rPr lang="en-US" dirty="0"/>
                  <a:t>Reaction of </a:t>
                </a:r>
                <a14:m>
                  <m:oMath xmlns:m="http://schemas.openxmlformats.org/officeDocument/2006/math">
                    <m:r>
                      <m:rPr>
                        <m:sty m:val="p"/>
                      </m:rPr>
                      <a:rPr lang="en-US" b="0" i="0" smtClean="0">
                        <a:latin typeface="Cambria Math" panose="02040503050406030204" pitchFamily="18" charset="0"/>
                      </a:rPr>
                      <m:t>Ti</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B</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expected</m:t>
                    </m:r>
                    <m:r>
                      <a:rPr lang="en-US" b="0" i="0" smtClean="0">
                        <a:latin typeface="Cambria Math" panose="02040503050406030204" pitchFamily="18" charset="0"/>
                      </a:rPr>
                      <m:t> </m:t>
                    </m:r>
                    <m:r>
                      <m:rPr>
                        <m:sty m:val="p"/>
                      </m:rPr>
                      <a:rPr lang="en-US" b="0" i="0" smtClean="0">
                        <a:latin typeface="Cambria Math" panose="02040503050406030204" pitchFamily="18" charset="0"/>
                      </a:rPr>
                      <m:t>product</m:t>
                    </m:r>
                  </m:oMath>
                </a14:m>
                <a:endParaRPr lang="en-US" b="0" dirty="0"/>
              </a:p>
              <a:p>
                <a:r>
                  <a:rPr lang="en-US" dirty="0"/>
                  <a:t>Steps</a:t>
                </a:r>
              </a:p>
              <a:p>
                <a:pPr lvl="1"/>
                <a:r>
                  <a:rPr lang="en-US" b="0" dirty="0"/>
                  <a:t>Suspension of </a:t>
                </a:r>
                <a14:m>
                  <m:oMath xmlns:m="http://schemas.openxmlformats.org/officeDocument/2006/math">
                    <m:r>
                      <m:rPr>
                        <m:sty m:val="p"/>
                      </m:rPr>
                      <a:rPr lang="en-US" b="0" i="0" smtClean="0">
                        <a:latin typeface="Cambria Math" panose="02040503050406030204" pitchFamily="18" charset="0"/>
                      </a:rPr>
                      <m:t>Ti</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B</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DI</m:t>
                    </m:r>
                    <m:r>
                      <a:rPr lang="en-US" b="0" i="0" smtClean="0">
                        <a:latin typeface="Cambria Math" panose="02040503050406030204" pitchFamily="18" charset="0"/>
                      </a:rPr>
                      <m:t> </m:t>
                    </m:r>
                    <m:r>
                      <m:rPr>
                        <m:sty m:val="p"/>
                      </m:rPr>
                      <a:rPr lang="en-US" b="0" i="0" smtClean="0">
                        <a:latin typeface="Cambria Math" panose="02040503050406030204" pitchFamily="18" charset="0"/>
                      </a:rPr>
                      <m:t>water</m:t>
                    </m:r>
                  </m:oMath>
                </a14:m>
                <a:r>
                  <a:rPr lang="en-US" b="0" dirty="0"/>
                  <a:t> and stirred</a:t>
                </a:r>
              </a:p>
              <a:p>
                <a:pPr lvl="1"/>
                <a:r>
                  <a:rPr lang="en-US" dirty="0"/>
                  <a:t>Addition of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very</m:t>
                    </m:r>
                    <m:r>
                      <a:rPr lang="en-US" b="0" i="0" smtClean="0">
                        <a:latin typeface="Cambria Math" panose="02040503050406030204" pitchFamily="18" charset="0"/>
                      </a:rPr>
                      <m:t> </m:t>
                    </m:r>
                    <m:r>
                      <m:rPr>
                        <m:sty m:val="p"/>
                      </m:rPr>
                      <a:rPr lang="en-US" b="0" i="0" smtClean="0">
                        <a:latin typeface="Cambria Math" panose="02040503050406030204" pitchFamily="18" charset="0"/>
                      </a:rPr>
                      <m:t>mild</m:t>
                    </m:r>
                    <m:r>
                      <a:rPr lang="en-US" b="0" i="0" smtClean="0">
                        <a:latin typeface="Cambria Math" panose="02040503050406030204" pitchFamily="18" charset="0"/>
                      </a:rPr>
                      <m:t> </m:t>
                    </m:r>
                    <m:r>
                      <m:rPr>
                        <m:sty m:val="p"/>
                      </m:rPr>
                      <a:rPr lang="en-US" b="0" i="0" smtClean="0">
                        <a:latin typeface="Cambria Math" panose="02040503050406030204" pitchFamily="18" charset="0"/>
                      </a:rPr>
                      <m:t>concentration</m:t>
                    </m:r>
                  </m:oMath>
                </a14:m>
                <a:r>
                  <a:rPr lang="en-US" b="0" dirty="0"/>
                  <a:t> and stirred</a:t>
                </a:r>
              </a:p>
              <a:p>
                <a:pPr lvl="2"/>
                <a:r>
                  <a:rPr lang="en-US" b="0" dirty="0"/>
                  <a:t>Concentration of </a:t>
                </a:r>
                <a14:m>
                  <m:oMath xmlns:m="http://schemas.openxmlformats.org/officeDocument/2006/math">
                    <m:r>
                      <m:rPr>
                        <m:sty m:val="p"/>
                      </m:rPr>
                      <a:rPr lang="en-US" b="0" i="0" smtClean="0">
                        <a:latin typeface="Cambria Math" panose="02040503050406030204" pitchFamily="18" charset="0"/>
                      </a:rPr>
                      <m:t>Ti</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B</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3</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mg</m:t>
                        </m:r>
                      </m:num>
                      <m:den>
                        <m:r>
                          <m:rPr>
                            <m:sty m:val="p"/>
                          </m:rPr>
                          <a:rPr lang="en-US" b="0" i="0" smtClean="0">
                            <a:latin typeface="Cambria Math" panose="02040503050406030204" pitchFamily="18" charset="0"/>
                          </a:rPr>
                          <m:t>ml</m:t>
                        </m:r>
                      </m:den>
                    </m:f>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2</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a:rPr lang="en-US" b="0" i="0" smtClean="0">
                            <a:latin typeface="Cambria Math" panose="02040503050406030204" pitchFamily="18" charset="0"/>
                          </a:rPr>
                          <m:t>2</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0.0</m:t>
                    </m:r>
                    <m:r>
                      <a:rPr lang="en-US" b="0" i="1" smtClean="0">
                        <a:latin typeface="Cambria Math" panose="02040503050406030204" pitchFamily="18" charset="0"/>
                      </a:rPr>
                      <m:t>3</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mg</m:t>
                        </m:r>
                      </m:num>
                      <m:den>
                        <m:r>
                          <m:rPr>
                            <m:sty m:val="p"/>
                          </m:rPr>
                          <a:rPr lang="en-US" b="0" i="0" smtClean="0">
                            <a:latin typeface="Cambria Math" panose="02040503050406030204" pitchFamily="18" charset="0"/>
                          </a:rPr>
                          <m:t>ml</m:t>
                        </m:r>
                      </m:den>
                    </m:f>
                  </m:oMath>
                </a14:m>
                <a:endParaRPr lang="en-US" dirty="0"/>
              </a:p>
              <a:p>
                <a:pPr lvl="1"/>
                <a:r>
                  <a:rPr lang="en-US" dirty="0"/>
                  <a:t>Addition of CTAB </a:t>
                </a:r>
              </a:p>
              <a:p>
                <a:pPr lvl="2"/>
                <a14:m>
                  <m:oMath xmlns:m="http://schemas.openxmlformats.org/officeDocument/2006/math">
                    <m:r>
                      <a:rPr lang="en-US">
                        <a:latin typeface="Cambria Math" panose="02040503050406030204" pitchFamily="18" charset="0"/>
                      </a:rPr>
                      <m:t>1:2 </m:t>
                    </m:r>
                    <m:r>
                      <m:rPr>
                        <m:sty m:val="p"/>
                      </m:rPr>
                      <a:rPr lang="en-US">
                        <a:latin typeface="Cambria Math" panose="02040503050406030204" pitchFamily="18" charset="0"/>
                      </a:rPr>
                      <m:t>ratio</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CTAB</m:t>
                    </m:r>
                    <m:r>
                      <a:rPr lang="en-US">
                        <a:latin typeface="Cambria Math" panose="02040503050406030204" pitchFamily="18" charset="0"/>
                      </a:rPr>
                      <m:t>:</m:t>
                    </m:r>
                    <m:r>
                      <m:rPr>
                        <m:sty m:val="p"/>
                      </m:rPr>
                      <a:rPr lang="en-US">
                        <a:latin typeface="Cambria Math" panose="02040503050406030204" pitchFamily="18" charset="0"/>
                      </a:rPr>
                      <m:t>Ti</m:t>
                    </m:r>
                    <m:sSub>
                      <m:sSubPr>
                        <m:ctrlPr>
                          <a:rPr lang="en-US" i="1">
                            <a:latin typeface="Cambria Math" panose="02040503050406030204" pitchFamily="18" charset="0"/>
                          </a:rPr>
                        </m:ctrlPr>
                      </m:sSubPr>
                      <m:e>
                        <m:r>
                          <m:rPr>
                            <m:sty m:val="p"/>
                          </m:rPr>
                          <a:rPr lang="en-US">
                            <a:latin typeface="Cambria Math" panose="02040503050406030204" pitchFamily="18" charset="0"/>
                          </a:rPr>
                          <m:t>B</m:t>
                        </m:r>
                      </m:e>
                      <m:sub>
                        <m:r>
                          <a:rPr lang="en-US">
                            <a:latin typeface="Cambria Math" panose="02040503050406030204" pitchFamily="18" charset="0"/>
                          </a:rPr>
                          <m:t>2</m:t>
                        </m:r>
                      </m:sub>
                    </m:sSub>
                  </m:oMath>
                </a14:m>
                <a:endParaRPr lang="en-US" dirty="0"/>
              </a:p>
              <a:p>
                <a:pPr lvl="1"/>
                <a:r>
                  <a:rPr lang="en-US" dirty="0"/>
                  <a:t>Centrifuge the solution </a:t>
                </a:r>
              </a:p>
              <a:p>
                <a:pPr lvl="2"/>
                <a:r>
                  <a:rPr lang="en-US" dirty="0"/>
                  <a:t>Obtain Supernatant</a:t>
                </a:r>
              </a:p>
              <a:p>
                <a:pPr lvl="1"/>
                <a:r>
                  <a:rPr lang="en-US" dirty="0"/>
                  <a:t>Dialysis and freeze</a:t>
                </a:r>
              </a:p>
              <a:p>
                <a:pPr lvl="1"/>
                <a:r>
                  <a:rPr lang="en-US" dirty="0"/>
                  <a:t>Lyophilize</a:t>
                </a:r>
              </a:p>
              <a:p>
                <a:pPr lvl="2"/>
                <a:endParaRPr lang="en-US" dirty="0"/>
              </a:p>
              <a:p>
                <a:endParaRPr lang="en-US" dirty="0"/>
              </a:p>
              <a:p>
                <a:pPr lvl="1"/>
                <a:endParaRPr lang="en-US" dirty="0"/>
              </a:p>
              <a:p>
                <a:endParaRPr lang="en-US" dirty="0"/>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A75CD338-9015-469B-A9C6-ECC34D8AB35C}"/>
                  </a:ext>
                </a:extLst>
              </p:cNvPr>
              <p:cNvSpPr>
                <a:spLocks noGrp="1" noRot="1" noChangeAspect="1" noMove="1" noResize="1" noEditPoints="1" noAdjustHandles="1" noChangeArrowheads="1" noChangeShapeType="1" noTextEdit="1"/>
              </p:cNvSpPr>
              <p:nvPr>
                <p:ph idx="1"/>
              </p:nvPr>
            </p:nvSpPr>
            <p:spPr>
              <a:blipFill>
                <a:blip r:embed="rId3"/>
                <a:stretch>
                  <a:fillRect l="-406"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9C3902-FA65-4AF7-8FD0-5F17A69219EC}"/>
              </a:ext>
            </a:extLst>
          </p:cNvPr>
          <p:cNvSpPr>
            <a:spLocks noGrp="1"/>
          </p:cNvSpPr>
          <p:nvPr>
            <p:ph type="sldNum" sz="quarter" idx="4"/>
          </p:nvPr>
        </p:nvSpPr>
        <p:spPr/>
        <p:txBody>
          <a:bodyPr/>
          <a:lstStyle/>
          <a:p>
            <a:fld id="{D3DD44F2-005F-4DEE-9CB8-A6014F327441}" type="slidenum">
              <a:rPr lang="en-US" smtClean="0"/>
              <a:t>6</a:t>
            </a:fld>
            <a:endParaRPr lang="en-US"/>
          </a:p>
        </p:txBody>
      </p:sp>
    </p:spTree>
    <p:extLst>
      <p:ext uri="{BB962C8B-B14F-4D97-AF65-F5344CB8AC3E}">
        <p14:creationId xmlns:p14="http://schemas.microsoft.com/office/powerpoint/2010/main" val="144976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00BC5FB-9B15-43B7-8F71-3F91FE58E4B7}"/>
                  </a:ext>
                </a:extLst>
              </p:cNvPr>
              <p:cNvSpPr txBox="1"/>
              <p:nvPr/>
            </p:nvSpPr>
            <p:spPr>
              <a:xfrm>
                <a:off x="350693" y="3974380"/>
                <a:ext cx="1851276" cy="400110"/>
              </a:xfrm>
              <a:prstGeom prst="rect">
                <a:avLst/>
              </a:prstGeom>
              <a:noFill/>
              <a:ln>
                <a:solidFill>
                  <a:schemeClr val="bg1"/>
                </a:solidFill>
              </a:ln>
            </p:spPr>
            <p:txBody>
              <a:bodyPr wrap="none" rtlCol="0">
                <a:spAutoFit/>
              </a:bodyPr>
              <a:lstStyle/>
              <a:p>
                <a:r>
                  <a:rPr lang="en-IN" sz="1000" dirty="0">
                    <a:latin typeface="Cambria Math" panose="02040503050406030204" pitchFamily="18" charset="0"/>
                    <a:ea typeface="Cambria Math" panose="02040503050406030204" pitchFamily="18" charset="0"/>
                  </a:rPr>
                  <a:t>Aqueous </a:t>
                </a:r>
                <a14:m>
                  <m:oMath xmlns:m="http://schemas.openxmlformats.org/officeDocument/2006/math">
                    <m:r>
                      <m:rPr>
                        <m:sty m:val="p"/>
                      </m:rPr>
                      <a:rPr lang="en-US" sz="1000" b="0" i="0" smtClean="0">
                        <a:latin typeface="Cambria Math" panose="02040503050406030204" pitchFamily="18" charset="0"/>
                        <a:ea typeface="Cambria Math" panose="02040503050406030204" pitchFamily="18" charset="0"/>
                      </a:rPr>
                      <m:t>Ti</m:t>
                    </m:r>
                    <m:sSub>
                      <m:sSubPr>
                        <m:ctrlPr>
                          <a:rPr lang="en-US" sz="1000" b="0" i="1" smtClean="0">
                            <a:latin typeface="Cambria Math" panose="02040503050406030204" pitchFamily="18" charset="0"/>
                            <a:ea typeface="Cambria Math" panose="02040503050406030204" pitchFamily="18" charset="0"/>
                          </a:rPr>
                        </m:ctrlPr>
                      </m:sSubPr>
                      <m:e>
                        <m:r>
                          <m:rPr>
                            <m:sty m:val="p"/>
                          </m:rPr>
                          <a:rPr lang="en-US" sz="1000" b="0" i="0" smtClean="0">
                            <a:latin typeface="Cambria Math" panose="02040503050406030204" pitchFamily="18" charset="0"/>
                            <a:ea typeface="Cambria Math" panose="02040503050406030204" pitchFamily="18" charset="0"/>
                          </a:rPr>
                          <m:t>B</m:t>
                        </m:r>
                      </m:e>
                      <m:sub>
                        <m:r>
                          <a:rPr lang="en-US" sz="1000" b="0" i="0" smtClean="0">
                            <a:latin typeface="Cambria Math" panose="02040503050406030204" pitchFamily="18" charset="0"/>
                            <a:ea typeface="Cambria Math" panose="02040503050406030204" pitchFamily="18" charset="0"/>
                          </a:rPr>
                          <m:t>2</m:t>
                        </m:r>
                      </m:sub>
                    </m:sSub>
                  </m:oMath>
                </a14:m>
                <a:r>
                  <a:rPr lang="en-IN" sz="1000" dirty="0">
                    <a:latin typeface="Cambria Math" panose="02040503050406030204" pitchFamily="18" charset="0"/>
                    <a:ea typeface="Cambria Math" panose="02040503050406030204" pitchFamily="18" charset="0"/>
                  </a:rPr>
                  <a:t> Solution </a:t>
                </a:r>
                <a14:m>
                  <m:oMath xmlns:m="http://schemas.openxmlformats.org/officeDocument/2006/math">
                    <m:r>
                      <a:rPr lang="en-US" sz="1000" b="0" i="1" smtClean="0">
                        <a:latin typeface="Cambria Math" panose="02040503050406030204" pitchFamily="18" charset="0"/>
                        <a:ea typeface="Cambria Math" panose="02040503050406030204" pitchFamily="18" charset="0"/>
                      </a:rPr>
                      <m:t>300</m:t>
                    </m:r>
                    <m:r>
                      <a:rPr lang="en-US" sz="1000" b="0" i="1" smtClean="0">
                        <a:latin typeface="Cambria Math" panose="02040503050406030204" pitchFamily="18" charset="0"/>
                        <a:ea typeface="Cambria Math" panose="02040503050406030204" pitchFamily="18" charset="0"/>
                      </a:rPr>
                      <m:t>𝑚𝑔</m:t>
                    </m:r>
                  </m:oMath>
                </a14:m>
                <a:endParaRPr lang="en-US" sz="1000" b="0" i="1" dirty="0">
                  <a:latin typeface="Cambria Math" panose="02040503050406030204" pitchFamily="18" charset="0"/>
                  <a:ea typeface="Cambria Math" panose="02040503050406030204" pitchFamily="18" charset="0"/>
                </a:endParaRPr>
              </a:p>
              <a:p>
                <a14:m>
                  <m:oMath xmlns:m="http://schemas.openxmlformats.org/officeDocument/2006/math">
                    <m:r>
                      <a:rPr lang="en-US" sz="1000" b="0" i="1" smtClean="0">
                        <a:latin typeface="Cambria Math" panose="02040503050406030204" pitchFamily="18" charset="0"/>
                        <a:ea typeface="Cambria Math" panose="02040503050406030204" pitchFamily="18" charset="0"/>
                      </a:rPr>
                      <m:t> </m:t>
                    </m:r>
                    <m:r>
                      <a:rPr lang="en-US" sz="1000" b="0" i="1" smtClean="0">
                        <a:latin typeface="Cambria Math" panose="02040503050406030204" pitchFamily="18" charset="0"/>
                        <a:ea typeface="Cambria Math" panose="02040503050406030204" pitchFamily="18" charset="0"/>
                      </a:rPr>
                      <m:t>𝑝𝑒𝑟</m:t>
                    </m:r>
                    <m:r>
                      <a:rPr lang="en-US" sz="1000" b="0" i="1" smtClean="0">
                        <a:latin typeface="Cambria Math" panose="02040503050406030204" pitchFamily="18" charset="0"/>
                        <a:ea typeface="Cambria Math" panose="02040503050406030204" pitchFamily="18" charset="0"/>
                      </a:rPr>
                      <m:t> 90</m:t>
                    </m:r>
                    <m:r>
                      <a:rPr lang="en-US" sz="1000" b="0" i="1" smtClean="0">
                        <a:latin typeface="Cambria Math" panose="02040503050406030204" pitchFamily="18" charset="0"/>
                        <a:ea typeface="Cambria Math" panose="02040503050406030204" pitchFamily="18" charset="0"/>
                      </a:rPr>
                      <m:t>𝑚𝑙</m:t>
                    </m:r>
                  </m:oMath>
                </a14:m>
                <a:r>
                  <a:rPr lang="en-IN" sz="1000" dirty="0">
                    <a:latin typeface="Cambria Math" panose="02040503050406030204" pitchFamily="18" charset="0"/>
                    <a:ea typeface="Cambria Math" panose="02040503050406030204" pitchFamily="18" charset="0"/>
                  </a:rPr>
                  <a:t> </a:t>
                </a:r>
              </a:p>
            </p:txBody>
          </p:sp>
        </mc:Choice>
        <mc:Fallback xmlns="">
          <p:sp>
            <p:nvSpPr>
              <p:cNvPr id="11" name="TextBox 10">
                <a:extLst>
                  <a:ext uri="{FF2B5EF4-FFF2-40B4-BE49-F238E27FC236}">
                    <a16:creationId xmlns:a16="http://schemas.microsoft.com/office/drawing/2014/main" id="{300BC5FB-9B15-43B7-8F71-3F91FE58E4B7}"/>
                  </a:ext>
                </a:extLst>
              </p:cNvPr>
              <p:cNvSpPr txBox="1">
                <a:spLocks noRot="1" noChangeAspect="1" noMove="1" noResize="1" noEditPoints="1" noAdjustHandles="1" noChangeArrowheads="1" noChangeShapeType="1" noTextEdit="1"/>
              </p:cNvSpPr>
              <p:nvPr/>
            </p:nvSpPr>
            <p:spPr>
              <a:xfrm>
                <a:off x="350693" y="3974380"/>
                <a:ext cx="1851276" cy="400110"/>
              </a:xfrm>
              <a:prstGeom prst="rect">
                <a:avLst/>
              </a:prstGeom>
              <a:blipFill>
                <a:blip r:embed="rId3"/>
                <a:stretch>
                  <a:fillRect/>
                </a:stretch>
              </a:blipFill>
              <a:ln>
                <a:solidFill>
                  <a:schemeClr val="bg1"/>
                </a:solid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7459FC50-3733-4618-8A98-27802BCA17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84679">
            <a:off x="2270323" y="1316854"/>
            <a:ext cx="433563" cy="66474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E6CD90-BA82-4A98-944A-F5FB885E3063}"/>
                  </a:ext>
                </a:extLst>
              </p:cNvPr>
              <p:cNvSpPr txBox="1"/>
              <p:nvPr/>
            </p:nvSpPr>
            <p:spPr>
              <a:xfrm>
                <a:off x="2577257" y="2222157"/>
                <a:ext cx="1236371" cy="24622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𝐻</m:t>
                          </m:r>
                        </m:e>
                        <m:sub>
                          <m:r>
                            <a:rPr lang="en-US" sz="1000" b="0" i="1" smtClean="0">
                              <a:latin typeface="Cambria Math" panose="02040503050406030204" pitchFamily="18" charset="0"/>
                              <a:ea typeface="Cambria Math" panose="02040503050406030204" pitchFamily="18" charset="0"/>
                            </a:rPr>
                            <m:t>2</m:t>
                          </m:r>
                        </m:sub>
                      </m:sSub>
                      <m:sSub>
                        <m:sSubPr>
                          <m:ctrlPr>
                            <a:rPr lang="en-US" sz="1000" b="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𝑂</m:t>
                          </m:r>
                        </m:e>
                        <m:sub>
                          <m:r>
                            <a:rPr lang="en-US" sz="1000" b="0" i="1" smtClean="0">
                              <a:latin typeface="Cambria Math" panose="02040503050406030204" pitchFamily="18" charset="0"/>
                              <a:ea typeface="Cambria Math" panose="02040503050406030204" pitchFamily="18" charset="0"/>
                            </a:rPr>
                            <m:t>2</m:t>
                          </m:r>
                        </m:sub>
                      </m:sSub>
                      <m:r>
                        <a:rPr lang="en-US" sz="1000" b="0" i="1" smtClean="0">
                          <a:latin typeface="Cambria Math" panose="02040503050406030204" pitchFamily="18" charset="0"/>
                          <a:ea typeface="Cambria Math" panose="02040503050406030204" pitchFamily="18" charset="0"/>
                        </a:rPr>
                        <m:t> 30% 10 </m:t>
                      </m:r>
                      <m:r>
                        <a:rPr lang="en-US" sz="1000" b="0" i="1" smtClean="0">
                          <a:latin typeface="Cambria Math" panose="02040503050406030204" pitchFamily="18" charset="0"/>
                          <a:ea typeface="Cambria Math" panose="02040503050406030204" pitchFamily="18" charset="0"/>
                        </a:rPr>
                        <m:t>𝑚𝑙</m:t>
                      </m:r>
                    </m:oMath>
                  </m:oMathPara>
                </a14:m>
                <a:endParaRPr lang="en-IN" sz="1000"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CE6CD90-BA82-4A98-944A-F5FB885E3063}"/>
                  </a:ext>
                </a:extLst>
              </p:cNvPr>
              <p:cNvSpPr txBox="1">
                <a:spLocks noRot="1" noChangeAspect="1" noMove="1" noResize="1" noEditPoints="1" noAdjustHandles="1" noChangeArrowheads="1" noChangeShapeType="1" noTextEdit="1"/>
              </p:cNvSpPr>
              <p:nvPr/>
            </p:nvSpPr>
            <p:spPr>
              <a:xfrm>
                <a:off x="2577257" y="2222157"/>
                <a:ext cx="1236371" cy="246221"/>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3A78113-CF8A-4141-9A0C-4556E06C4CD8}"/>
              </a:ext>
            </a:extLst>
          </p:cNvPr>
          <p:cNvCxnSpPr/>
          <p:nvPr/>
        </p:nvCxnSpPr>
        <p:spPr>
          <a:xfrm>
            <a:off x="2477319" y="1955882"/>
            <a:ext cx="479124" cy="23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urved Connector 17">
            <a:extLst>
              <a:ext uri="{FF2B5EF4-FFF2-40B4-BE49-F238E27FC236}">
                <a16:creationId xmlns:a16="http://schemas.microsoft.com/office/drawing/2014/main" id="{6A194B91-52D8-427A-8217-2091B908C452}"/>
              </a:ext>
            </a:extLst>
          </p:cNvPr>
          <p:cNvCxnSpPr/>
          <p:nvPr/>
        </p:nvCxnSpPr>
        <p:spPr>
          <a:xfrm rot="16200000" flipH="1">
            <a:off x="965949" y="3675962"/>
            <a:ext cx="347666" cy="193183"/>
          </a:xfrm>
          <a:prstGeom prst="curvedConnector3">
            <a:avLst>
              <a:gd name="adj1" fmla="val -12975"/>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6E3AF18-9F91-4915-9C64-F9F2A534B6AF}"/>
              </a:ext>
            </a:extLst>
          </p:cNvPr>
          <p:cNvSpPr txBox="1"/>
          <p:nvPr/>
        </p:nvSpPr>
        <p:spPr>
          <a:xfrm>
            <a:off x="2888210" y="3864234"/>
            <a:ext cx="1181734" cy="400110"/>
          </a:xfrm>
          <a:prstGeom prst="rect">
            <a:avLst/>
          </a:prstGeom>
          <a:noFill/>
          <a:ln>
            <a:noFill/>
          </a:ln>
        </p:spPr>
        <p:txBody>
          <a:bodyPr wrap="none" rtlCol="0">
            <a:spAutoFit/>
          </a:bodyPr>
          <a:lstStyle/>
          <a:p>
            <a:r>
              <a:rPr lang="en-IN" sz="1000" dirty="0">
                <a:latin typeface="Cambria Math" panose="02040503050406030204" pitchFamily="18" charset="0"/>
                <a:ea typeface="Cambria Math" panose="02040503050406030204" pitchFamily="18" charset="0"/>
              </a:rPr>
              <a:t>Reaction occurred</a:t>
            </a:r>
          </a:p>
          <a:p>
            <a:r>
              <a:rPr lang="en-IN" sz="1000" dirty="0">
                <a:latin typeface="Cambria Math" panose="02040503050406030204" pitchFamily="18" charset="0"/>
                <a:ea typeface="Cambria Math" panose="02040503050406030204" pitchFamily="18" charset="0"/>
              </a:rPr>
              <a:t>Seed Formation</a:t>
            </a:r>
          </a:p>
        </p:txBody>
      </p:sp>
      <p:cxnSp>
        <p:nvCxnSpPr>
          <p:cNvPr id="20" name="Curved Connector 27">
            <a:extLst>
              <a:ext uri="{FF2B5EF4-FFF2-40B4-BE49-F238E27FC236}">
                <a16:creationId xmlns:a16="http://schemas.microsoft.com/office/drawing/2014/main" id="{564B609A-0A07-4556-8DCF-50F084F2C8AA}"/>
              </a:ext>
            </a:extLst>
          </p:cNvPr>
          <p:cNvCxnSpPr>
            <a:cxnSpLocks/>
            <a:endCxn id="18" idx="0"/>
          </p:cNvCxnSpPr>
          <p:nvPr/>
        </p:nvCxnSpPr>
        <p:spPr>
          <a:xfrm rot="10800000" flipV="1">
            <a:off x="3479078" y="3598720"/>
            <a:ext cx="447513" cy="26551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C0ABC88-30B9-499C-9D86-C954D372875B}"/>
              </a:ext>
            </a:extLst>
          </p:cNvPr>
          <p:cNvCxnSpPr/>
          <p:nvPr/>
        </p:nvCxnSpPr>
        <p:spPr>
          <a:xfrm>
            <a:off x="1236373" y="2999820"/>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3FF67A3-DBEC-4FD3-BB44-B119DC823364}"/>
              </a:ext>
            </a:extLst>
          </p:cNvPr>
          <p:cNvCxnSpPr/>
          <p:nvPr/>
        </p:nvCxnSpPr>
        <p:spPr>
          <a:xfrm>
            <a:off x="2888210" y="3012633"/>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8DBB70B-9D76-4BEE-8806-1A7DE6C2DB96}"/>
              </a:ext>
            </a:extLst>
          </p:cNvPr>
          <p:cNvCxnSpPr/>
          <p:nvPr/>
        </p:nvCxnSpPr>
        <p:spPr>
          <a:xfrm>
            <a:off x="4533363" y="3019039"/>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4DAD585-FD19-43A4-BC62-FF00E8855B2F}"/>
              </a:ext>
            </a:extLst>
          </p:cNvPr>
          <p:cNvCxnSpPr>
            <a:cxnSpLocks/>
          </p:cNvCxnSpPr>
          <p:nvPr/>
        </p:nvCxnSpPr>
        <p:spPr>
          <a:xfrm>
            <a:off x="7539130" y="2999820"/>
            <a:ext cx="1549266" cy="19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067DD736-7429-45DE-A689-8007AFE7D839}"/>
              </a:ext>
            </a:extLst>
          </p:cNvPr>
          <p:cNvSpPr txBox="1"/>
          <p:nvPr/>
        </p:nvSpPr>
        <p:spPr>
          <a:xfrm>
            <a:off x="7483437" y="2630488"/>
            <a:ext cx="1670274" cy="369332"/>
          </a:xfrm>
          <a:prstGeom prst="rect">
            <a:avLst/>
          </a:prstGeom>
          <a:noFill/>
          <a:ln>
            <a:noFill/>
          </a:ln>
        </p:spPr>
        <p:txBody>
          <a:bodyPr wrap="square" rtlCol="0">
            <a:spAutoFit/>
          </a:bodyPr>
          <a:lstStyle/>
          <a:p>
            <a:r>
              <a:rPr lang="en-IN" dirty="0">
                <a:latin typeface="Cambria Math" panose="02040503050406030204" pitchFamily="18" charset="0"/>
                <a:ea typeface="Cambria Math" panose="02040503050406030204" pitchFamily="18" charset="0"/>
              </a:rPr>
              <a:t>Centrifugation</a:t>
            </a:r>
          </a:p>
        </p:txBody>
      </p:sp>
      <p:cxnSp>
        <p:nvCxnSpPr>
          <p:cNvPr id="32" name="Curved Connector 57">
            <a:extLst>
              <a:ext uri="{FF2B5EF4-FFF2-40B4-BE49-F238E27FC236}">
                <a16:creationId xmlns:a16="http://schemas.microsoft.com/office/drawing/2014/main" id="{AC3703E6-03D0-4121-987B-64064AD36F62}"/>
              </a:ext>
            </a:extLst>
          </p:cNvPr>
          <p:cNvCxnSpPr/>
          <p:nvPr/>
        </p:nvCxnSpPr>
        <p:spPr>
          <a:xfrm>
            <a:off x="9844965" y="3012949"/>
            <a:ext cx="1123441" cy="4572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6A7AC57-785E-47B2-8043-B9E03897AD06}"/>
              </a:ext>
            </a:extLst>
          </p:cNvPr>
          <p:cNvSpPr txBox="1"/>
          <p:nvPr/>
        </p:nvSpPr>
        <p:spPr>
          <a:xfrm>
            <a:off x="10359387" y="1795189"/>
            <a:ext cx="1641796" cy="246221"/>
          </a:xfrm>
          <a:prstGeom prst="rect">
            <a:avLst/>
          </a:prstGeom>
          <a:noFill/>
          <a:ln>
            <a:solidFill>
              <a:schemeClr val="bg1"/>
            </a:solidFill>
          </a:ln>
        </p:spPr>
        <p:txBody>
          <a:bodyPr wrap="none" rtlCol="0">
            <a:spAutoFit/>
          </a:bodyPr>
          <a:lstStyle/>
          <a:p>
            <a:r>
              <a:rPr lang="en-IN" sz="1000" dirty="0">
                <a:latin typeface="Cambria Math" panose="02040503050406030204" pitchFamily="18" charset="0"/>
                <a:ea typeface="Cambria Math" panose="02040503050406030204" pitchFamily="18" charset="0"/>
              </a:rPr>
              <a:t>Supernatant separated out</a:t>
            </a:r>
          </a:p>
        </p:txBody>
      </p:sp>
      <p:cxnSp>
        <p:nvCxnSpPr>
          <p:cNvPr id="34" name="Elbow Connector 62">
            <a:extLst>
              <a:ext uri="{FF2B5EF4-FFF2-40B4-BE49-F238E27FC236}">
                <a16:creationId xmlns:a16="http://schemas.microsoft.com/office/drawing/2014/main" id="{03981424-2D2F-48BF-82B1-6D76C772D641}"/>
              </a:ext>
            </a:extLst>
          </p:cNvPr>
          <p:cNvCxnSpPr>
            <a:cxnSpLocks/>
          </p:cNvCxnSpPr>
          <p:nvPr/>
        </p:nvCxnSpPr>
        <p:spPr>
          <a:xfrm rot="10800000" flipV="1">
            <a:off x="9595407" y="4082398"/>
            <a:ext cx="1636538" cy="146089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2">
            <a:extLst>
              <a:ext uri="{FF2B5EF4-FFF2-40B4-BE49-F238E27FC236}">
                <a16:creationId xmlns:a16="http://schemas.microsoft.com/office/drawing/2014/main" id="{510C0991-9D46-4758-B654-BBB67861D3A4}"/>
              </a:ext>
            </a:extLst>
          </p:cNvPr>
          <p:cNvSpPr txBox="1">
            <a:spLocks/>
          </p:cNvSpPr>
          <p:nvPr/>
        </p:nvSpPr>
        <p:spPr>
          <a:xfrm>
            <a:off x="8077200" y="6356350"/>
            <a:ext cx="3276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Cambria Math" panose="02040503050406030204" pitchFamily="18" charset="0"/>
              <a:ea typeface="Cambria Math" panose="02040503050406030204" pitchFamily="18" charset="0"/>
            </a:endParaRPr>
          </a:p>
        </p:txBody>
      </p:sp>
      <p:sp>
        <p:nvSpPr>
          <p:cNvPr id="37" name="Title 36">
            <a:extLst>
              <a:ext uri="{FF2B5EF4-FFF2-40B4-BE49-F238E27FC236}">
                <a16:creationId xmlns:a16="http://schemas.microsoft.com/office/drawing/2014/main" id="{94580D7D-81BB-4677-95B3-0AE9600827FB}"/>
              </a:ext>
            </a:extLst>
          </p:cNvPr>
          <p:cNvSpPr>
            <a:spLocks noGrp="1"/>
          </p:cNvSpPr>
          <p:nvPr>
            <p:ph type="title"/>
          </p:nvPr>
        </p:nvSpPr>
        <p:spPr>
          <a:xfrm>
            <a:off x="838200" y="296545"/>
            <a:ext cx="10515600" cy="1325563"/>
          </a:xfrm>
        </p:spPr>
        <p:txBody>
          <a:bodyPr/>
          <a:lstStyle/>
          <a:p>
            <a:r>
              <a:rPr lang="en-US" dirty="0">
                <a:latin typeface="Cambria Math" panose="02040503050406030204" pitchFamily="18" charset="0"/>
                <a:ea typeface="Cambria Math" panose="02040503050406030204" pitchFamily="18" charset="0"/>
              </a:rPr>
              <a:t>Scheme</a:t>
            </a:r>
          </a:p>
        </p:txBody>
      </p:sp>
      <p:sp>
        <p:nvSpPr>
          <p:cNvPr id="2" name="Slide Number Placeholder 1">
            <a:extLst>
              <a:ext uri="{FF2B5EF4-FFF2-40B4-BE49-F238E27FC236}">
                <a16:creationId xmlns:a16="http://schemas.microsoft.com/office/drawing/2014/main" id="{719FAB93-2AD3-4F44-84D1-E916A987A0BB}"/>
              </a:ext>
            </a:extLst>
          </p:cNvPr>
          <p:cNvSpPr>
            <a:spLocks noGrp="1"/>
          </p:cNvSpPr>
          <p:nvPr>
            <p:ph type="sldNum" sz="quarter" idx="4"/>
          </p:nvPr>
        </p:nvSpPr>
        <p:spPr/>
        <p:txBody>
          <a:bodyPr/>
          <a:lstStyle/>
          <a:p>
            <a:fld id="{D3DD44F2-005F-4DEE-9CB8-A6014F327441}" type="slidenum">
              <a:rPr lang="en-US" smtClean="0"/>
              <a:t>7</a:t>
            </a:fld>
            <a:endParaRPr lang="en-US"/>
          </a:p>
        </p:txBody>
      </p:sp>
      <p:cxnSp>
        <p:nvCxnSpPr>
          <p:cNvPr id="42" name="Curved Connector 29">
            <a:extLst>
              <a:ext uri="{FF2B5EF4-FFF2-40B4-BE49-F238E27FC236}">
                <a16:creationId xmlns:a16="http://schemas.microsoft.com/office/drawing/2014/main" id="{554D350A-4F1A-4906-A40F-D5CE1B517511}"/>
              </a:ext>
            </a:extLst>
          </p:cNvPr>
          <p:cNvCxnSpPr>
            <a:cxnSpLocks/>
            <a:endCxn id="43" idx="0"/>
          </p:cNvCxnSpPr>
          <p:nvPr/>
        </p:nvCxnSpPr>
        <p:spPr>
          <a:xfrm rot="10800000" flipV="1">
            <a:off x="6693613" y="3557408"/>
            <a:ext cx="491141" cy="45946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C500510-E4D9-4F8B-A5B9-EF5D6F327741}"/>
                  </a:ext>
                </a:extLst>
              </p:cNvPr>
              <p:cNvSpPr txBox="1"/>
              <p:nvPr/>
            </p:nvSpPr>
            <p:spPr>
              <a:xfrm>
                <a:off x="5741011" y="4016870"/>
                <a:ext cx="1905202" cy="24622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ea typeface="Cambria Math" panose="02040503050406030204" pitchFamily="18" charset="0"/>
                        </a:rPr>
                        <m:t>𝐶𝑇𝐴𝐵</m:t>
                      </m:r>
                      <m:r>
                        <a:rPr lang="en-US" sz="1000" b="0" i="1" smtClean="0">
                          <a:latin typeface="Cambria Math" panose="02040503050406030204" pitchFamily="18" charset="0"/>
                          <a:ea typeface="Cambria Math" panose="02040503050406030204" pitchFamily="18" charset="0"/>
                        </a:rPr>
                        <m:t>+</m:t>
                      </m:r>
                      <m:sSub>
                        <m:sSubPr>
                          <m:ctrlPr>
                            <a:rPr lang="en-US" sz="1000" b="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𝐻</m:t>
                          </m:r>
                        </m:e>
                        <m:sub>
                          <m:r>
                            <a:rPr lang="en-US" sz="1000" b="0" i="1" smtClean="0">
                              <a:latin typeface="Cambria Math" panose="02040503050406030204" pitchFamily="18" charset="0"/>
                              <a:ea typeface="Cambria Math" panose="02040503050406030204" pitchFamily="18" charset="0"/>
                            </a:rPr>
                            <m:t>2</m:t>
                          </m:r>
                        </m:sub>
                      </m:sSub>
                      <m:sSub>
                        <m:sSubPr>
                          <m:ctrlPr>
                            <a:rPr lang="en-US" sz="1000" b="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𝑂</m:t>
                          </m:r>
                        </m:e>
                        <m:sub>
                          <m:r>
                            <a:rPr lang="en-US" sz="1000" b="0" i="1" smtClean="0">
                              <a:latin typeface="Cambria Math" panose="02040503050406030204" pitchFamily="18" charset="0"/>
                              <a:ea typeface="Cambria Math" panose="02040503050406030204" pitchFamily="18" charset="0"/>
                            </a:rPr>
                            <m:t>2</m:t>
                          </m:r>
                        </m:sub>
                      </m:sSub>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𝑇𝑖</m:t>
                      </m:r>
                      <m:sSub>
                        <m:sSubPr>
                          <m:ctrlPr>
                            <a:rPr lang="en-US" sz="1000" b="0" i="1" smtClean="0">
                              <a:latin typeface="Cambria Math" panose="02040503050406030204" pitchFamily="18" charset="0"/>
                              <a:ea typeface="Cambria Math" panose="02040503050406030204" pitchFamily="18" charset="0"/>
                            </a:rPr>
                          </m:ctrlPr>
                        </m:sSubPr>
                        <m:e>
                          <m:r>
                            <a:rPr lang="en-US" sz="1000" b="0" i="1" smtClean="0">
                              <a:latin typeface="Cambria Math" panose="02040503050406030204" pitchFamily="18" charset="0"/>
                              <a:ea typeface="Cambria Math" panose="02040503050406030204" pitchFamily="18" charset="0"/>
                            </a:rPr>
                            <m:t>𝐵</m:t>
                          </m:r>
                        </m:e>
                        <m:sub>
                          <m:r>
                            <a:rPr lang="en-US" sz="1000" b="0" i="1" smtClean="0">
                              <a:latin typeface="Cambria Math" panose="02040503050406030204" pitchFamily="18" charset="0"/>
                              <a:ea typeface="Cambria Math" panose="02040503050406030204" pitchFamily="18" charset="0"/>
                            </a:rPr>
                            <m:t>2</m:t>
                          </m:r>
                        </m:sub>
                      </m:sSub>
                      <m:r>
                        <a:rPr lang="en-US" sz="1000" b="0" i="1" smtClean="0">
                          <a:latin typeface="Cambria Math" panose="02040503050406030204" pitchFamily="18" charset="0"/>
                          <a:ea typeface="Cambria Math" panose="02040503050406030204" pitchFamily="18" charset="0"/>
                        </a:rPr>
                        <m:t> </m:t>
                      </m:r>
                      <m:r>
                        <a:rPr lang="en-US" sz="1000" b="0" i="1" smtClean="0">
                          <a:latin typeface="Cambria Math" panose="02040503050406030204" pitchFamily="18" charset="0"/>
                          <a:ea typeface="Cambria Math" panose="02040503050406030204" pitchFamily="18" charset="0"/>
                        </a:rPr>
                        <m:t>𝑆𝑜𝑙𝑢𝑡𝑖𝑜𝑛</m:t>
                      </m:r>
                    </m:oMath>
                  </m:oMathPara>
                </a14:m>
                <a:endParaRPr lang="en-IN" sz="1000" dirty="0">
                  <a:latin typeface="Cambria Math" panose="02040503050406030204" pitchFamily="18" charset="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1C500510-E4D9-4F8B-A5B9-EF5D6F327741}"/>
                  </a:ext>
                </a:extLst>
              </p:cNvPr>
              <p:cNvSpPr txBox="1">
                <a:spLocks noRot="1" noChangeAspect="1" noMove="1" noResize="1" noEditPoints="1" noAdjustHandles="1" noChangeArrowheads="1" noChangeShapeType="1" noTextEdit="1"/>
              </p:cNvSpPr>
              <p:nvPr/>
            </p:nvSpPr>
            <p:spPr>
              <a:xfrm>
                <a:off x="5741011" y="4016870"/>
                <a:ext cx="1905202" cy="246221"/>
              </a:xfrm>
              <a:prstGeom prst="rect">
                <a:avLst/>
              </a:prstGeom>
              <a:blipFill>
                <a:blip r:embed="rId6"/>
                <a:stretch>
                  <a:fillRect/>
                </a:stretch>
              </a:blipFill>
              <a:ln>
                <a:no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3CF4C8C5-9621-4980-B4F0-0DFCD531586F}"/>
              </a:ext>
            </a:extLst>
          </p:cNvPr>
          <p:cNvCxnSpPr/>
          <p:nvPr/>
        </p:nvCxnSpPr>
        <p:spPr>
          <a:xfrm>
            <a:off x="6104023" y="3003485"/>
            <a:ext cx="772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017A7B7A-1A79-4CD7-9A27-18EC156F06D1}"/>
              </a:ext>
            </a:extLst>
          </p:cNvPr>
          <p:cNvGrpSpPr/>
          <p:nvPr/>
        </p:nvGrpSpPr>
        <p:grpSpPr>
          <a:xfrm>
            <a:off x="571486" y="2144000"/>
            <a:ext cx="434590" cy="1810588"/>
            <a:chOff x="5181600" y="1341352"/>
            <a:chExt cx="901311" cy="3792542"/>
          </a:xfrm>
        </p:grpSpPr>
        <p:sp>
          <p:nvSpPr>
            <p:cNvPr id="47" name="Rounded Rectangle 3">
              <a:extLst>
                <a:ext uri="{FF2B5EF4-FFF2-40B4-BE49-F238E27FC236}">
                  <a16:creationId xmlns:a16="http://schemas.microsoft.com/office/drawing/2014/main" id="{1DAEA466-2ECB-41A1-8E45-87405AE6CF7B}"/>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3">
              <a:extLst>
                <a:ext uri="{FF2B5EF4-FFF2-40B4-BE49-F238E27FC236}">
                  <a16:creationId xmlns:a16="http://schemas.microsoft.com/office/drawing/2014/main" id="{10E2CF27-F135-4E0F-8053-BCA0DF4557DA}"/>
                </a:ext>
              </a:extLst>
            </p:cNvPr>
            <p:cNvSpPr/>
            <p:nvPr/>
          </p:nvSpPr>
          <p:spPr>
            <a:xfrm>
              <a:off x="5285597" y="2971799"/>
              <a:ext cx="693317" cy="216209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3">
              <a:extLst>
                <a:ext uri="{FF2B5EF4-FFF2-40B4-BE49-F238E27FC236}">
                  <a16:creationId xmlns:a16="http://schemas.microsoft.com/office/drawing/2014/main" id="{725E8F73-97C5-4149-A2A1-0F459FC4C430}"/>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8">
              <a:extLst>
                <a:ext uri="{FF2B5EF4-FFF2-40B4-BE49-F238E27FC236}">
                  <a16:creationId xmlns:a16="http://schemas.microsoft.com/office/drawing/2014/main" id="{C5E1F5B9-CD22-4AE9-A42A-2DCC440627A9}"/>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Rounded Rectangle 10">
              <a:extLst>
                <a:ext uri="{FF2B5EF4-FFF2-40B4-BE49-F238E27FC236}">
                  <a16:creationId xmlns:a16="http://schemas.microsoft.com/office/drawing/2014/main" id="{A0213B77-8BDC-42BF-A8F9-7CC1230D3135}"/>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ounded Rectangle 25">
              <a:extLst>
                <a:ext uri="{FF2B5EF4-FFF2-40B4-BE49-F238E27FC236}">
                  <a16:creationId xmlns:a16="http://schemas.microsoft.com/office/drawing/2014/main" id="{250B67B2-382E-4756-8A12-9A316D60028D}"/>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14">
              <a:extLst>
                <a:ext uri="{FF2B5EF4-FFF2-40B4-BE49-F238E27FC236}">
                  <a16:creationId xmlns:a16="http://schemas.microsoft.com/office/drawing/2014/main" id="{E47DE3E3-DECE-4030-A5ED-53A11BCC952C}"/>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4" name="Group 53">
            <a:extLst>
              <a:ext uri="{FF2B5EF4-FFF2-40B4-BE49-F238E27FC236}">
                <a16:creationId xmlns:a16="http://schemas.microsoft.com/office/drawing/2014/main" id="{CECBF8C3-C51D-44C0-BBAF-605F6FA9FD9C}"/>
              </a:ext>
            </a:extLst>
          </p:cNvPr>
          <p:cNvGrpSpPr/>
          <p:nvPr/>
        </p:nvGrpSpPr>
        <p:grpSpPr>
          <a:xfrm>
            <a:off x="2075636" y="2156199"/>
            <a:ext cx="434590" cy="1810588"/>
            <a:chOff x="5181600" y="1341352"/>
            <a:chExt cx="901311" cy="3792542"/>
          </a:xfrm>
        </p:grpSpPr>
        <p:sp>
          <p:nvSpPr>
            <p:cNvPr id="55" name="Rounded Rectangle 3">
              <a:extLst>
                <a:ext uri="{FF2B5EF4-FFF2-40B4-BE49-F238E27FC236}">
                  <a16:creationId xmlns:a16="http://schemas.microsoft.com/office/drawing/2014/main" id="{0C6C1406-2298-4179-834C-857EF074D283}"/>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3">
              <a:extLst>
                <a:ext uri="{FF2B5EF4-FFF2-40B4-BE49-F238E27FC236}">
                  <a16:creationId xmlns:a16="http://schemas.microsoft.com/office/drawing/2014/main" id="{65869C35-5B0D-43B8-AFB0-09A2040D8811}"/>
                </a:ext>
              </a:extLst>
            </p:cNvPr>
            <p:cNvSpPr/>
            <p:nvPr/>
          </p:nvSpPr>
          <p:spPr>
            <a:xfrm>
              <a:off x="5285597" y="2971799"/>
              <a:ext cx="693317" cy="216209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3">
              <a:extLst>
                <a:ext uri="{FF2B5EF4-FFF2-40B4-BE49-F238E27FC236}">
                  <a16:creationId xmlns:a16="http://schemas.microsoft.com/office/drawing/2014/main" id="{D63B4F42-0CD6-422A-B3D1-3AD304427F19}"/>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8">
              <a:extLst>
                <a:ext uri="{FF2B5EF4-FFF2-40B4-BE49-F238E27FC236}">
                  <a16:creationId xmlns:a16="http://schemas.microsoft.com/office/drawing/2014/main" id="{C43B3A72-06D3-48AF-9E83-E939CA8D3422}"/>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Rounded Rectangle 10">
              <a:extLst>
                <a:ext uri="{FF2B5EF4-FFF2-40B4-BE49-F238E27FC236}">
                  <a16:creationId xmlns:a16="http://schemas.microsoft.com/office/drawing/2014/main" id="{211D8A46-1E28-4421-BA8A-A83EB11D76E0}"/>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ounded Rectangle 25">
              <a:extLst>
                <a:ext uri="{FF2B5EF4-FFF2-40B4-BE49-F238E27FC236}">
                  <a16:creationId xmlns:a16="http://schemas.microsoft.com/office/drawing/2014/main" id="{0E2F1833-2318-4AEA-B3FD-046267E9695E}"/>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14">
              <a:extLst>
                <a:ext uri="{FF2B5EF4-FFF2-40B4-BE49-F238E27FC236}">
                  <a16:creationId xmlns:a16="http://schemas.microsoft.com/office/drawing/2014/main" id="{D6F925CF-12F0-45F1-BE36-1D2E76B39AF7}"/>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2" name="Group 61">
            <a:extLst>
              <a:ext uri="{FF2B5EF4-FFF2-40B4-BE49-F238E27FC236}">
                <a16:creationId xmlns:a16="http://schemas.microsoft.com/office/drawing/2014/main" id="{F585224E-2E23-4741-B83A-CABF8B46871A}"/>
              </a:ext>
            </a:extLst>
          </p:cNvPr>
          <p:cNvGrpSpPr/>
          <p:nvPr/>
        </p:nvGrpSpPr>
        <p:grpSpPr>
          <a:xfrm>
            <a:off x="3944895" y="2152923"/>
            <a:ext cx="434590" cy="1810588"/>
            <a:chOff x="5181600" y="1341352"/>
            <a:chExt cx="901311" cy="3792542"/>
          </a:xfrm>
        </p:grpSpPr>
        <p:sp>
          <p:nvSpPr>
            <p:cNvPr id="63" name="Rounded Rectangle 3">
              <a:extLst>
                <a:ext uri="{FF2B5EF4-FFF2-40B4-BE49-F238E27FC236}">
                  <a16:creationId xmlns:a16="http://schemas.microsoft.com/office/drawing/2014/main" id="{0BCE99ED-6B7F-445F-B814-EA574422C841}"/>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3">
              <a:extLst>
                <a:ext uri="{FF2B5EF4-FFF2-40B4-BE49-F238E27FC236}">
                  <a16:creationId xmlns:a16="http://schemas.microsoft.com/office/drawing/2014/main" id="{1F081C24-1394-4BB2-A497-8254120D0439}"/>
                </a:ext>
              </a:extLst>
            </p:cNvPr>
            <p:cNvSpPr/>
            <p:nvPr/>
          </p:nvSpPr>
          <p:spPr>
            <a:xfrm>
              <a:off x="5285597" y="2971799"/>
              <a:ext cx="693317" cy="216209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CC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3">
              <a:extLst>
                <a:ext uri="{FF2B5EF4-FFF2-40B4-BE49-F238E27FC236}">
                  <a16:creationId xmlns:a16="http://schemas.microsoft.com/office/drawing/2014/main" id="{8A394C29-16CE-4AC3-984A-8EAC2E4ACDDD}"/>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8">
              <a:extLst>
                <a:ext uri="{FF2B5EF4-FFF2-40B4-BE49-F238E27FC236}">
                  <a16:creationId xmlns:a16="http://schemas.microsoft.com/office/drawing/2014/main" id="{D908BA74-725D-4749-8B85-2242D0B74DBD}"/>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7" name="Rounded Rectangle 10">
              <a:extLst>
                <a:ext uri="{FF2B5EF4-FFF2-40B4-BE49-F238E27FC236}">
                  <a16:creationId xmlns:a16="http://schemas.microsoft.com/office/drawing/2014/main" id="{355DC8AC-D2BB-44F9-8AC5-3272E0202819}"/>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25">
              <a:extLst>
                <a:ext uri="{FF2B5EF4-FFF2-40B4-BE49-F238E27FC236}">
                  <a16:creationId xmlns:a16="http://schemas.microsoft.com/office/drawing/2014/main" id="{66467E3C-D945-4579-A78E-1536069AB61B}"/>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Rectangle 14">
              <a:extLst>
                <a:ext uri="{FF2B5EF4-FFF2-40B4-BE49-F238E27FC236}">
                  <a16:creationId xmlns:a16="http://schemas.microsoft.com/office/drawing/2014/main" id="{AB3D6602-48C6-454D-A44D-D967E844D119}"/>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0" name="Group 69">
            <a:extLst>
              <a:ext uri="{FF2B5EF4-FFF2-40B4-BE49-F238E27FC236}">
                <a16:creationId xmlns:a16="http://schemas.microsoft.com/office/drawing/2014/main" id="{2B9A52D1-5905-4E09-987F-920481893971}"/>
              </a:ext>
            </a:extLst>
          </p:cNvPr>
          <p:cNvGrpSpPr/>
          <p:nvPr/>
        </p:nvGrpSpPr>
        <p:grpSpPr>
          <a:xfrm>
            <a:off x="5523820" y="2174386"/>
            <a:ext cx="434590" cy="1810588"/>
            <a:chOff x="5181600" y="1341352"/>
            <a:chExt cx="901311" cy="3792542"/>
          </a:xfrm>
        </p:grpSpPr>
        <p:sp>
          <p:nvSpPr>
            <p:cNvPr id="71" name="Rounded Rectangle 3">
              <a:extLst>
                <a:ext uri="{FF2B5EF4-FFF2-40B4-BE49-F238E27FC236}">
                  <a16:creationId xmlns:a16="http://schemas.microsoft.com/office/drawing/2014/main" id="{8CC1CA76-D79B-47F5-969F-0D709C17A120}"/>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3">
              <a:extLst>
                <a:ext uri="{FF2B5EF4-FFF2-40B4-BE49-F238E27FC236}">
                  <a16:creationId xmlns:a16="http://schemas.microsoft.com/office/drawing/2014/main" id="{5D4CAF9D-D338-4D96-9E37-C88F750D6A29}"/>
                </a:ext>
              </a:extLst>
            </p:cNvPr>
            <p:cNvSpPr/>
            <p:nvPr/>
          </p:nvSpPr>
          <p:spPr>
            <a:xfrm>
              <a:off x="5285597" y="2971799"/>
              <a:ext cx="693317" cy="216209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F3F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3">
              <a:extLst>
                <a:ext uri="{FF2B5EF4-FFF2-40B4-BE49-F238E27FC236}">
                  <a16:creationId xmlns:a16="http://schemas.microsoft.com/office/drawing/2014/main" id="{BA3DC87C-2D01-4AFC-8DA0-143C1AFF1546}"/>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8">
              <a:extLst>
                <a:ext uri="{FF2B5EF4-FFF2-40B4-BE49-F238E27FC236}">
                  <a16:creationId xmlns:a16="http://schemas.microsoft.com/office/drawing/2014/main" id="{66A7F717-D0AC-495A-8EB1-576FB5B0D814}"/>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5" name="Rounded Rectangle 10">
              <a:extLst>
                <a:ext uri="{FF2B5EF4-FFF2-40B4-BE49-F238E27FC236}">
                  <a16:creationId xmlns:a16="http://schemas.microsoft.com/office/drawing/2014/main" id="{E25F7AA8-D28E-4E7D-AAFD-D9C8799E878B}"/>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Rounded Rectangle 25">
              <a:extLst>
                <a:ext uri="{FF2B5EF4-FFF2-40B4-BE49-F238E27FC236}">
                  <a16:creationId xmlns:a16="http://schemas.microsoft.com/office/drawing/2014/main" id="{1D19B0E7-8057-4B05-BBB0-21F294B6E629}"/>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14">
              <a:extLst>
                <a:ext uri="{FF2B5EF4-FFF2-40B4-BE49-F238E27FC236}">
                  <a16:creationId xmlns:a16="http://schemas.microsoft.com/office/drawing/2014/main" id="{F813199B-AEED-4908-A629-9734132C0EC7}"/>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8" name="Group 77">
            <a:extLst>
              <a:ext uri="{FF2B5EF4-FFF2-40B4-BE49-F238E27FC236}">
                <a16:creationId xmlns:a16="http://schemas.microsoft.com/office/drawing/2014/main" id="{3CECE96D-ECAB-4F05-81F1-E5B2388F4856}"/>
              </a:ext>
            </a:extLst>
          </p:cNvPr>
          <p:cNvGrpSpPr/>
          <p:nvPr/>
        </p:nvGrpSpPr>
        <p:grpSpPr>
          <a:xfrm>
            <a:off x="7025426" y="2174026"/>
            <a:ext cx="434590" cy="1810588"/>
            <a:chOff x="5181600" y="1341352"/>
            <a:chExt cx="901311" cy="3792542"/>
          </a:xfrm>
        </p:grpSpPr>
        <p:sp>
          <p:nvSpPr>
            <p:cNvPr id="79" name="Rounded Rectangle 3">
              <a:extLst>
                <a:ext uri="{FF2B5EF4-FFF2-40B4-BE49-F238E27FC236}">
                  <a16:creationId xmlns:a16="http://schemas.microsoft.com/office/drawing/2014/main" id="{616C5096-923A-494D-8998-7BE8BC42071A}"/>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3">
              <a:extLst>
                <a:ext uri="{FF2B5EF4-FFF2-40B4-BE49-F238E27FC236}">
                  <a16:creationId xmlns:a16="http://schemas.microsoft.com/office/drawing/2014/main" id="{AD8452C9-AB9D-469F-B00D-50C90326BDA2}"/>
                </a:ext>
              </a:extLst>
            </p:cNvPr>
            <p:cNvSpPr/>
            <p:nvPr/>
          </p:nvSpPr>
          <p:spPr>
            <a:xfrm>
              <a:off x="5284961" y="3002000"/>
              <a:ext cx="693316" cy="212942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B6B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ounded Rectangle 3">
              <a:extLst>
                <a:ext uri="{FF2B5EF4-FFF2-40B4-BE49-F238E27FC236}">
                  <a16:creationId xmlns:a16="http://schemas.microsoft.com/office/drawing/2014/main" id="{26A14D17-B629-4BA7-BF6C-3CBA2A6CE6A1}"/>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
              <a:extLst>
                <a:ext uri="{FF2B5EF4-FFF2-40B4-BE49-F238E27FC236}">
                  <a16:creationId xmlns:a16="http://schemas.microsoft.com/office/drawing/2014/main" id="{A409D772-A520-4439-8461-92223263F1D9}"/>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Rounded Rectangle 10">
              <a:extLst>
                <a:ext uri="{FF2B5EF4-FFF2-40B4-BE49-F238E27FC236}">
                  <a16:creationId xmlns:a16="http://schemas.microsoft.com/office/drawing/2014/main" id="{B0686AA7-AC25-4657-9F3F-98F7D37714A3}"/>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4" name="Rounded Rectangle 25">
              <a:extLst>
                <a:ext uri="{FF2B5EF4-FFF2-40B4-BE49-F238E27FC236}">
                  <a16:creationId xmlns:a16="http://schemas.microsoft.com/office/drawing/2014/main" id="{AA2AFFE3-4FB7-4C35-8796-DCF36E5572BA}"/>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Rectangle 14">
              <a:extLst>
                <a:ext uri="{FF2B5EF4-FFF2-40B4-BE49-F238E27FC236}">
                  <a16:creationId xmlns:a16="http://schemas.microsoft.com/office/drawing/2014/main" id="{A0D33404-793E-47D3-A571-240560204015}"/>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6" name="Group 85">
            <a:extLst>
              <a:ext uri="{FF2B5EF4-FFF2-40B4-BE49-F238E27FC236}">
                <a16:creationId xmlns:a16="http://schemas.microsoft.com/office/drawing/2014/main" id="{A3B7F856-D866-41B2-A490-AA689E253E2E}"/>
              </a:ext>
            </a:extLst>
          </p:cNvPr>
          <p:cNvGrpSpPr/>
          <p:nvPr/>
        </p:nvGrpSpPr>
        <p:grpSpPr>
          <a:xfrm>
            <a:off x="5523716" y="2144000"/>
            <a:ext cx="434590" cy="1810588"/>
            <a:chOff x="5181600" y="1341352"/>
            <a:chExt cx="901311" cy="3792542"/>
          </a:xfrm>
        </p:grpSpPr>
        <p:sp>
          <p:nvSpPr>
            <p:cNvPr id="87" name="Rounded Rectangle 3">
              <a:extLst>
                <a:ext uri="{FF2B5EF4-FFF2-40B4-BE49-F238E27FC236}">
                  <a16:creationId xmlns:a16="http://schemas.microsoft.com/office/drawing/2014/main" id="{B08CF386-AFD3-4AA8-960F-2164A33D6173}"/>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3">
              <a:extLst>
                <a:ext uri="{FF2B5EF4-FFF2-40B4-BE49-F238E27FC236}">
                  <a16:creationId xmlns:a16="http://schemas.microsoft.com/office/drawing/2014/main" id="{BFE3F674-35A5-409C-BF81-6F4248145409}"/>
                </a:ext>
              </a:extLst>
            </p:cNvPr>
            <p:cNvSpPr/>
            <p:nvPr/>
          </p:nvSpPr>
          <p:spPr>
            <a:xfrm>
              <a:off x="5285597" y="2971799"/>
              <a:ext cx="693317" cy="216209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CC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3">
              <a:extLst>
                <a:ext uri="{FF2B5EF4-FFF2-40B4-BE49-F238E27FC236}">
                  <a16:creationId xmlns:a16="http://schemas.microsoft.com/office/drawing/2014/main" id="{C86F44A5-815E-4CD9-9D72-04D6B0C387D8}"/>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
              <a:extLst>
                <a:ext uri="{FF2B5EF4-FFF2-40B4-BE49-F238E27FC236}">
                  <a16:creationId xmlns:a16="http://schemas.microsoft.com/office/drawing/2014/main" id="{3FDD1F40-956F-43C8-8A95-53160E99F68F}"/>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1" name="Rounded Rectangle 10">
              <a:extLst>
                <a:ext uri="{FF2B5EF4-FFF2-40B4-BE49-F238E27FC236}">
                  <a16:creationId xmlns:a16="http://schemas.microsoft.com/office/drawing/2014/main" id="{3961375C-BA31-4583-98ED-94E2654FDAC5}"/>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Rounded Rectangle 25">
              <a:extLst>
                <a:ext uri="{FF2B5EF4-FFF2-40B4-BE49-F238E27FC236}">
                  <a16:creationId xmlns:a16="http://schemas.microsoft.com/office/drawing/2014/main" id="{125F011F-ABEC-4FB2-B920-D5093747C89A}"/>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Rectangle 14">
              <a:extLst>
                <a:ext uri="{FF2B5EF4-FFF2-40B4-BE49-F238E27FC236}">
                  <a16:creationId xmlns:a16="http://schemas.microsoft.com/office/drawing/2014/main" id="{746E92CF-85D7-452F-8DB3-B7C2AD0C6A49}"/>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Rounded Rectangle 3">
            <a:extLst>
              <a:ext uri="{FF2B5EF4-FFF2-40B4-BE49-F238E27FC236}">
                <a16:creationId xmlns:a16="http://schemas.microsoft.com/office/drawing/2014/main" id="{5F4C8436-2A4A-4A21-BC1A-2B24F5378730}"/>
              </a:ext>
            </a:extLst>
          </p:cNvPr>
          <p:cNvSpPr/>
          <p:nvPr/>
        </p:nvSpPr>
        <p:spPr>
          <a:xfrm>
            <a:off x="7077883" y="2883944"/>
            <a:ext cx="334300" cy="93680"/>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EF6DA459-4E0C-4433-A293-34F6E8269CF5}"/>
              </a:ext>
            </a:extLst>
          </p:cNvPr>
          <p:cNvGrpSpPr/>
          <p:nvPr/>
        </p:nvGrpSpPr>
        <p:grpSpPr>
          <a:xfrm>
            <a:off x="9114566" y="2189182"/>
            <a:ext cx="434590" cy="1810588"/>
            <a:chOff x="5181600" y="1341352"/>
            <a:chExt cx="901311" cy="3792542"/>
          </a:xfrm>
        </p:grpSpPr>
        <p:sp>
          <p:nvSpPr>
            <p:cNvPr id="96" name="Rounded Rectangle 3">
              <a:extLst>
                <a:ext uri="{FF2B5EF4-FFF2-40B4-BE49-F238E27FC236}">
                  <a16:creationId xmlns:a16="http://schemas.microsoft.com/office/drawing/2014/main" id="{41ABA921-041A-4980-8C86-E9FFD2BDE9B8}"/>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3">
              <a:extLst>
                <a:ext uri="{FF2B5EF4-FFF2-40B4-BE49-F238E27FC236}">
                  <a16:creationId xmlns:a16="http://schemas.microsoft.com/office/drawing/2014/main" id="{E445E28F-27B5-4BF0-8946-7F0C13099262}"/>
                </a:ext>
              </a:extLst>
            </p:cNvPr>
            <p:cNvSpPr/>
            <p:nvPr/>
          </p:nvSpPr>
          <p:spPr>
            <a:xfrm>
              <a:off x="5285597" y="3004470"/>
              <a:ext cx="693316" cy="212942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EAFFD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3">
              <a:extLst>
                <a:ext uri="{FF2B5EF4-FFF2-40B4-BE49-F238E27FC236}">
                  <a16:creationId xmlns:a16="http://schemas.microsoft.com/office/drawing/2014/main" id="{B0478DB2-62A2-4EF5-9A08-8366A160A883}"/>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8">
              <a:extLst>
                <a:ext uri="{FF2B5EF4-FFF2-40B4-BE49-F238E27FC236}">
                  <a16:creationId xmlns:a16="http://schemas.microsoft.com/office/drawing/2014/main" id="{E3150E92-413F-4000-A2FA-E2E305DDE823}"/>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Rounded Rectangle 10">
              <a:extLst>
                <a:ext uri="{FF2B5EF4-FFF2-40B4-BE49-F238E27FC236}">
                  <a16:creationId xmlns:a16="http://schemas.microsoft.com/office/drawing/2014/main" id="{415E537F-6775-4E0B-89BF-4CCAFF51F325}"/>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1" name="Rounded Rectangle 25">
              <a:extLst>
                <a:ext uri="{FF2B5EF4-FFF2-40B4-BE49-F238E27FC236}">
                  <a16:creationId xmlns:a16="http://schemas.microsoft.com/office/drawing/2014/main" id="{216E097F-F5D8-4EFA-8A6E-6EE4FCB5FF9B}"/>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Rectangle 14">
              <a:extLst>
                <a:ext uri="{FF2B5EF4-FFF2-40B4-BE49-F238E27FC236}">
                  <a16:creationId xmlns:a16="http://schemas.microsoft.com/office/drawing/2014/main" id="{ECABF441-276C-41E8-BD1C-AA5295E88297}"/>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5" name="Rounded Rectangle 3">
            <a:extLst>
              <a:ext uri="{FF2B5EF4-FFF2-40B4-BE49-F238E27FC236}">
                <a16:creationId xmlns:a16="http://schemas.microsoft.com/office/drawing/2014/main" id="{16FBE7F7-4FB6-4E3E-BD52-4DB55A54511E}"/>
              </a:ext>
            </a:extLst>
          </p:cNvPr>
          <p:cNvSpPr/>
          <p:nvPr/>
        </p:nvSpPr>
        <p:spPr>
          <a:xfrm>
            <a:off x="9170112" y="3715902"/>
            <a:ext cx="326360" cy="270141"/>
          </a:xfrm>
          <a:custGeom>
            <a:avLst/>
            <a:gdLst/>
            <a:ahLst/>
            <a:cxnLst/>
            <a:rect l="l" t="t" r="r" b="b"/>
            <a:pathLst>
              <a:path w="693316" h="613283">
                <a:moveTo>
                  <a:pt x="0" y="0"/>
                </a:moveTo>
                <a:lnTo>
                  <a:pt x="693316" y="0"/>
                </a:lnTo>
                <a:lnTo>
                  <a:pt x="693316" y="266625"/>
                </a:lnTo>
                <a:cubicBezTo>
                  <a:pt x="693316" y="458079"/>
                  <a:pt x="538112" y="613283"/>
                  <a:pt x="346658" y="613283"/>
                </a:cubicBezTo>
                <a:cubicBezTo>
                  <a:pt x="155203" y="613283"/>
                  <a:pt x="0" y="458079"/>
                  <a:pt x="0" y="266625"/>
                </a:cubicBezTo>
                <a:close/>
              </a:path>
            </a:pathLst>
          </a:custGeom>
          <a:solidFill>
            <a:srgbClr val="B6B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a:extLst>
              <a:ext uri="{FF2B5EF4-FFF2-40B4-BE49-F238E27FC236}">
                <a16:creationId xmlns:a16="http://schemas.microsoft.com/office/drawing/2014/main" id="{DA2FF6F8-A84C-4CF2-B380-20D1400A399D}"/>
              </a:ext>
            </a:extLst>
          </p:cNvPr>
          <p:cNvGrpSpPr/>
          <p:nvPr/>
        </p:nvGrpSpPr>
        <p:grpSpPr>
          <a:xfrm>
            <a:off x="11003106" y="2174027"/>
            <a:ext cx="434590" cy="1810588"/>
            <a:chOff x="5181600" y="1341352"/>
            <a:chExt cx="901311" cy="3792542"/>
          </a:xfrm>
        </p:grpSpPr>
        <p:sp>
          <p:nvSpPr>
            <p:cNvPr id="107" name="Rounded Rectangle 3">
              <a:extLst>
                <a:ext uri="{FF2B5EF4-FFF2-40B4-BE49-F238E27FC236}">
                  <a16:creationId xmlns:a16="http://schemas.microsoft.com/office/drawing/2014/main" id="{CE859BF4-C6C1-4024-A862-51D256B6D87F}"/>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3">
              <a:extLst>
                <a:ext uri="{FF2B5EF4-FFF2-40B4-BE49-F238E27FC236}">
                  <a16:creationId xmlns:a16="http://schemas.microsoft.com/office/drawing/2014/main" id="{3EE7A26B-8C13-4667-A981-BAF6674E833C}"/>
                </a:ext>
              </a:extLst>
            </p:cNvPr>
            <p:cNvSpPr/>
            <p:nvPr/>
          </p:nvSpPr>
          <p:spPr>
            <a:xfrm>
              <a:off x="5285597" y="3004470"/>
              <a:ext cx="693316" cy="212942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EAFFD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ounded Rectangle 3">
              <a:extLst>
                <a:ext uri="{FF2B5EF4-FFF2-40B4-BE49-F238E27FC236}">
                  <a16:creationId xmlns:a16="http://schemas.microsoft.com/office/drawing/2014/main" id="{C08F733E-E637-459C-85FA-368248BE2D36}"/>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8">
              <a:extLst>
                <a:ext uri="{FF2B5EF4-FFF2-40B4-BE49-F238E27FC236}">
                  <a16:creationId xmlns:a16="http://schemas.microsoft.com/office/drawing/2014/main" id="{16410F48-B679-4CC6-BC4D-20ACA5AA6426}"/>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1" name="Rounded Rectangle 10">
              <a:extLst>
                <a:ext uri="{FF2B5EF4-FFF2-40B4-BE49-F238E27FC236}">
                  <a16:creationId xmlns:a16="http://schemas.microsoft.com/office/drawing/2014/main" id="{CEAA1E28-1480-4EF6-AF22-65C560B91FC9}"/>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2" name="Rounded Rectangle 25">
              <a:extLst>
                <a:ext uri="{FF2B5EF4-FFF2-40B4-BE49-F238E27FC236}">
                  <a16:creationId xmlns:a16="http://schemas.microsoft.com/office/drawing/2014/main" id="{EA3413F2-447C-4E72-A431-8A3847BA636F}"/>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4">
              <a:extLst>
                <a:ext uri="{FF2B5EF4-FFF2-40B4-BE49-F238E27FC236}">
                  <a16:creationId xmlns:a16="http://schemas.microsoft.com/office/drawing/2014/main" id="{8F0A913B-EC92-4E09-BFA6-D886ADB96E70}"/>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4" name="Picture 113">
            <a:extLst>
              <a:ext uri="{FF2B5EF4-FFF2-40B4-BE49-F238E27FC236}">
                <a16:creationId xmlns:a16="http://schemas.microsoft.com/office/drawing/2014/main" id="{9598C242-CB2A-44D1-BC53-A1516AE65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84679">
            <a:off x="5661071" y="1316855"/>
            <a:ext cx="433563" cy="664749"/>
          </a:xfrm>
          <a:prstGeom prst="rect">
            <a:avLst/>
          </a:prstGeom>
        </p:spPr>
      </p:pic>
      <p:cxnSp>
        <p:nvCxnSpPr>
          <p:cNvPr id="115" name="Straight Arrow Connector 114">
            <a:extLst>
              <a:ext uri="{FF2B5EF4-FFF2-40B4-BE49-F238E27FC236}">
                <a16:creationId xmlns:a16="http://schemas.microsoft.com/office/drawing/2014/main" id="{32E87023-325F-405B-8DED-648C31849091}"/>
              </a:ext>
            </a:extLst>
          </p:cNvPr>
          <p:cNvCxnSpPr/>
          <p:nvPr/>
        </p:nvCxnSpPr>
        <p:spPr>
          <a:xfrm>
            <a:off x="5990031" y="1964373"/>
            <a:ext cx="479124" cy="23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A2ACA263-7376-40D3-A1C5-E344F965F401}"/>
              </a:ext>
            </a:extLst>
          </p:cNvPr>
          <p:cNvSpPr txBox="1"/>
          <p:nvPr/>
        </p:nvSpPr>
        <p:spPr>
          <a:xfrm>
            <a:off x="7301079" y="1596930"/>
            <a:ext cx="1236371" cy="276999"/>
          </a:xfrm>
          <a:prstGeom prst="rect">
            <a:avLst/>
          </a:prstGeom>
          <a:noFill/>
          <a:ln>
            <a:solidFill>
              <a:schemeClr val="bg1"/>
            </a:solidFill>
          </a:ln>
        </p:spPr>
        <p:txBody>
          <a:bodyPr wrap="square" rtlCol="0">
            <a:spAutoFit/>
          </a:bodyPr>
          <a:lstStyle/>
          <a:p>
            <a:r>
              <a:rPr lang="en-IN" sz="1200" dirty="0">
                <a:latin typeface="Cambria Math" panose="02040503050406030204" pitchFamily="18" charset="0"/>
                <a:ea typeface="Cambria Math" panose="02040503050406030204" pitchFamily="18" charset="0"/>
              </a:rPr>
              <a:t>Froth formation</a:t>
            </a:r>
          </a:p>
        </p:txBody>
      </p:sp>
      <p:grpSp>
        <p:nvGrpSpPr>
          <p:cNvPr id="119" name="Group 118">
            <a:extLst>
              <a:ext uri="{FF2B5EF4-FFF2-40B4-BE49-F238E27FC236}">
                <a16:creationId xmlns:a16="http://schemas.microsoft.com/office/drawing/2014/main" id="{E52805D5-CAEB-43E7-A349-C30EEF1315C8}"/>
              </a:ext>
            </a:extLst>
          </p:cNvPr>
          <p:cNvGrpSpPr/>
          <p:nvPr/>
        </p:nvGrpSpPr>
        <p:grpSpPr>
          <a:xfrm>
            <a:off x="9155256" y="4622978"/>
            <a:ext cx="434590" cy="1810588"/>
            <a:chOff x="5181600" y="1341352"/>
            <a:chExt cx="901311" cy="3792542"/>
          </a:xfrm>
        </p:grpSpPr>
        <p:sp>
          <p:nvSpPr>
            <p:cNvPr id="120" name="Rounded Rectangle 3">
              <a:extLst>
                <a:ext uri="{FF2B5EF4-FFF2-40B4-BE49-F238E27FC236}">
                  <a16:creationId xmlns:a16="http://schemas.microsoft.com/office/drawing/2014/main" id="{A7194566-ADC4-44FA-8473-13DB0B4A1A13}"/>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ounded Rectangle 3">
              <a:extLst>
                <a:ext uri="{FF2B5EF4-FFF2-40B4-BE49-F238E27FC236}">
                  <a16:creationId xmlns:a16="http://schemas.microsoft.com/office/drawing/2014/main" id="{07FC2DB7-7BAF-455A-A9C0-17107FD11F17}"/>
                </a:ext>
              </a:extLst>
            </p:cNvPr>
            <p:cNvSpPr/>
            <p:nvPr/>
          </p:nvSpPr>
          <p:spPr>
            <a:xfrm>
              <a:off x="5285597" y="3004470"/>
              <a:ext cx="693316" cy="2129422"/>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EAFFD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3">
              <a:extLst>
                <a:ext uri="{FF2B5EF4-FFF2-40B4-BE49-F238E27FC236}">
                  <a16:creationId xmlns:a16="http://schemas.microsoft.com/office/drawing/2014/main" id="{F2E1EF33-EC88-462B-84FF-F59CF26B19F7}"/>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8">
              <a:extLst>
                <a:ext uri="{FF2B5EF4-FFF2-40B4-BE49-F238E27FC236}">
                  <a16:creationId xmlns:a16="http://schemas.microsoft.com/office/drawing/2014/main" id="{53996728-70EE-4F66-888C-E65F47601B88}"/>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Rounded Rectangle 10">
              <a:extLst>
                <a:ext uri="{FF2B5EF4-FFF2-40B4-BE49-F238E27FC236}">
                  <a16:creationId xmlns:a16="http://schemas.microsoft.com/office/drawing/2014/main" id="{3F012210-8F75-49B9-B3C5-D7B62E9C95AE}"/>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5" name="Rounded Rectangle 25">
              <a:extLst>
                <a:ext uri="{FF2B5EF4-FFF2-40B4-BE49-F238E27FC236}">
                  <a16:creationId xmlns:a16="http://schemas.microsoft.com/office/drawing/2014/main" id="{CE4845AD-D291-45EC-AB87-8E5CBAF3771B}"/>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Rectangle 14">
              <a:extLst>
                <a:ext uri="{FF2B5EF4-FFF2-40B4-BE49-F238E27FC236}">
                  <a16:creationId xmlns:a16="http://schemas.microsoft.com/office/drawing/2014/main" id="{F34B72DC-95F9-4E69-8A6F-AC4D8ABE0750}"/>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0" name="TextBox 129">
            <a:extLst>
              <a:ext uri="{FF2B5EF4-FFF2-40B4-BE49-F238E27FC236}">
                <a16:creationId xmlns:a16="http://schemas.microsoft.com/office/drawing/2014/main" id="{42D3E0D2-1B09-4DC8-9593-6A472A1E514A}"/>
              </a:ext>
            </a:extLst>
          </p:cNvPr>
          <p:cNvSpPr txBox="1"/>
          <p:nvPr/>
        </p:nvSpPr>
        <p:spPr>
          <a:xfrm>
            <a:off x="10360376" y="4593030"/>
            <a:ext cx="1670274" cy="369332"/>
          </a:xfrm>
          <a:prstGeom prst="rect">
            <a:avLst/>
          </a:prstGeom>
          <a:noFill/>
          <a:ln>
            <a:noFill/>
          </a:ln>
        </p:spPr>
        <p:txBody>
          <a:bodyPr wrap="square" rtlCol="0">
            <a:spAutoFit/>
          </a:bodyPr>
          <a:lstStyle/>
          <a:p>
            <a:r>
              <a:rPr lang="en-IN" dirty="0">
                <a:latin typeface="Cambria Math" panose="02040503050406030204" pitchFamily="18" charset="0"/>
                <a:ea typeface="Cambria Math" panose="02040503050406030204" pitchFamily="18" charset="0"/>
              </a:rPr>
              <a:t>Dialysis</a:t>
            </a:r>
          </a:p>
        </p:txBody>
      </p:sp>
      <p:cxnSp>
        <p:nvCxnSpPr>
          <p:cNvPr id="131" name="Straight Arrow Connector 130">
            <a:extLst>
              <a:ext uri="{FF2B5EF4-FFF2-40B4-BE49-F238E27FC236}">
                <a16:creationId xmlns:a16="http://schemas.microsoft.com/office/drawing/2014/main" id="{F89311C6-71F9-4A2E-82FE-0BD824494EDF}"/>
              </a:ext>
            </a:extLst>
          </p:cNvPr>
          <p:cNvCxnSpPr>
            <a:cxnSpLocks/>
          </p:cNvCxnSpPr>
          <p:nvPr/>
        </p:nvCxnSpPr>
        <p:spPr>
          <a:xfrm flipH="1">
            <a:off x="7254542" y="5641494"/>
            <a:ext cx="1738939" cy="1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094CB6A8-D991-4BEB-A287-B41FCDB8B39A}"/>
              </a:ext>
            </a:extLst>
          </p:cNvPr>
          <p:cNvSpPr txBox="1"/>
          <p:nvPr/>
        </p:nvSpPr>
        <p:spPr>
          <a:xfrm>
            <a:off x="7551864" y="5236846"/>
            <a:ext cx="1670274" cy="369332"/>
          </a:xfrm>
          <a:prstGeom prst="rect">
            <a:avLst/>
          </a:prstGeom>
          <a:noFill/>
          <a:ln>
            <a:noFill/>
          </a:ln>
        </p:spPr>
        <p:txBody>
          <a:bodyPr wrap="square" rtlCol="0">
            <a:spAutoFit/>
          </a:bodyPr>
          <a:lstStyle/>
          <a:p>
            <a:r>
              <a:rPr lang="en-IN" dirty="0">
                <a:latin typeface="Cambria Math" panose="02040503050406030204" pitchFamily="18" charset="0"/>
                <a:ea typeface="Cambria Math" panose="02040503050406030204" pitchFamily="18" charset="0"/>
              </a:rPr>
              <a:t>Lyophilize</a:t>
            </a:r>
          </a:p>
        </p:txBody>
      </p:sp>
      <p:grpSp>
        <p:nvGrpSpPr>
          <p:cNvPr id="134" name="Group 133">
            <a:extLst>
              <a:ext uri="{FF2B5EF4-FFF2-40B4-BE49-F238E27FC236}">
                <a16:creationId xmlns:a16="http://schemas.microsoft.com/office/drawing/2014/main" id="{5835CE37-E768-4A62-875D-204934B6CAE5}"/>
              </a:ext>
            </a:extLst>
          </p:cNvPr>
          <p:cNvGrpSpPr/>
          <p:nvPr/>
        </p:nvGrpSpPr>
        <p:grpSpPr>
          <a:xfrm>
            <a:off x="6693612" y="4637999"/>
            <a:ext cx="434590" cy="1810588"/>
            <a:chOff x="5181600" y="1341352"/>
            <a:chExt cx="901311" cy="3792542"/>
          </a:xfrm>
        </p:grpSpPr>
        <p:sp>
          <p:nvSpPr>
            <p:cNvPr id="135" name="Rounded Rectangle 3">
              <a:extLst>
                <a:ext uri="{FF2B5EF4-FFF2-40B4-BE49-F238E27FC236}">
                  <a16:creationId xmlns:a16="http://schemas.microsoft.com/office/drawing/2014/main" id="{27138BF6-C88F-4F73-8415-8419EB3D57CD}"/>
                </a:ext>
              </a:extLst>
            </p:cNvPr>
            <p:cNvSpPr/>
            <p:nvPr/>
          </p:nvSpPr>
          <p:spPr>
            <a:xfrm>
              <a:off x="5227821" y="1436208"/>
              <a:ext cx="808869" cy="3697685"/>
            </a:xfrm>
            <a:custGeom>
              <a:avLst/>
              <a:gdLst/>
              <a:ahLst/>
              <a:cxnLst/>
              <a:rect l="l" t="t" r="r" b="b"/>
              <a:pathLst>
                <a:path w="1066800" h="4876800">
                  <a:moveTo>
                    <a:pt x="0" y="0"/>
                  </a:moveTo>
                  <a:lnTo>
                    <a:pt x="1066800" y="0"/>
                  </a:lnTo>
                  <a:lnTo>
                    <a:pt x="990600" y="160800"/>
                  </a:lnTo>
                  <a:lnTo>
                    <a:pt x="990600" y="4419600"/>
                  </a:lnTo>
                  <a:cubicBezTo>
                    <a:pt x="990600" y="4672105"/>
                    <a:pt x="785905" y="4876800"/>
                    <a:pt x="533400" y="4876800"/>
                  </a:cubicBezTo>
                  <a:cubicBezTo>
                    <a:pt x="280895" y="4876800"/>
                    <a:pt x="76200" y="4672105"/>
                    <a:pt x="76200" y="4419600"/>
                  </a:cubicBezTo>
                  <a:lnTo>
                    <a:pt x="76200" y="160800"/>
                  </a:lnTo>
                  <a:close/>
                </a:path>
              </a:pathLst>
            </a:custGeom>
            <a:gradFill flip="none" rotWithShape="1">
              <a:gsLst>
                <a:gs pos="74000">
                  <a:srgbClr val="F1F1F1"/>
                </a:gs>
                <a:gs pos="42000">
                  <a:srgbClr val="F1F1F1"/>
                </a:gs>
                <a:gs pos="0">
                  <a:schemeClr val="bg1">
                    <a:lumMod val="75000"/>
                  </a:schemeClr>
                </a:gs>
                <a:gs pos="5600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3">
              <a:extLst>
                <a:ext uri="{FF2B5EF4-FFF2-40B4-BE49-F238E27FC236}">
                  <a16:creationId xmlns:a16="http://schemas.microsoft.com/office/drawing/2014/main" id="{F62EF477-E62E-42C9-84A1-1679EBA2C8D1}"/>
                </a:ext>
              </a:extLst>
            </p:cNvPr>
            <p:cNvSpPr/>
            <p:nvPr/>
          </p:nvSpPr>
          <p:spPr>
            <a:xfrm>
              <a:off x="5285597" y="4207597"/>
              <a:ext cx="693316" cy="926295"/>
            </a:xfrm>
            <a:custGeom>
              <a:avLst/>
              <a:gdLst/>
              <a:ahLst/>
              <a:cxnLst/>
              <a:rect l="l" t="t" r="r" b="b"/>
              <a:pathLst>
                <a:path w="693316" h="2162093">
                  <a:moveTo>
                    <a:pt x="0" y="0"/>
                  </a:moveTo>
                  <a:lnTo>
                    <a:pt x="693316" y="0"/>
                  </a:lnTo>
                  <a:lnTo>
                    <a:pt x="693316" y="1815435"/>
                  </a:lnTo>
                  <a:cubicBezTo>
                    <a:pt x="693316" y="2006889"/>
                    <a:pt x="538112" y="2162093"/>
                    <a:pt x="346658" y="2162093"/>
                  </a:cubicBezTo>
                  <a:cubicBezTo>
                    <a:pt x="155203" y="2162093"/>
                    <a:pt x="0" y="2006889"/>
                    <a:pt x="0" y="1815435"/>
                  </a:cubicBezTo>
                  <a:close/>
                </a:path>
              </a:pathLst>
            </a:custGeom>
            <a:solidFill>
              <a:srgbClr val="EA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3">
              <a:extLst>
                <a:ext uri="{FF2B5EF4-FFF2-40B4-BE49-F238E27FC236}">
                  <a16:creationId xmlns:a16="http://schemas.microsoft.com/office/drawing/2014/main" id="{63718AC7-0F89-4764-862A-6C695DFF2077}"/>
                </a:ext>
              </a:extLst>
            </p:cNvPr>
            <p:cNvSpPr/>
            <p:nvPr/>
          </p:nvSpPr>
          <p:spPr>
            <a:xfrm>
              <a:off x="5285597" y="4720874"/>
              <a:ext cx="693316" cy="413020"/>
            </a:xfrm>
            <a:custGeom>
              <a:avLst/>
              <a:gdLst/>
              <a:ahLst/>
              <a:cxnLst/>
              <a:rect l="l" t="t" r="r" b="b"/>
              <a:pathLst>
                <a:path w="914400" h="544724">
                  <a:moveTo>
                    <a:pt x="0" y="0"/>
                  </a:moveTo>
                  <a:cubicBezTo>
                    <a:pt x="0" y="252505"/>
                    <a:pt x="204695" y="457200"/>
                    <a:pt x="457200" y="457200"/>
                  </a:cubicBezTo>
                  <a:cubicBezTo>
                    <a:pt x="709705" y="457200"/>
                    <a:pt x="914400" y="252505"/>
                    <a:pt x="914400" y="0"/>
                  </a:cubicBezTo>
                  <a:lnTo>
                    <a:pt x="914400" y="87524"/>
                  </a:lnTo>
                  <a:cubicBezTo>
                    <a:pt x="914400" y="340029"/>
                    <a:pt x="709705" y="544724"/>
                    <a:pt x="457200" y="544724"/>
                  </a:cubicBezTo>
                  <a:cubicBezTo>
                    <a:pt x="204695" y="544724"/>
                    <a:pt x="0" y="340029"/>
                    <a:pt x="0" y="87524"/>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8">
              <a:extLst>
                <a:ext uri="{FF2B5EF4-FFF2-40B4-BE49-F238E27FC236}">
                  <a16:creationId xmlns:a16="http://schemas.microsoft.com/office/drawing/2014/main" id="{7C42FE1A-E168-41FF-8BE2-03A690C7591A}"/>
                </a:ext>
              </a:extLst>
            </p:cNvPr>
            <p:cNvSpPr/>
            <p:nvPr/>
          </p:nvSpPr>
          <p:spPr>
            <a:xfrm>
              <a:off x="5354929" y="1399128"/>
              <a:ext cx="194129" cy="3477671"/>
            </a:xfrm>
            <a:custGeom>
              <a:avLst/>
              <a:gdLst/>
              <a:ahLst/>
              <a:cxnLst/>
              <a:rect l="l" t="t" r="r" b="b"/>
              <a:pathLst>
                <a:path w="256032" h="4697104">
                  <a:moveTo>
                    <a:pt x="0" y="0"/>
                  </a:moveTo>
                  <a:lnTo>
                    <a:pt x="256032" y="0"/>
                  </a:lnTo>
                  <a:lnTo>
                    <a:pt x="256032" y="4569088"/>
                  </a:lnTo>
                  <a:cubicBezTo>
                    <a:pt x="256032" y="4639789"/>
                    <a:pt x="198717" y="4697104"/>
                    <a:pt x="128016" y="4697104"/>
                  </a:cubicBezTo>
                  <a:cubicBezTo>
                    <a:pt x="57315" y="4697104"/>
                    <a:pt x="0" y="4639789"/>
                    <a:pt x="0" y="4569088"/>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9" name="Rounded Rectangle 10">
              <a:extLst>
                <a:ext uri="{FF2B5EF4-FFF2-40B4-BE49-F238E27FC236}">
                  <a16:creationId xmlns:a16="http://schemas.microsoft.com/office/drawing/2014/main" id="{16F5883B-90D3-4650-AD75-A943A1A5A707}"/>
                </a:ext>
              </a:extLst>
            </p:cNvPr>
            <p:cNvSpPr/>
            <p:nvPr/>
          </p:nvSpPr>
          <p:spPr>
            <a:xfrm>
              <a:off x="5759985" y="1399127"/>
              <a:ext cx="109775" cy="3477672"/>
            </a:xfrm>
            <a:custGeom>
              <a:avLst/>
              <a:gdLst/>
              <a:ahLst/>
              <a:cxnLst/>
              <a:rect l="l" t="t" r="r" b="b"/>
              <a:pathLst>
                <a:path w="144780" h="4697104">
                  <a:moveTo>
                    <a:pt x="0" y="0"/>
                  </a:moveTo>
                  <a:lnTo>
                    <a:pt x="144780" y="0"/>
                  </a:lnTo>
                  <a:lnTo>
                    <a:pt x="144780" y="4624714"/>
                  </a:lnTo>
                  <a:cubicBezTo>
                    <a:pt x="144780" y="4664694"/>
                    <a:pt x="112370" y="4697104"/>
                    <a:pt x="72390" y="4697104"/>
                  </a:cubicBezTo>
                  <a:cubicBezTo>
                    <a:pt x="32410" y="4697104"/>
                    <a:pt x="0" y="4664694"/>
                    <a:pt x="0" y="4624714"/>
                  </a:cubicBezTo>
                  <a:close/>
                </a:path>
              </a:pathLst>
            </a:custGeom>
            <a:gradFill flip="none" rotWithShape="1">
              <a:gsLst>
                <a:gs pos="0">
                  <a:schemeClr val="bg1">
                    <a:alpha val="80000"/>
                  </a:schemeClr>
                </a:gs>
                <a:gs pos="72300">
                  <a:srgbClr val="FFFFFF">
                    <a:alpha val="60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0" name="Rounded Rectangle 25">
              <a:extLst>
                <a:ext uri="{FF2B5EF4-FFF2-40B4-BE49-F238E27FC236}">
                  <a16:creationId xmlns:a16="http://schemas.microsoft.com/office/drawing/2014/main" id="{F15583C4-646B-4A1D-B9D9-42F9F3DB4DEE}"/>
                </a:ext>
              </a:extLst>
            </p:cNvPr>
            <p:cNvSpPr/>
            <p:nvPr/>
          </p:nvSpPr>
          <p:spPr>
            <a:xfrm>
              <a:off x="5181600" y="1341352"/>
              <a:ext cx="901311" cy="115553"/>
            </a:xfrm>
            <a:prstGeom prst="roundRect">
              <a:avLst>
                <a:gd name="adj" fmla="val 50000"/>
              </a:avLst>
            </a:prstGeom>
            <a:gradFill flip="none" rotWithShape="1">
              <a:gsLst>
                <a:gs pos="0">
                  <a:schemeClr val="bg1">
                    <a:lumMod val="65000"/>
                  </a:schemeClr>
                </a:gs>
                <a:gs pos="100000">
                  <a:schemeClr val="bg1">
                    <a:lumMod val="8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Rectangle 14">
              <a:extLst>
                <a:ext uri="{FF2B5EF4-FFF2-40B4-BE49-F238E27FC236}">
                  <a16:creationId xmlns:a16="http://schemas.microsoft.com/office/drawing/2014/main" id="{649B252B-02FC-4856-A035-EB164D29F5A5}"/>
                </a:ext>
              </a:extLst>
            </p:cNvPr>
            <p:cNvSpPr/>
            <p:nvPr/>
          </p:nvSpPr>
          <p:spPr>
            <a:xfrm>
              <a:off x="5227821" y="1436208"/>
              <a:ext cx="808869" cy="35140"/>
            </a:xfrm>
            <a:custGeom>
              <a:avLst/>
              <a:gdLst/>
              <a:ahLst/>
              <a:cxnLst/>
              <a:rect l="l" t="t" r="r" b="b"/>
              <a:pathLst>
                <a:path w="1066800" h="46346">
                  <a:moveTo>
                    <a:pt x="0" y="0"/>
                  </a:moveTo>
                  <a:lnTo>
                    <a:pt x="1066800" y="0"/>
                  </a:lnTo>
                  <a:lnTo>
                    <a:pt x="1044838" y="46346"/>
                  </a:lnTo>
                  <a:lnTo>
                    <a:pt x="21963" y="4634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142" name="Straight Arrow Connector 141">
            <a:extLst>
              <a:ext uri="{FF2B5EF4-FFF2-40B4-BE49-F238E27FC236}">
                <a16:creationId xmlns:a16="http://schemas.microsoft.com/office/drawing/2014/main" id="{0EAB4971-25BE-41F4-9B8F-55B88A74DF81}"/>
              </a:ext>
            </a:extLst>
          </p:cNvPr>
          <p:cNvCxnSpPr>
            <a:cxnSpLocks/>
          </p:cNvCxnSpPr>
          <p:nvPr/>
        </p:nvCxnSpPr>
        <p:spPr>
          <a:xfrm flipH="1">
            <a:off x="4704391" y="5640315"/>
            <a:ext cx="1738939" cy="1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909E5D11-1158-4C4D-B494-9640A3E2D98B}"/>
              </a:ext>
            </a:extLst>
          </p:cNvPr>
          <p:cNvSpPr txBox="1"/>
          <p:nvPr/>
        </p:nvSpPr>
        <p:spPr>
          <a:xfrm>
            <a:off x="2268605" y="5424652"/>
            <a:ext cx="2401817" cy="646331"/>
          </a:xfrm>
          <a:prstGeom prst="rect">
            <a:avLst/>
          </a:prstGeom>
          <a:noFill/>
          <a:ln>
            <a:noFill/>
          </a:ln>
        </p:spPr>
        <p:txBody>
          <a:bodyPr wrap="square" rtlCol="0">
            <a:spAutoFit/>
          </a:bodyPr>
          <a:lstStyle/>
          <a:p>
            <a:r>
              <a:rPr lang="en-IN" dirty="0">
                <a:latin typeface="Cambria Math" panose="02040503050406030204" pitchFamily="18" charset="0"/>
                <a:ea typeface="Cambria Math" panose="02040503050406030204" pitchFamily="18" charset="0"/>
              </a:rPr>
              <a:t>Optical microscopy and FESEM analysis</a:t>
            </a:r>
          </a:p>
        </p:txBody>
      </p:sp>
      <p:cxnSp>
        <p:nvCxnSpPr>
          <p:cNvPr id="117" name="Curved Connector 29">
            <a:extLst>
              <a:ext uri="{FF2B5EF4-FFF2-40B4-BE49-F238E27FC236}">
                <a16:creationId xmlns:a16="http://schemas.microsoft.com/office/drawing/2014/main" id="{F528D711-EBDA-4E49-A517-57FFC4343DB5}"/>
              </a:ext>
            </a:extLst>
          </p:cNvPr>
          <p:cNvCxnSpPr>
            <a:cxnSpLocks/>
          </p:cNvCxnSpPr>
          <p:nvPr/>
        </p:nvCxnSpPr>
        <p:spPr>
          <a:xfrm rot="5400000" flipH="1" flipV="1">
            <a:off x="6985167" y="2144181"/>
            <a:ext cx="1021769" cy="55143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052F6317-71D1-48C4-A738-0F5A25055EC1}"/>
              </a:ext>
            </a:extLst>
          </p:cNvPr>
          <p:cNvSpPr txBox="1"/>
          <p:nvPr/>
        </p:nvSpPr>
        <p:spPr>
          <a:xfrm>
            <a:off x="6185605" y="2526570"/>
            <a:ext cx="1236371" cy="246221"/>
          </a:xfrm>
          <a:prstGeom prst="rect">
            <a:avLst/>
          </a:prstGeom>
          <a:noFill/>
          <a:ln>
            <a:solidFill>
              <a:schemeClr val="bg1"/>
            </a:solidFill>
          </a:ln>
        </p:spPr>
        <p:txBody>
          <a:bodyPr wrap="square" rtlCol="0">
            <a:spAutoFit/>
          </a:bodyPr>
          <a:lstStyle/>
          <a:p>
            <a:r>
              <a:rPr lang="en-IN" sz="1000" dirty="0">
                <a:latin typeface="Cambria Math" panose="02040503050406030204" pitchFamily="18" charset="0"/>
                <a:ea typeface="Cambria Math" panose="02040503050406030204" pitchFamily="18" charset="0"/>
              </a:rPr>
              <a:t>CTAB 150 mg</a:t>
            </a:r>
          </a:p>
        </p:txBody>
      </p:sp>
    </p:spTree>
    <p:extLst>
      <p:ext uri="{BB962C8B-B14F-4D97-AF65-F5344CB8AC3E}">
        <p14:creationId xmlns:p14="http://schemas.microsoft.com/office/powerpoint/2010/main" val="290783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B25C3C-8A95-4BA3-917B-1876A69DA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085" y="147915"/>
            <a:ext cx="7728505" cy="6367185"/>
          </a:xfrm>
        </p:spPr>
      </p:pic>
      <p:sp>
        <p:nvSpPr>
          <p:cNvPr id="4" name="Slide Number Placeholder 3">
            <a:extLst>
              <a:ext uri="{FF2B5EF4-FFF2-40B4-BE49-F238E27FC236}">
                <a16:creationId xmlns:a16="http://schemas.microsoft.com/office/drawing/2014/main" id="{6C8A17C4-29AA-4A8E-B43C-3067A7B133D7}"/>
              </a:ext>
            </a:extLst>
          </p:cNvPr>
          <p:cNvSpPr>
            <a:spLocks noGrp="1"/>
          </p:cNvSpPr>
          <p:nvPr>
            <p:ph type="sldNum" sz="quarter" idx="4"/>
          </p:nvPr>
        </p:nvSpPr>
        <p:spPr/>
        <p:txBody>
          <a:bodyPr/>
          <a:lstStyle/>
          <a:p>
            <a:fld id="{D3DD44F2-005F-4DEE-9CB8-A6014F327441}" type="slidenum">
              <a:rPr lang="en-US" smtClean="0"/>
              <a:t>8</a:t>
            </a:fld>
            <a:endParaRPr lang="en-US"/>
          </a:p>
        </p:txBody>
      </p:sp>
    </p:spTree>
    <p:extLst>
      <p:ext uri="{BB962C8B-B14F-4D97-AF65-F5344CB8AC3E}">
        <p14:creationId xmlns:p14="http://schemas.microsoft.com/office/powerpoint/2010/main" val="411710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D5A2-7A4A-4F7A-824F-F8946A649DB3}"/>
              </a:ext>
            </a:extLst>
          </p:cNvPr>
          <p:cNvSpPr>
            <a:spLocks noGrp="1"/>
          </p:cNvSpPr>
          <p:nvPr>
            <p:ph type="title"/>
          </p:nvPr>
        </p:nvSpPr>
        <p:spPr/>
        <p:txBody>
          <a:bodyPr/>
          <a:lstStyle/>
          <a:p>
            <a:r>
              <a:rPr lang="en-US" dirty="0"/>
              <a:t>Why CTAB?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3AC48A-14E5-4D64-9940-241D10FF4CF5}"/>
                  </a:ext>
                </a:extLst>
              </p:cNvPr>
              <p:cNvSpPr>
                <a:spLocks noGrp="1"/>
              </p:cNvSpPr>
              <p:nvPr>
                <p:ph idx="1"/>
              </p:nvPr>
            </p:nvSpPr>
            <p:spPr/>
            <p:txBody>
              <a:bodyPr/>
              <a:lstStyle/>
              <a:p>
                <a:r>
                  <a:rPr lang="en-US" dirty="0"/>
                  <a:t>Gold nanorods formation</a:t>
                </a:r>
              </a:p>
              <a:p>
                <a:pPr marL="0" indent="0">
                  <a:buNone/>
                </a:pPr>
                <a:endParaRPr lang="en-US" dirty="0"/>
              </a:p>
              <a:p>
                <a:r>
                  <a:rPr lang="en-US" dirty="0"/>
                  <a:t>Vastly used over as surfactant</a:t>
                </a:r>
              </a:p>
              <a:p>
                <a:endParaRPr lang="en-US" dirty="0"/>
              </a:p>
              <a:p>
                <a:r>
                  <a:rPr lang="en-US" dirty="0"/>
                  <a:t>CTAB reacts with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en-US">
                            <a:latin typeface="Cambria Math" panose="02040503050406030204" pitchFamily="18" charset="0"/>
                          </a:rPr>
                          <m:t>2</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O</m:t>
                        </m:r>
                      </m:e>
                      <m:sub>
                        <m:r>
                          <a:rPr lang="en-US">
                            <a:latin typeface="Cambria Math" panose="02040503050406030204" pitchFamily="18"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BA3AC48A-14E5-4D64-9940-241D10FF4CF5}"/>
                  </a:ext>
                </a:extLst>
              </p:cNvPr>
              <p:cNvSpPr>
                <a:spLocks noGrp="1" noRot="1" noChangeAspect="1" noMove="1" noResize="1" noEditPoints="1" noAdjustHandles="1" noChangeArrowheads="1" noChangeShapeType="1" noTextEdit="1"/>
              </p:cNvSpPr>
              <p:nvPr>
                <p:ph idx="1"/>
              </p:nvPr>
            </p:nvSpPr>
            <p:spPr>
              <a:blipFill>
                <a:blip r:embed="rId3"/>
                <a:stretch>
                  <a:fillRect l="-522"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C19FE5-844A-47B6-9B2A-1883E15C22BE}"/>
              </a:ext>
            </a:extLst>
          </p:cNvPr>
          <p:cNvSpPr>
            <a:spLocks noGrp="1"/>
          </p:cNvSpPr>
          <p:nvPr>
            <p:ph type="sldNum" sz="quarter" idx="4"/>
          </p:nvPr>
        </p:nvSpPr>
        <p:spPr/>
        <p:txBody>
          <a:bodyPr/>
          <a:lstStyle/>
          <a:p>
            <a:fld id="{D3DD44F2-005F-4DEE-9CB8-A6014F327441}" type="slidenum">
              <a:rPr lang="en-US" smtClean="0"/>
              <a:t>9</a:t>
            </a:fld>
            <a:endParaRPr lang="en-US"/>
          </a:p>
        </p:txBody>
      </p:sp>
      <p:pic>
        <p:nvPicPr>
          <p:cNvPr id="1026" name="Picture 2" descr="Image result for CTAB">
            <a:extLst>
              <a:ext uri="{FF2B5EF4-FFF2-40B4-BE49-F238E27FC236}">
                <a16:creationId xmlns:a16="http://schemas.microsoft.com/office/drawing/2014/main" id="{B2B303F9-383D-4CE3-B575-1B0307FC5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59428"/>
            <a:ext cx="5907918" cy="1793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CA9F45-632B-4112-ABE0-5D539951E9A9}"/>
              </a:ext>
            </a:extLst>
          </p:cNvPr>
          <p:cNvSpPr txBox="1"/>
          <p:nvPr/>
        </p:nvSpPr>
        <p:spPr>
          <a:xfrm>
            <a:off x="3014295" y="5554668"/>
            <a:ext cx="8339505" cy="938719"/>
          </a:xfrm>
          <a:prstGeom prst="rect">
            <a:avLst/>
          </a:prstGeom>
          <a:noFill/>
          <a:ln>
            <a:solidFill>
              <a:schemeClr val="bg2"/>
            </a:solidFill>
          </a:ln>
        </p:spPr>
        <p:txBody>
          <a:bodyPr wrap="square" rtlCol="0">
            <a:spAutoFit/>
          </a:bodyPr>
          <a:lstStyle/>
          <a:p>
            <a:pPr marL="171450" indent="-171450">
              <a:buFont typeface="Arial" panose="020B0604020202020204" pitchFamily="34" charset="0"/>
              <a:buChar char="•"/>
            </a:pPr>
            <a:r>
              <a:rPr lang="en-US" sz="1100" dirty="0" err="1"/>
              <a:t>Vahidi</a:t>
            </a:r>
            <a:r>
              <a:rPr lang="en-US" sz="1100" dirty="0"/>
              <a:t>, K. &amp; Jalili, Y. &amp; Elahi, A.. (2017). The effect of varying the introduction mode of reactants on electrical, physical and thermal stability properties of </a:t>
            </a:r>
            <a:r>
              <a:rPr lang="en-US" sz="1100" dirty="0" err="1"/>
              <a:t>polypyrrole</a:t>
            </a:r>
            <a:r>
              <a:rPr lang="en-US" sz="1100" dirty="0"/>
              <a:t> synthesized with CTAB. AIP Advances. 7. 105222. 10.1063/1.4998727. </a:t>
            </a:r>
          </a:p>
          <a:p>
            <a:pPr marL="171450" indent="-171450">
              <a:buFont typeface="Arial" panose="020B0604020202020204" pitchFamily="34" charset="0"/>
              <a:buChar char="•"/>
            </a:pPr>
            <a:r>
              <a:rPr lang="en-US" sz="1100" dirty="0" err="1"/>
              <a:t>Bijoli</a:t>
            </a:r>
            <a:r>
              <a:rPr lang="en-US" sz="1100" dirty="0"/>
              <a:t> Mondal, </a:t>
            </a:r>
            <a:r>
              <a:rPr lang="en-US" sz="1100" dirty="0" err="1"/>
              <a:t>Asok</a:t>
            </a:r>
            <a:r>
              <a:rPr lang="en-US" sz="1100" dirty="0"/>
              <a:t> Adak &amp; </a:t>
            </a:r>
            <a:r>
              <a:rPr lang="en-US" sz="1100" dirty="0" err="1"/>
              <a:t>Pallab</a:t>
            </a:r>
            <a:r>
              <a:rPr lang="en-US" sz="1100" dirty="0"/>
              <a:t> Datta (2017): Effect of Operating Conditions</a:t>
            </a:r>
            <a:br>
              <a:rPr lang="en-US" sz="1100" dirty="0"/>
            </a:br>
            <a:r>
              <a:rPr lang="en-US" sz="1100" dirty="0"/>
              <a:t>and Interfering Substances on Photochemical Degradation of a Cationic Surfactant, Environmental</a:t>
            </a:r>
            <a:br>
              <a:rPr lang="en-US" sz="1100" dirty="0"/>
            </a:br>
            <a:r>
              <a:rPr lang="en-US" sz="1100" dirty="0"/>
              <a:t>Technology, DOI: 10.1080/09593330.2017.1365943</a:t>
            </a:r>
          </a:p>
        </p:txBody>
      </p:sp>
    </p:spTree>
    <p:extLst>
      <p:ext uri="{BB962C8B-B14F-4D97-AF65-F5344CB8AC3E}">
        <p14:creationId xmlns:p14="http://schemas.microsoft.com/office/powerpoint/2010/main" val="5785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1">
      <a:majorFont>
        <a:latin typeface="Cambria Math"/>
        <a:ea typeface=""/>
        <a:cs typeface=""/>
      </a:majorFont>
      <a:minorFont>
        <a:latin typeface="Cambria Math"/>
        <a:ea typeface=""/>
        <a:cs typeface=""/>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Theme1" id="{AA7E58FD-AD44-4F16-8D78-FC039C9EA16F}" vid="{870AAC2F-F94F-4336-8C80-233FD98DD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2539</TotalTime>
  <Words>1315</Words>
  <Application>Microsoft Office PowerPoint</Application>
  <PresentationFormat>Widescreen</PresentationFormat>
  <Paragraphs>145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Times New Roman</vt:lpstr>
      <vt:lpstr>Wingdings</vt:lpstr>
      <vt:lpstr>Theme1</vt:lpstr>
      <vt:lpstr>Synthisizing TiB_2 Nanorods </vt:lpstr>
      <vt:lpstr>Outline of the Presentation</vt:lpstr>
      <vt:lpstr>Introduction</vt:lpstr>
      <vt:lpstr>Unexpected TiB_2  reaction with H_2 O_2</vt:lpstr>
      <vt:lpstr>Introduction to Surfactant</vt:lpstr>
      <vt:lpstr>Process Scheme(current)</vt:lpstr>
      <vt:lpstr>Scheme</vt:lpstr>
      <vt:lpstr>PowerPoint Presentation</vt:lpstr>
      <vt:lpstr>Why CTAB?</vt:lpstr>
      <vt:lpstr>Alternative Scheme</vt:lpstr>
      <vt:lpstr>Plans Ahead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Synthisizing Boron Nanorods from TiB_2</dc:title>
  <dc:creator>Gokul Raman</dc:creator>
  <cp:lastModifiedBy>Gokul Raman</cp:lastModifiedBy>
  <cp:revision>60</cp:revision>
  <dcterms:created xsi:type="dcterms:W3CDTF">2020-02-21T15:06:01Z</dcterms:created>
  <dcterms:modified xsi:type="dcterms:W3CDTF">2020-02-27T08:39:02Z</dcterms:modified>
</cp:coreProperties>
</file>