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IBM Plex Sans"/>
      <p:regular r:id="rId44"/>
      <p:bold r:id="rId45"/>
      <p:italic r:id="rId46"/>
      <p:boldItalic r:id="rId47"/>
    </p:embeddedFont>
    <p:embeddedFont>
      <p:font typeface="IBM Plex Sans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F245F-B1E3-457C-A6E3-7CCDC8789517}">
  <a:tblStyle styleId="{83BF245F-B1E3-457C-A6E3-7CCDC8789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IBMPlexSans-regular.fntdata"/><Relationship Id="rId43" Type="http://schemas.openxmlformats.org/officeDocument/2006/relationships/slide" Target="slides/slide37.xml"/><Relationship Id="rId46" Type="http://schemas.openxmlformats.org/officeDocument/2006/relationships/font" Target="fonts/IBMPlexSans-italic.fntdata"/><Relationship Id="rId45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BMPlexSansMedium-regular.fntdata"/><Relationship Id="rId47" Type="http://schemas.openxmlformats.org/officeDocument/2006/relationships/font" Target="fonts/IBMPlexSans-boldItalic.fntdata"/><Relationship Id="rId49" Type="http://schemas.openxmlformats.org/officeDocument/2006/relationships/font" Target="fonts/IBMPlexSans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BMPlexSansMedium-boldItalic.fntdata"/><Relationship Id="rId50" Type="http://schemas.openxmlformats.org/officeDocument/2006/relationships/font" Target="fonts/IBMPlex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d6dd02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d6dd02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d6dd02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d6dd02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8dee33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8dee3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8dee33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8dee33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dc49f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dc49f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dc49fd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dc49fd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dc49fd8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dc49fd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dc49f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dc49f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dc49fd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dc49fd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dc49fd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dc49fd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d6dd0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d6dd0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dc49fd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dc49fd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dc49fd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dc49fd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dc49fd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dc49fd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6dc49fd8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6dc49fd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c9bdca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c9bdca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7c9bdca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7c9bdca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7c9bdca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7c9bdca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7c9bdca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7c9bdca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c9bdca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c9bdca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7c9bdca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7c9bdca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d6dd02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d6dd0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7c9bdca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7c9bdca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6dc49fd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6dc49fd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dc49fd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dc49fd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7c9bdca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7c9bdca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dc49fd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6dc49fd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6dc49fd8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6dc49fd8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dc49fd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dc49fd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dc49fd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6dc49fd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d6dd02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d6dd02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9ec09f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9ec09f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39cdb91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39cdb9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d6dd02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d6dd02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8dee3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8dee3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d6dd02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d6dd02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n.unl.pt/handle/10362/33785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ciencedirect.com/science/article/pii/S030645732100059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s229.stanford.edu/proj2018/report/88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80">
                <a:latin typeface="IBM Plex Sans Medium"/>
                <a:ea typeface="IBM Plex Sans Medium"/>
                <a:cs typeface="IBM Plex Sans Medium"/>
                <a:sym typeface="IBM Plex Sans Medium"/>
              </a:rPr>
              <a:t>Предсказание успеха стартапов с применением методов машинного обучения</a:t>
            </a:r>
            <a:endParaRPr sz="338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27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79">
                <a:latin typeface="IBM Plex Sans"/>
                <a:ea typeface="IBM Plex Sans"/>
                <a:cs typeface="IBM Plex Sans"/>
                <a:sym typeface="IBM Plex Sans"/>
              </a:rPr>
              <a:t>Predicting the Start-ups Success With Machine Learning Techniques</a:t>
            </a:r>
            <a:endParaRPr sz="1779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57000" y="3756575"/>
            <a:ext cx="217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34F5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Анастасия Губина</a:t>
            </a:r>
            <a:endParaRPr>
              <a:solidFill>
                <a:srgbClr val="134F5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34F5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Юлия Захарова</a:t>
            </a:r>
            <a:endParaRPr>
              <a:solidFill>
                <a:srgbClr val="134F5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34F5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Руслан Мухамедьяров</a:t>
            </a:r>
            <a:endParaRPr>
              <a:solidFill>
                <a:srgbClr val="134F5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34F5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Анна Стопочева</a:t>
            </a:r>
            <a:endParaRPr>
              <a:solidFill>
                <a:srgbClr val="134F5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3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Выбор ML-моделей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714725" y="869550"/>
            <a:ext cx="131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IBM Plex Sans Medium"/>
                <a:ea typeface="IBM Plex Sans Medium"/>
                <a:cs typeface="IBM Plex Sans Medium"/>
                <a:sym typeface="IBM Plex Sans Medium"/>
              </a:rPr>
              <a:t>Задача</a:t>
            </a:r>
            <a:endParaRPr sz="20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339975" y="1601825"/>
            <a:ext cx="240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IBM Plex Sans"/>
                <a:ea typeface="IBM Plex Sans"/>
                <a:cs typeface="IBM Plex Sans"/>
                <a:sym typeface="IBM Plex Sans"/>
              </a:rPr>
              <a:t>Классификация 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653975" y="1601825"/>
            <a:ext cx="240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IBM Plex Sans"/>
                <a:ea typeface="IBM Plex Sans"/>
                <a:cs typeface="IBM Plex Sans"/>
                <a:sym typeface="IBM Plex Sans"/>
              </a:rPr>
              <a:t>Кластеризация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121575" y="3214800"/>
            <a:ext cx="2711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SVM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Logistic Regression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Random Forest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XGB Classifier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NN - ?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794175" y="3214800"/>
            <a:ext cx="191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K-means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AutoNum type="arabicParenR"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DBSCAN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flipH="1">
            <a:off x="2723225" y="1278000"/>
            <a:ext cx="9915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4782775" y="1245425"/>
            <a:ext cx="9408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 txBox="1"/>
          <p:nvPr/>
        </p:nvSpPr>
        <p:spPr>
          <a:xfrm>
            <a:off x="4858425" y="2032925"/>
            <a:ext cx="303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CC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Объединить объекты (компании/стартапы), похожие друг на друга </a:t>
            </a:r>
            <a:endParaRPr sz="1500">
              <a:solidFill>
                <a:srgbClr val="CC0000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38625" y="2032913"/>
            <a:ext cx="303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CC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Научить модель предсказывать успешность стартапа</a:t>
            </a:r>
            <a:endParaRPr sz="1500">
              <a:solidFill>
                <a:srgbClr val="CC0000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4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Валидация и метрики качества - классификация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967361"/>
            <a:ext cx="5109450" cy="35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-25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https://scikit-learn.org/stable/modules/cross_validation.html</a:t>
            </a:r>
            <a:endParaRPr sz="1300"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492700" y="2571750"/>
            <a:ext cx="2092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b="1" lang="ru" sz="1600">
                <a:latin typeface="IBM Plex Sans"/>
                <a:ea typeface="IBM Plex Sans"/>
                <a:cs typeface="IBM Plex Sans"/>
                <a:sym typeface="IBM Plex Sans"/>
              </a:rPr>
              <a:t>Accuracy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b="1" lang="ru" sz="1600">
                <a:latin typeface="IBM Plex Sans"/>
                <a:ea typeface="IBM Plex Sans"/>
                <a:cs typeface="IBM Plex Sans"/>
                <a:sym typeface="IBM Plex Sans"/>
              </a:rPr>
              <a:t>F1-score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b="1" lang="ru" sz="1600">
                <a:latin typeface="IBM Plex Sans"/>
                <a:ea typeface="IBM Plex Sans"/>
                <a:cs typeface="IBM Plex Sans"/>
                <a:sym typeface="IBM Plex Sans"/>
              </a:rPr>
              <a:t>ROC-AUC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492700" y="1469575"/>
            <a:ext cx="209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IBM Plex Sans"/>
                <a:ea typeface="IBM Plex Sans"/>
                <a:cs typeface="IBM Plex Sans"/>
                <a:sym typeface="IBM Plex Sans"/>
              </a:rPr>
              <a:t>GridSearch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25" y="422950"/>
            <a:ext cx="3200124" cy="24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63" y="2749825"/>
            <a:ext cx="3287050" cy="20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22725"/>
            <a:ext cx="4210600" cy="27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1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Оценка параметров - кластеризация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7150" y="4774200"/>
            <a:ext cx="90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https://www.bankofengland.co.uk/-/media/boe/files/working-paper/2017/machine-learning-at-central-banks.pdf</a:t>
            </a:r>
            <a:endParaRPr sz="1200"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309450" y="3987750"/>
            <a:ext cx="27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Elbow, Silhouette coefficients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 T-SNE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6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Next steps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0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IBM Plex Sans"/>
              <a:buAutoNum type="arabicPeriod"/>
            </a:pPr>
            <a:r>
              <a:rPr lang="ru">
                <a:solidFill>
                  <a:srgbClr val="CC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Конкретизировать задачи </a:t>
            </a:r>
            <a:endParaRPr>
              <a:solidFill>
                <a:srgbClr val="CC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AutoNum type="arabicPeriod"/>
            </a:pPr>
            <a:r>
              <a:rPr lang="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Получить ключ для API Crunchbase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AutoNum type="arabicPeriod"/>
            </a:pPr>
            <a:r>
              <a:rPr lang="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Предобработка данных: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-"/>
            </a:pPr>
            <a:r>
              <a:rPr lang="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таблиц выбрать наиболее актуальные данные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-"/>
            </a:pPr>
            <a:r>
              <a:rPr lang="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EDA, выбор информативных и релевантных признаков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-"/>
            </a:pPr>
            <a:r>
              <a:rPr lang="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определить target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AutoNum type="arabicPeriod"/>
            </a:pPr>
            <a:r>
              <a:rPr lang="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Построение и оценка моделей, визуализация результатов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9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Презентация 5.05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 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169275"/>
            <a:ext cx="85206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Preprocessing </a:t>
            </a:r>
            <a:endParaRPr sz="2500"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IBM Plex Sans Medium"/>
                <a:ea typeface="IBM Plex Sans Medium"/>
                <a:cs typeface="IBM Plex Sans Medium"/>
                <a:sym typeface="IBM Plex Sans Medium"/>
              </a:rPr>
              <a:t>консолидация</a:t>
            </a:r>
            <a:r>
              <a:rPr lang="ru" sz="2500">
                <a:latin typeface="IBM Plex Sans Medium"/>
                <a:ea typeface="IBM Plex Sans Medium"/>
                <a:cs typeface="IBM Plex Sans Medium"/>
                <a:sym typeface="IBM Plex Sans Medium"/>
              </a:rPr>
              <a:t> данных</a:t>
            </a:r>
            <a:endParaRPr sz="2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3551400"/>
            <a:ext cx="85206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>
                <a:solidFill>
                  <a:srgbClr val="000000"/>
                </a:solidFill>
              </a:rPr>
              <a:t>raw data: 17 csv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>
                <a:solidFill>
                  <a:srgbClr val="000000"/>
                </a:solidFill>
              </a:rPr>
              <a:t>исследуем данные и джойним: organizations + {acquisitions,funding_rounds,ipos}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>
                <a:solidFill>
                  <a:srgbClr val="000000"/>
                </a:solidFill>
              </a:rPr>
              <a:t>в процессе убираем нерелевантные фичи и проводим необходимые трансформации: например, у компании может быть несколько acquisitions, ipos, b_rounds - оставляем первые по времени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150" y="236950"/>
            <a:ext cx="2667000" cy="29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Crunchbase Data :)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12800" y="1137125"/>
            <a:ext cx="77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Большая доля пропущенных значений для многих признаков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Очень мало числовых значений, категориальных относительно много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Присутствуют</a:t>
            </a:r>
            <a:r>
              <a:rPr lang="ru"/>
              <a:t> странные значения, выбросы и неявные пропуски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Даты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Несбалансированные классы 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Preprocessing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Определение зависимой переменной (для классификации)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46071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60">
                <a:solidFill>
                  <a:srgbClr val="B7B7B7"/>
                </a:solidFill>
              </a:rPr>
              <a:t>про imbalanced выборку чуть позже</a:t>
            </a:r>
            <a:endParaRPr sz="1460">
              <a:solidFill>
                <a:srgbClr val="B7B7B7"/>
              </a:solidFill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414550" y="1728500"/>
            <a:ext cx="5281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ru" sz="1800">
                <a:solidFill>
                  <a:schemeClr val="dk2"/>
                </a:solidFill>
              </a:rPr>
              <a:t>Выполнено одно из трех условий (OR)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компания вышла на IPO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компания вышла на B-round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компанию поглотила другая компания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ru" sz="1800">
                <a:solidFill>
                  <a:schemeClr val="dk2"/>
                </a:solidFill>
              </a:rPr>
              <a:t>Отдельно IPO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ru" sz="1800">
                <a:solidFill>
                  <a:schemeClr val="dk2"/>
                </a:solidFill>
              </a:rPr>
              <a:t>Отдельно B-round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ru" sz="1800">
                <a:solidFill>
                  <a:schemeClr val="dk2"/>
                </a:solidFill>
              </a:rPr>
              <a:t>Отдельно поглощение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648925" y="1328300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баланс классов </a:t>
            </a:r>
            <a:endParaRPr b="1"/>
          </a:p>
        </p:txBody>
      </p:sp>
      <p:sp>
        <p:nvSpPr>
          <p:cNvPr id="194" name="Google Shape;194;p29"/>
          <p:cNvSpPr txBox="1"/>
          <p:nvPr/>
        </p:nvSpPr>
        <p:spPr>
          <a:xfrm>
            <a:off x="6809875" y="1849000"/>
            <a:ext cx="13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CC0000"/>
                </a:solidFill>
              </a:rPr>
              <a:t>94% / 6%</a:t>
            </a:r>
            <a:endParaRPr b="1" sz="23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15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Preprocessing 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Категориальные переменные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1609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Страна -  country_code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создать бинарную переменную (1: топ-5 стран, 0: все остальные)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закодировать редкие страны в одну переменную + 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target encoding / mean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Категория - category_groups_list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создали бинарную переменную is_tech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Количество сотрудников - employee_count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было в виде интервалов - создали порядковую переменную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Роль - primary_role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3 категории One-Hot Encoding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" y="908413"/>
            <a:ext cx="2998032" cy="332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175" y="1004900"/>
            <a:ext cx="2705675" cy="3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450" y="746236"/>
            <a:ext cx="710550" cy="365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1"/>
          <p:cNvCxnSpPr>
            <a:stCxn id="207" idx="3"/>
          </p:cNvCxnSpPr>
          <p:nvPr/>
        </p:nvCxnSpPr>
        <p:spPr>
          <a:xfrm>
            <a:off x="3764582" y="2571725"/>
            <a:ext cx="5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6982857" y="2571725"/>
            <a:ext cx="5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1"/>
          <p:cNvSpPr txBox="1"/>
          <p:nvPr/>
        </p:nvSpPr>
        <p:spPr>
          <a:xfrm>
            <a:off x="2012213" y="4518925"/>
            <a:ext cx="8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before</a:t>
            </a:r>
            <a:endParaRPr b="1" sz="1500"/>
          </a:p>
        </p:txBody>
      </p:sp>
      <p:sp>
        <p:nvSpPr>
          <p:cNvPr id="213" name="Google Shape;213;p31"/>
          <p:cNvSpPr txBox="1"/>
          <p:nvPr/>
        </p:nvSpPr>
        <p:spPr>
          <a:xfrm>
            <a:off x="7627950" y="4518925"/>
            <a:ext cx="8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after</a:t>
            </a:r>
            <a:endParaRPr b="1" sz="1500"/>
          </a:p>
        </p:txBody>
      </p:sp>
      <p:sp>
        <p:nvSpPr>
          <p:cNvPr id="214" name="Google Shape;214;p31"/>
          <p:cNvSpPr txBox="1"/>
          <p:nvPr/>
        </p:nvSpPr>
        <p:spPr>
          <a:xfrm>
            <a:off x="199575" y="209025"/>
            <a:ext cx="251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category_groups_list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8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Цели и задачи исследования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Цель</a:t>
            </a:r>
            <a:r>
              <a:rPr b="1"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построение предиктивной модели успеха стартапов на основе данных платформы Crunchbase</a:t>
            </a:r>
            <a:endParaRPr sz="16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Задачи:</a:t>
            </a:r>
            <a:endParaRPr sz="16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</a:pPr>
            <a:r>
              <a:rPr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доступа к данным и их очистка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</a:pPr>
            <a:r>
              <a:rPr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Применение методов машинного обучения к отобранной выборке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</a:pPr>
            <a:r>
              <a:rPr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Валидация результатов моделей и их сравнительная характеристика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325" y="575200"/>
            <a:ext cx="1377200" cy="39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400" y="650175"/>
            <a:ext cx="1544425" cy="38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2"/>
          <p:cNvCxnSpPr>
            <a:endCxn id="221" idx="1"/>
          </p:cNvCxnSpPr>
          <p:nvPr/>
        </p:nvCxnSpPr>
        <p:spPr>
          <a:xfrm>
            <a:off x="4001600" y="2571738"/>
            <a:ext cx="9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2"/>
          <p:cNvSpPr txBox="1"/>
          <p:nvPr/>
        </p:nvSpPr>
        <p:spPr>
          <a:xfrm>
            <a:off x="2952088" y="4652275"/>
            <a:ext cx="8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before</a:t>
            </a:r>
            <a:endParaRPr b="1" sz="1500"/>
          </a:p>
        </p:txBody>
      </p:sp>
      <p:sp>
        <p:nvSpPr>
          <p:cNvPr id="224" name="Google Shape;224;p32"/>
          <p:cNvSpPr txBox="1"/>
          <p:nvPr/>
        </p:nvSpPr>
        <p:spPr>
          <a:xfrm>
            <a:off x="5433062" y="4652275"/>
            <a:ext cx="61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after</a:t>
            </a:r>
            <a:endParaRPr b="1" sz="1500"/>
          </a:p>
        </p:txBody>
      </p:sp>
      <p:sp>
        <p:nvSpPr>
          <p:cNvPr id="225" name="Google Shape;225;p32"/>
          <p:cNvSpPr txBox="1"/>
          <p:nvPr/>
        </p:nvSpPr>
        <p:spPr>
          <a:xfrm>
            <a:off x="322425" y="234675"/>
            <a:ext cx="193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employee_count</a:t>
            </a:r>
            <a:endParaRPr b="1"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Preprocessing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Обработка переменных в формате даты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68875" y="1282538"/>
            <a:ext cx="32550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u" sz="1700"/>
              <a:t>Переводим из даты (string) в год (num)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u" sz="1700"/>
              <a:t>Переход к относительным значениям: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возраст компании на этапе B-round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возраст компании на этапе IPO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ru" sz="1700"/>
              <a:t>возраст компании на этапе поглощения</a:t>
            </a:r>
            <a:endParaRPr sz="1700"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22" y="1152472"/>
            <a:ext cx="1045275" cy="37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038" y="1282497"/>
            <a:ext cx="1045275" cy="351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350" y="1680400"/>
            <a:ext cx="2522975" cy="234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3"/>
          <p:cNvCxnSpPr/>
          <p:nvPr/>
        </p:nvCxnSpPr>
        <p:spPr>
          <a:xfrm>
            <a:off x="4571998" y="2964085"/>
            <a:ext cx="3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3"/>
          <p:cNvCxnSpPr/>
          <p:nvPr/>
        </p:nvCxnSpPr>
        <p:spPr>
          <a:xfrm>
            <a:off x="5963323" y="2964085"/>
            <a:ext cx="34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Preprocessing 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Что еще сделали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489800"/>
            <a:ext cx="85206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Удалили признаки, которые являются неинформативными / не несут какой-либо полезной информации для моделей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Обработали признаки с пропущенными значениями: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заполнение нулями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удаление строк с пропусками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Постарались извлечь как можно больше числовых переменных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Сделали нормализацию</a:t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6340525" y="2445425"/>
            <a:ext cx="1535100" cy="1443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131D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2338"/>
            <a:ext cx="4761524" cy="35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676457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0,4%</a:t>
            </a:r>
            <a:endParaRPr sz="2300"/>
          </a:p>
        </p:txBody>
      </p:sp>
      <p:sp>
        <p:nvSpPr>
          <p:cNvPr id="255" name="Google Shape;255;p35"/>
          <p:cNvSpPr txBox="1"/>
          <p:nvPr/>
        </p:nvSpPr>
        <p:spPr>
          <a:xfrm>
            <a:off x="5487175" y="1260100"/>
            <a:ext cx="324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успешных российских стартапов среди общего числа успешных стартапов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1890175" y="2571750"/>
            <a:ext cx="744600" cy="50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1993250" y="2626500"/>
            <a:ext cx="7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0,5%</a:t>
            </a: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4363475" y="2772225"/>
            <a:ext cx="641400" cy="447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4378975" y="2795625"/>
            <a:ext cx="6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7,3%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4450"/>
            <a:ext cx="5741850" cy="3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446125" y="1194025"/>
            <a:ext cx="52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Причина признания успешности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75" y="1546400"/>
            <a:ext cx="6901751" cy="3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311700" y="1028450"/>
            <a:ext cx="5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Город регистрации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00" y="1578513"/>
            <a:ext cx="5948799" cy="317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343675" y="1157000"/>
            <a:ext cx="5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3.1 Количество нанятых сотрудников (включая пропуски)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98" name="Google Shape;298;p39"/>
          <p:cNvSpPr txBox="1"/>
          <p:nvPr/>
        </p:nvSpPr>
        <p:spPr>
          <a:xfrm>
            <a:off x="343675" y="1157000"/>
            <a:ext cx="5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3.2 Количество нанятых сотрудников (исключая пропуски)</a:t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825" y="1722750"/>
            <a:ext cx="5842726" cy="312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08" name="Google Shape;308;p40"/>
          <p:cNvSpPr txBox="1"/>
          <p:nvPr/>
        </p:nvSpPr>
        <p:spPr>
          <a:xfrm>
            <a:off x="343675" y="1157000"/>
            <a:ext cx="5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Год основания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91" y="1538099"/>
            <a:ext cx="6100159" cy="3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18" name="Google Shape;318;p41"/>
          <p:cNvSpPr txBox="1"/>
          <p:nvPr/>
        </p:nvSpPr>
        <p:spPr>
          <a:xfrm>
            <a:off x="343675" y="1157000"/>
            <a:ext cx="5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Дата выхода на IPO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175" y="1658350"/>
            <a:ext cx="5781549" cy="30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4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Обзор литературы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7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b="1" lang="ru" sz="15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Predicting start-up success with machine learning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Решается задача классификации: 1 - успешные стартапы, 0 - неуспешные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Методы: 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логистическая регрессия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SVM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Forests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Результаты (полученные 10-ти кратной кросс-валидацией на выборке из 25% исходных данных):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 Medium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Логистическая регрессия: 0.928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 Medium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SVM (linear SVC): 0.928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 Medium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Forests: 0.931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11700" y="18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Данные для российских компаний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Описательная статистика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25" name="Google Shape;32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1993250" y="2966975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 txBox="1"/>
          <p:nvPr/>
        </p:nvSpPr>
        <p:spPr>
          <a:xfrm>
            <a:off x="6627025" y="2897675"/>
            <a:ext cx="9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28" name="Google Shape;328;p42"/>
          <p:cNvSpPr txBox="1"/>
          <p:nvPr/>
        </p:nvSpPr>
        <p:spPr>
          <a:xfrm>
            <a:off x="343675" y="1157000"/>
            <a:ext cx="81288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Выводы: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самый распространённый признак успешности - слияние с более крупной компанией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большинство стартапов зарегистрировалось в Москве (Санкт-Петербург на втором месте)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чаще всего от 11 до 50 сотрудников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большинство основано после 1990 г.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большая часть вышла на IPO после 2011, после этого количество выходящих резко упало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311700" y="2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Оценка моделей классификации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KNN, Random Forest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311700" y="1258350"/>
            <a:ext cx="85206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B7B7B7"/>
                </a:solidFill>
              </a:rPr>
              <a:t> </a:t>
            </a:r>
            <a:r>
              <a:rPr lang="ru" sz="1200">
                <a:solidFill>
                  <a:schemeClr val="dk1"/>
                </a:solidFill>
              </a:rPr>
              <a:t>Один из минусов KNN - чувствительность к размерности. Поэтому применяем стандартизацию к объясняющим переменным (я использовала preprocessing.StandardScaler). После этого скоринг улучшился на 0,15. Через максимизацию f1 получила оптимальное значение количества соседей 7.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336" name="Google Shape;336;p43"/>
          <p:cNvGraphicFramePr/>
          <p:nvPr/>
        </p:nvGraphicFramePr>
        <p:xfrm>
          <a:off x="344850" y="2899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{83BF245F-B1E3-457C-A6E3-7CCDC8789517}</a:tableStyleId>
              </a:tblPr>
              <a:tblGrid>
                <a:gridCol w="1956600"/>
                <a:gridCol w="1956600"/>
                <a:gridCol w="1956600"/>
                <a:gridCol w="1956600"/>
              </a:tblGrid>
              <a:tr h="46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roc-auc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0,9796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311700" y="2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Оценка моделей классификации 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Логистическая регрессия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311700" y="1225725"/>
            <a:ext cx="85206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Выбор прогнозирующих признаков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все, кроме:  country_code, ipo_age и num_exists, closed_on, b_round_raised_amount_usd, </a:t>
            </a:r>
            <a:r>
              <a:rPr lang="ru">
                <a:solidFill>
                  <a:schemeClr val="dk1"/>
                </a:solidFill>
              </a:rPr>
              <a:t>i</a:t>
            </a:r>
            <a:r>
              <a:rPr lang="ru">
                <a:solidFill>
                  <a:schemeClr val="dk1"/>
                </a:solidFill>
              </a:rPr>
              <a:t>po_money_raised_usd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344" name="Google Shape;344;p44"/>
          <p:cNvGraphicFramePr/>
          <p:nvPr/>
        </p:nvGraphicFramePr>
        <p:xfrm>
          <a:off x="734850" y="29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{83BF245F-B1E3-457C-A6E3-7CCDC8789517}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penalty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l1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solver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liblinear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liblinear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311700" y="2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Оценка моделей классификации </a:t>
            </a:r>
            <a:endParaRPr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Логистическая регрессия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0" name="Google Shape;35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5" y="1145525"/>
            <a:ext cx="5460750" cy="32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311700" y="2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Оценка моделей классификации</a:t>
            </a: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Градиентный бустинг (XGB)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311700" y="132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Кросс-валидация 5 folds: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F1 mean score: 0,96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Test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Accuracy: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F1 score: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ROC-AUC:</a:t>
            </a:r>
            <a:endParaRPr/>
          </a:p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59" name="Google Shape;359;p46"/>
          <p:cNvSpPr txBox="1"/>
          <p:nvPr/>
        </p:nvSpPr>
        <p:spPr>
          <a:xfrm>
            <a:off x="2333775" y="3562075"/>
            <a:ext cx="179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work in progress</a:t>
            </a:r>
            <a:endParaRPr b="1"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365" name="Google Shape;365;p47"/>
          <p:cNvGraphicFramePr/>
          <p:nvPr/>
        </p:nvGraphicFramePr>
        <p:xfrm>
          <a:off x="952500" y="16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{83BF245F-B1E3-457C-A6E3-7CCDC8789517}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CC0000"/>
                          </a:solidFill>
                        </a:rPr>
                        <a:t>accuracy</a:t>
                      </a:r>
                      <a:endParaRPr b="1" sz="15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CC0000"/>
                          </a:solidFill>
                        </a:rPr>
                        <a:t>F1-score</a:t>
                      </a:r>
                      <a:endParaRPr b="1" sz="15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CC0000"/>
                          </a:solidFill>
                        </a:rPr>
                        <a:t>ROC-AUC</a:t>
                      </a:r>
                      <a:endParaRPr b="1" sz="15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kNN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LR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0.792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SVM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Random Forest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0.9796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XGB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p47"/>
          <p:cNvSpPr txBox="1"/>
          <p:nvPr>
            <p:ph type="title"/>
          </p:nvPr>
        </p:nvSpPr>
        <p:spPr>
          <a:xfrm>
            <a:off x="311700" y="2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Сравнение качества моделей классификации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Кластеризация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311700" y="2087025"/>
            <a:ext cx="85206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 кластеризацию в рамках задачи классификации: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 Используем кластеры как фичи: k-means собирает почти все данные в один кластер, при увеличении k дробление фактически не происходит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прирост в information gain кластер-фича не дает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 Поствалидация полученных результатов классификации</a:t>
            </a:r>
            <a:endParaRPr/>
          </a:p>
        </p:txBody>
      </p:sp>
      <p:sp>
        <p:nvSpPr>
          <p:cNvPr id="373" name="Google Shape;37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311700" y="19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Next steps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311700" y="1336725"/>
            <a:ext cx="85206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Улучшаем качество финального датасета с помощью обработки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Пробуем методы работы с несбалансированными выборками (over/under-sampling, SMOTE etc</a:t>
            </a:r>
            <a:r>
              <a:rPr lang="ru"/>
              <a:t>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Классификация: продолжаем обучать модели и искать оптимальные гиперпараметры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Измеряем качество для всех моделей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Кластеризация + визуализация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Делаем выводы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Обзор литературы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 startAt="2"/>
            </a:pPr>
            <a:r>
              <a:rPr b="1" lang="ru" sz="14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machine learning, bias-free approach for predicting business success using Crunchbase data</a:t>
            </a:r>
            <a:endParaRPr b="1"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Методы: 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логистическая регрессия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SVM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gradient boosting classifier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Результаты: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F1 = 57%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F1 = 34%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F1 = 43%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 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3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Обзор литературы 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b="1" lang="ru" sz="1500" u="sng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Prediction of Companies’ Business Success</a:t>
            </a:r>
            <a:endParaRPr b="1" sz="15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Методы: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Logistic regression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forest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BM Plex Sans"/>
              <a:buChar char="●"/>
            </a:pP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KNN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Результаты</a:t>
            </a:r>
            <a:r>
              <a:rPr lang="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KNN показал наиболее точные результаты</a:t>
            </a:r>
            <a:endParaRPr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50" y="3528446"/>
            <a:ext cx="5283525" cy="12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855" y="1859925"/>
            <a:ext cx="2278645" cy="29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49" y="1479725"/>
            <a:ext cx="1565575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6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Обзор литературы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92600"/>
            <a:ext cx="81852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Machine learning at central banks, bank of England</a:t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Методы:</a:t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Naive Bayes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KNN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Tree models and random forests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Результаты:</a:t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50" y="3549925"/>
            <a:ext cx="7448225" cy="13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055725" y="1756163"/>
            <a:ext cx="3353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Neural networks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SVM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K-means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Hierarchical clustering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6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Обзор данных -  Crunchbase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27093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данных:</a:t>
            </a:r>
            <a:endParaRPr b="1"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ru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REST API - JSON</a:t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ru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CSV</a:t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4175"/>
            <a:ext cx="8839200" cy="20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crunchbase-companies.csv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23978"/>
            <a:ext cx="8832300" cy="3644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BM Plex Sans Medium"/>
                <a:ea typeface="IBM Plex Sans Medium"/>
                <a:cs typeface="IBM Plex Sans Medium"/>
                <a:sym typeface="IBM Plex Sans Medium"/>
              </a:rPr>
              <a:t>Предварительная обработка данных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Техническая очистка данных (исключение/восстановление пропущенных или неправдоподобных значений)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Фактическая очистка данных (исключение нерелевантных признаков)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Трансформация релевантных признаков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замена категориальных переменных (target encoding, one-hot encoding, …)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использование относительных временных признаков вместо абсолютных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Определение метки - возможные прокси успеха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IPO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M&amp;A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ru">
                <a:latin typeface="IBM Plex Sans"/>
                <a:ea typeface="IBM Plex Sans"/>
                <a:cs typeface="IBM Plex Sans"/>
                <a:sym typeface="IBM Plex Sans"/>
              </a:rPr>
              <a:t>Финансирование серии B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