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64" r:id="rId11"/>
    <p:sldId id="273" r:id="rId12"/>
    <p:sldId id="274" r:id="rId13"/>
    <p:sldId id="275" r:id="rId14"/>
    <p:sldId id="278" r:id="rId15"/>
    <p:sldId id="27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8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2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5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70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7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1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BE61-D057-49DC-B231-35E688AA7A14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BA73-9313-46AB-83DD-042E8CDB5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30375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4008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Байесовский анализ срочной структуры процентных ставок</a:t>
            </a:r>
            <a:endParaRPr lang="ru-RU" sz="48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2712" y="4057471"/>
            <a:ext cx="360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Trebuchet MS" panose="020B0603020202020204" pitchFamily="34" charset="0"/>
              </a:rPr>
              <a:t>Губина Анастасия, БСТ192</a:t>
            </a:r>
          </a:p>
          <a:p>
            <a:pPr algn="r"/>
            <a:endParaRPr lang="ru-RU" dirty="0">
              <a:latin typeface="Trebuchet MS" panose="020B0603020202020204" pitchFamily="34" charset="0"/>
            </a:endParaRPr>
          </a:p>
          <a:p>
            <a:pPr algn="r"/>
            <a:r>
              <a:rPr lang="ru-RU" dirty="0" smtClean="0">
                <a:latin typeface="Trebuchet MS" panose="020B0603020202020204" pitchFamily="34" charset="0"/>
              </a:rPr>
              <a:t>Научный руководитель: Лапшин Виктор Александрович 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0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387" y="1662366"/>
            <a:ext cx="11169226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60000"/>
              </a:lnSpc>
              <a:buAutoNum type="arabicParenR"/>
            </a:pPr>
            <a:r>
              <a:rPr lang="ru-RU" dirty="0" smtClean="0">
                <a:latin typeface="Trebuchet MS" panose="020B0603020202020204" pitchFamily="34" charset="0"/>
              </a:rPr>
              <a:t>точность (величина стандартной ошибки); </a:t>
            </a:r>
          </a:p>
          <a:p>
            <a:pPr marL="514350" indent="-514350">
              <a:lnSpc>
                <a:spcPct val="160000"/>
              </a:lnSpc>
              <a:buAutoNum type="arabicParenR"/>
            </a:pPr>
            <a:r>
              <a:rPr lang="ru-RU" dirty="0" smtClean="0">
                <a:latin typeface="Trebuchet MS" panose="020B0603020202020204" pitchFamily="34" charset="0"/>
              </a:rPr>
              <a:t>гладкость (критерий максимума гладкости); </a:t>
            </a:r>
          </a:p>
          <a:p>
            <a:pPr marL="514350" indent="-514350">
              <a:lnSpc>
                <a:spcPct val="160000"/>
              </a:lnSpc>
              <a:buAutoNum type="arabicParenR"/>
            </a:pPr>
            <a:r>
              <a:rPr lang="ru-RU" dirty="0" smtClean="0">
                <a:latin typeface="Trebuchet MS" panose="020B0603020202020204" pitchFamily="34" charset="0"/>
              </a:rPr>
              <a:t>возникновение отрицательных форвардных ставок (наличие арбитража)</a:t>
            </a:r>
          </a:p>
          <a:p>
            <a:pPr marL="514350" indent="-514350">
              <a:lnSpc>
                <a:spcPct val="160000"/>
              </a:lnSpc>
              <a:buAutoNum type="arabicParenR"/>
            </a:pPr>
            <a:r>
              <a:rPr lang="ru-RU" dirty="0" smtClean="0">
                <a:latin typeface="Trebuchet MS" panose="020B0603020202020204" pitchFamily="34" charset="0"/>
              </a:rPr>
              <a:t>простота реализации (количество параметров); </a:t>
            </a:r>
          </a:p>
          <a:p>
            <a:pPr marL="514350" indent="-514350">
              <a:lnSpc>
                <a:spcPct val="160000"/>
              </a:lnSpc>
              <a:buAutoNum type="arabicParenR"/>
            </a:pPr>
            <a:r>
              <a:rPr lang="ru-RU" dirty="0" smtClean="0">
                <a:latin typeface="Trebuchet MS" panose="020B0603020202020204" pitchFamily="34" charset="0"/>
              </a:rPr>
              <a:t>гибкость (возможность включать дополнительные параметры, фиксируя изменения структуры); </a:t>
            </a:r>
          </a:p>
          <a:p>
            <a:pPr marL="514350" indent="-514350">
              <a:lnSpc>
                <a:spcPct val="160000"/>
              </a:lnSpc>
              <a:buAutoNum type="arabicParenR"/>
            </a:pPr>
            <a:r>
              <a:rPr lang="ru-RU" dirty="0" smtClean="0">
                <a:latin typeface="Trebuchet MS" panose="020B0603020202020204" pitchFamily="34" charset="0"/>
              </a:rPr>
              <a:t>стабильность (небольшие изменения в данных для одного срока погашения не оказывают непропорционального влияния на ставки для других сроков).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Критерии выбора модели 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4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7" y="1865054"/>
            <a:ext cx="3450635" cy="1192038"/>
          </a:xfr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815" y="-912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Байесовская статистика 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0292" y="1495722"/>
            <a:ext cx="38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rebuchet MS" panose="020B0603020202020204" pitchFamily="34" charset="0"/>
              </a:rPr>
              <a:t>Теорема Байеса </a:t>
            </a:r>
            <a:endParaRPr lang="ru-RU" b="1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5615" y="1634815"/>
            <a:ext cx="636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Trebuchet MS" panose="020B0603020202020204" pitchFamily="34" charset="0"/>
              </a:rPr>
              <a:t>Наша «вера» в то, что событие произойдет с определенной вероятностью меняется при получении новой информации по исследуемому объекту.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90" y="2952987"/>
            <a:ext cx="4576318" cy="36184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3528" y="3469568"/>
            <a:ext cx="3691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rebuchet MS" panose="020B0603020202020204" pitchFamily="34" charset="0"/>
              </a:rPr>
              <a:t>Априорное распределение </a:t>
            </a:r>
          </a:p>
          <a:p>
            <a:pPr algn="ctr"/>
            <a:r>
              <a:rPr lang="ru-RU" dirty="0" smtClean="0">
                <a:latin typeface="Trebuchet MS" panose="020B0603020202020204" pitchFamily="34" charset="0"/>
              </a:rPr>
              <a:t>+ </a:t>
            </a:r>
          </a:p>
          <a:p>
            <a:pPr algn="ctr"/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Наблюдения</a:t>
            </a:r>
            <a:r>
              <a:rPr lang="ru-RU" dirty="0" smtClean="0">
                <a:latin typeface="Trebuchet MS" panose="020B0603020202020204" pitchFamily="34" charset="0"/>
              </a:rPr>
              <a:t> </a:t>
            </a:r>
          </a:p>
          <a:p>
            <a:pPr algn="ctr"/>
            <a:endParaRPr lang="ru-RU" dirty="0" smtClean="0">
              <a:latin typeface="Trebuchet MS" panose="020B0603020202020204" pitchFamily="34" charset="0"/>
            </a:endParaRPr>
          </a:p>
          <a:p>
            <a:pPr algn="ctr"/>
            <a:endParaRPr lang="ru-RU" dirty="0">
              <a:latin typeface="Trebuchet MS" panose="020B0603020202020204" pitchFamily="34" charset="0"/>
            </a:endParaRPr>
          </a:p>
          <a:p>
            <a:pPr algn="ctr"/>
            <a:endParaRPr lang="ru-RU" dirty="0" smtClean="0">
              <a:latin typeface="Trebuchet MS" panose="020B0603020202020204" pitchFamily="34" charset="0"/>
            </a:endParaRPr>
          </a:p>
          <a:p>
            <a:pPr algn="ctr"/>
            <a:endParaRPr lang="ru-RU" dirty="0">
              <a:latin typeface="Trebuchet MS" panose="020B0603020202020204" pitchFamily="34" charset="0"/>
            </a:endParaRPr>
          </a:p>
          <a:p>
            <a:pPr algn="ctr"/>
            <a:endParaRPr lang="ru-RU" dirty="0">
              <a:latin typeface="Trebuchet MS" panose="020B0603020202020204" pitchFamily="34" charset="0"/>
            </a:endParaRPr>
          </a:p>
          <a:p>
            <a:pPr algn="ctr"/>
            <a:r>
              <a:rPr lang="ru-RU" b="1" dirty="0" smtClean="0">
                <a:latin typeface="Trebuchet MS" panose="020B0603020202020204" pitchFamily="34" charset="0"/>
              </a:rPr>
              <a:t>Апостериорное распределение</a:t>
            </a:r>
            <a:endParaRPr lang="ru-RU" b="1" dirty="0">
              <a:latin typeface="Trebuchet MS" panose="020B060302020202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149261" y="4636008"/>
            <a:ext cx="0" cy="758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7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646" y="1716849"/>
            <a:ext cx="5795595" cy="474986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sz="1800" dirty="0" smtClean="0">
                <a:latin typeface="Trebuchet MS" panose="020B0603020202020204" pitchFamily="34" charset="0"/>
              </a:rPr>
              <a:t>У нас есть какие-то данные и предположения о их происхождении, разрабатываем модель основанную на вероятностных распределениях. Сначала это очень приближенная модель.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sz="1800" dirty="0" smtClean="0">
                <a:latin typeface="Trebuchet MS" panose="020B0603020202020204" pitchFamily="34" charset="0"/>
              </a:rPr>
              <a:t>Используя теорему Байеса, добавляем наблюдения из реального мира в нашу выборку. Строим «условное» распределение, «пересчитываем» вероятности.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sz="1800" dirty="0" smtClean="0">
                <a:latin typeface="Trebuchet MS" panose="020B0603020202020204" pitchFamily="34" charset="0"/>
              </a:rPr>
              <a:t>Критикуем модель. Проверяем удовлетворяет ли она заданным критериям. </a:t>
            </a:r>
            <a:endParaRPr lang="ru-RU" sz="1800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Bayesian modeling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41" y="1143000"/>
            <a:ext cx="5975759" cy="571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472" y="6354579"/>
            <a:ext cx="418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(Bayesian Analysis in Python. O. Martin)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2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983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1. 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ru-RU" dirty="0" smtClean="0">
                <a:latin typeface="Trebuchet MS" panose="020B0603020202020204" pitchFamily="34" charset="0"/>
              </a:rPr>
              <a:t>Более подробно изучить срочную структуру процентных ставок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rebuchet MS" panose="020B0603020202020204" pitchFamily="34" charset="0"/>
              </a:rPr>
              <a:t>2</a:t>
            </a:r>
            <a:r>
              <a:rPr lang="ru-RU" dirty="0" smtClean="0">
                <a:latin typeface="Trebuchet MS" panose="020B0603020202020204" pitchFamily="34" charset="0"/>
              </a:rPr>
              <a:t>. 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ru-RU" dirty="0" smtClean="0">
                <a:latin typeface="Trebuchet MS" panose="020B0603020202020204" pitchFamily="34" charset="0"/>
              </a:rPr>
              <a:t>Определить, как использовать методы Байесовской статистики в решении задачи построения кривой доходности</a:t>
            </a:r>
            <a:endParaRPr lang="ru-RU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3. 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ru-RU" dirty="0" smtClean="0">
                <a:latin typeface="Trebuchet MS" panose="020B0603020202020204" pitchFamily="34" charset="0"/>
              </a:rPr>
              <a:t>Рассмотреть примеры похожих задач, использующих Байесовский подход</a:t>
            </a:r>
            <a:endParaRPr lang="ru-RU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4. 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ru-RU" dirty="0" smtClean="0">
                <a:latin typeface="Trebuchet MS" panose="020B0603020202020204" pitchFamily="34" charset="0"/>
              </a:rPr>
              <a:t>Построить Байесовскую модель, использовать её в дальнейшем при анализе срочной структуры процентных ставок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5. 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ru-RU" dirty="0" smtClean="0">
                <a:latin typeface="Trebuchet MS" panose="020B0603020202020204" pitchFamily="34" charset="0"/>
              </a:rPr>
              <a:t>Непосредственно программирование и описание модели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 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Цели и задачи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3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312" y="140817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 smtClean="0"/>
              <a:t>Берзон</a:t>
            </a:r>
            <a:r>
              <a:rPr lang="ru-RU" sz="1800" dirty="0" smtClean="0"/>
              <a:t> Н.И. и др. Рынок ценных бумаг: учебник для академического </a:t>
            </a:r>
            <a:r>
              <a:rPr lang="ru-RU" sz="1800" dirty="0" err="1" smtClean="0"/>
              <a:t>бакалавриата</a:t>
            </a:r>
            <a:r>
              <a:rPr lang="ru-RU" sz="1800" dirty="0" smtClean="0"/>
              <a:t> / под общ. ред. Н.И. </a:t>
            </a:r>
            <a:r>
              <a:rPr lang="ru-RU" sz="1800" dirty="0" err="1" smtClean="0"/>
              <a:t>Берзона</a:t>
            </a:r>
            <a:r>
              <a:rPr lang="ru-RU" sz="1800" dirty="0" smtClean="0"/>
              <a:t>. 4-е изд., </a:t>
            </a:r>
            <a:r>
              <a:rPr lang="ru-RU" sz="1800" dirty="0" err="1" smtClean="0"/>
              <a:t>перераб</a:t>
            </a:r>
            <a:r>
              <a:rPr lang="ru-RU" sz="1800" dirty="0" smtClean="0"/>
              <a:t>. и доп. М.: </a:t>
            </a:r>
            <a:r>
              <a:rPr lang="ru-RU" sz="1800" dirty="0" err="1" smtClean="0"/>
              <a:t>Юрайт</a:t>
            </a:r>
            <a:r>
              <a:rPr lang="ru-RU" sz="1800" dirty="0" smtClean="0"/>
              <a:t>, 2016.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Osvaldo Martin Bayesian Analysis with Python, Second Edition. Introduction to statistical modeling and probabilistic programming using PyMC3 and </a:t>
            </a:r>
            <a:r>
              <a:rPr lang="en-US" sz="1800" dirty="0" err="1" smtClean="0"/>
              <a:t>ArviZ</a:t>
            </a:r>
            <a:r>
              <a:rPr lang="en-US" sz="1800" dirty="0" smtClean="0"/>
              <a:t>, </a:t>
            </a:r>
            <a:r>
              <a:rPr lang="en-US" sz="1800" dirty="0"/>
              <a:t>2018 </a:t>
            </a:r>
            <a:r>
              <a:rPr lang="en-US" sz="1800" dirty="0" err="1"/>
              <a:t>Packt</a:t>
            </a:r>
            <a:r>
              <a:rPr lang="en-US" sz="1800" dirty="0"/>
              <a:t> </a:t>
            </a:r>
            <a:r>
              <a:rPr lang="en-US" sz="1800" dirty="0" smtClean="0"/>
              <a:t>Publishing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smtClean="0"/>
              <a:t>…</a:t>
            </a:r>
            <a:endParaRPr lang="en-US" sz="1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1800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Литература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9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144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Цели и задачи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1234281"/>
            <a:ext cx="6896100" cy="4605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4416" y="644117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rebuchet MS" panose="020B0603020202020204" pitchFamily="34" charset="0"/>
              </a:rPr>
              <a:t>Спасибо за внимание!</a:t>
            </a:r>
            <a:endParaRPr lang="ru-RU" b="1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0110" y="6060305"/>
            <a:ext cx="79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Sheldon Cooper tries to determine when he is going to die using Bayes Theorem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472" y="1407859"/>
            <a:ext cx="10844784" cy="3575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rebuchet MS" panose="020B0603020202020204" pitchFamily="34" charset="0"/>
              </a:rPr>
              <a:t>- зависимость процентных ставок от срока (</a:t>
            </a:r>
            <a:r>
              <a:rPr lang="en-US" sz="2000" dirty="0" smtClean="0">
                <a:latin typeface="Trebuchet MS" panose="020B0603020202020204" pitchFamily="34" charset="0"/>
              </a:rPr>
              <a:t>Term structure of interest rates)</a:t>
            </a:r>
            <a:r>
              <a:rPr lang="ru-RU" sz="2000" dirty="0" smtClean="0">
                <a:latin typeface="Trebuchet MS" panose="020B0603020202020204" pitchFamily="34" charset="0"/>
              </a:rPr>
              <a:t> </a:t>
            </a:r>
            <a:endParaRPr lang="ru-RU" sz="2000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Срочная структура процентных ставок 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2" y="2340389"/>
            <a:ext cx="5212035" cy="2816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456" y="5641848"/>
            <a:ext cx="4864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Кривая процентных ставок по казначейским облигациям США на 17.03.2010 по данным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Bloomberg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4872" y="2256305"/>
            <a:ext cx="5623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rebuchet MS" panose="020B0603020202020204" pitchFamily="34" charset="0"/>
              </a:rPr>
              <a:t>Графически изображается в виде кривой доходности (</a:t>
            </a:r>
            <a:r>
              <a:rPr lang="en-US" b="1" dirty="0" smtClean="0">
                <a:latin typeface="Trebuchet MS" panose="020B0603020202020204" pitchFamily="34" charset="0"/>
              </a:rPr>
              <a:t>yield curve)</a:t>
            </a:r>
            <a:endParaRPr lang="ru-RU" b="1" dirty="0" smtClean="0">
              <a:latin typeface="Trebuchet MS" panose="020B0603020202020204" pitchFamily="34" charset="0"/>
            </a:endParaRPr>
          </a:p>
          <a:p>
            <a:endParaRPr lang="en-US" b="1" dirty="0" smtClean="0">
              <a:latin typeface="Trebuchet MS" panose="020B0603020202020204" pitchFamily="34" charset="0"/>
            </a:endParaRPr>
          </a:p>
          <a:p>
            <a:r>
              <a:rPr lang="ru-RU" dirty="0" smtClean="0">
                <a:latin typeface="Trebuchet MS" panose="020B0603020202020204" pitchFamily="34" charset="0"/>
              </a:rPr>
              <a:t>На практике при её построении предпочитают использовать доходности к погашению бескупонных облигаций </a:t>
            </a:r>
            <a:r>
              <a:rPr lang="en-US" dirty="0" smtClean="0">
                <a:latin typeface="Trebuchet MS" panose="020B0603020202020204" pitchFamily="34" charset="0"/>
              </a:rPr>
              <a:t>(zero-coupon curve)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ru-RU" b="1" dirty="0" smtClean="0">
                <a:latin typeface="Trebuchet MS" panose="020B0603020202020204" pitchFamily="34" charset="0"/>
              </a:rPr>
              <a:t>Для чего строят: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Trebuchet MS" panose="020B0603020202020204" pitchFamily="34" charset="0"/>
              </a:rPr>
              <a:t>Оценка справедливой стоимости облигации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Trebuchet MS" panose="020B0603020202020204" pitchFamily="34" charset="0"/>
              </a:rPr>
              <a:t>Разработка инвестиционных стратегий 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Trebuchet MS" panose="020B0603020202020204" pitchFamily="34" charset="0"/>
              </a:rPr>
              <a:t>Оценка экономической ситуации в стране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89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701" y="5657426"/>
            <a:ext cx="11298598" cy="3410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dirty="0" smtClean="0">
                <a:latin typeface="Trebuchet MS" panose="020B0603020202020204" pitchFamily="34" charset="0"/>
              </a:rPr>
              <a:t>Кривая доходности облигаций является индикатором рыночных ожиданий относительно инфляции</a:t>
            </a:r>
            <a:endParaRPr lang="ru-RU" sz="1800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Срочная структура процентных ставок – форма кривой доходности  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" y="1756246"/>
            <a:ext cx="3613455" cy="26877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50" y="1676800"/>
            <a:ext cx="3602064" cy="2767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532" y="1676800"/>
            <a:ext cx="3663073" cy="27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144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Проблема построения кривой бескупонной доходности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1" y="1325563"/>
            <a:ext cx="6783427" cy="4948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781" y="6365804"/>
            <a:ext cx="5422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https://www.cbr.ru/hd_base/zcyc_params/zcyc/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16" y="1787279"/>
            <a:ext cx="4735224" cy="12551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3865" y="3160683"/>
            <a:ext cx="3489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rebuchet MS" panose="020B0603020202020204" pitchFamily="34" charset="0"/>
              </a:rPr>
              <a:t>Как искать ставки доходности между указанными сегментами (сроками до погашения)? </a:t>
            </a:r>
          </a:p>
          <a:p>
            <a:endParaRPr lang="ru-RU" dirty="0" smtClean="0">
              <a:latin typeface="Trebuchet MS" panose="020B0603020202020204" pitchFamily="34" charset="0"/>
            </a:endParaRPr>
          </a:p>
          <a:p>
            <a:r>
              <a:rPr lang="ru-RU" b="1" dirty="0" smtClean="0">
                <a:latin typeface="Trebuchet MS" panose="020B0603020202020204" pitchFamily="34" charset="0"/>
              </a:rPr>
              <a:t>Проблема: </a:t>
            </a:r>
            <a:r>
              <a:rPr lang="ru-RU" dirty="0" smtClean="0">
                <a:latin typeface="Trebuchet MS" panose="020B0603020202020204" pitchFamily="34" charset="0"/>
              </a:rPr>
              <a:t>отсутствие достаточного объема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42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71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rebuchet MS" panose="020B0603020202020204" pitchFamily="34" charset="0"/>
              </a:rPr>
              <a:t>Валюта облигации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rebuchet MS" panose="020B0603020202020204" pitchFamily="34" charset="0"/>
              </a:rPr>
              <a:t>Кредитный риск </a:t>
            </a:r>
            <a:r>
              <a:rPr lang="ru-RU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-</a:t>
            </a:r>
            <a:r>
              <a:rPr lang="en-US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&gt; </a:t>
            </a:r>
            <a:r>
              <a:rPr lang="ru-RU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рейтинговые шкалы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Налогообложение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Ликвидность </a:t>
            </a:r>
          </a:p>
          <a:p>
            <a:pPr marL="0" indent="0">
              <a:buNone/>
            </a:pPr>
            <a:r>
              <a:rPr lang="en-US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endParaRPr lang="ru-RU" sz="2000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+</a:t>
            </a:r>
          </a:p>
          <a:p>
            <a:pPr marL="0" indent="0">
              <a:buNone/>
            </a:pPr>
            <a:r>
              <a:rPr lang="ru-RU" sz="200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Выборка должна быть достаточно большой, чтобы была возможность использовать количественные методы построения кривой. </a:t>
            </a:r>
            <a:endParaRPr lang="ru-RU" sz="2000" dirty="0" smtClean="0">
              <a:latin typeface="Trebuchet MS" panose="020B0603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000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Параметры сопоставимости облигации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5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8634" y="1949781"/>
            <a:ext cx="5568838" cy="455918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rebuchet MS" panose="020B0603020202020204" pitchFamily="34" charset="0"/>
              </a:rPr>
              <a:t>Предполагает использование доходностей к погашению краткосрочных бескупонных облигаций для получения доходностей к погашению долгосрочных облигаций</a:t>
            </a:r>
            <a:endParaRPr lang="en-US" b="1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rebuchet MS" panose="020B0603020202020204" pitchFamily="34" charset="0"/>
              </a:rPr>
              <a:t>Эффективен когда: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-нужно оценить отдельные значения ставок, нет необходимости строить всю кривую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-облигации выпускаются в соответствии с долгосрочными программами выпусков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Метод подстановок</a:t>
            </a:r>
            <a:r>
              <a:rPr lang="en-US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, bootstrapping 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741190"/>
            <a:ext cx="6117194" cy="2488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348" y="4736283"/>
            <a:ext cx="48509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фактическая цена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й облигации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CF</a:t>
            </a:r>
            <a:r>
              <a:rPr lang="en-US" b="1" baseline="-25000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выплата по облигации в году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r</a:t>
            </a:r>
            <a:r>
              <a:rPr lang="en-US" b="1" baseline="-25000" dirty="0" err="1"/>
              <a:t>i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процентная </a:t>
            </a:r>
            <a:r>
              <a:rPr lang="en-US" dirty="0" smtClean="0"/>
              <a:t> </a:t>
            </a:r>
            <a:r>
              <a:rPr lang="ru-RU" dirty="0" smtClean="0"/>
              <a:t>ставка по облигации в году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39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224" y="1521606"/>
            <a:ext cx="7763256" cy="533639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rebuchet MS" panose="020B0603020202020204" pitchFamily="34" charset="0"/>
              </a:rPr>
              <a:t>-минимизация квадрата отклонений рыночных цен от расчетных 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rebuchet MS" panose="020B0603020202020204" pitchFamily="34" charset="0"/>
              </a:rPr>
              <a:t>Алгоритм: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Определяем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ru-RU" dirty="0" smtClean="0">
                <a:latin typeface="Trebuchet MS" panose="020B0603020202020204" pitchFamily="34" charset="0"/>
              </a:rPr>
              <a:t>ключевые ставки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Выбираем закон изменения ставок между ключевыми точками (например, линейная интерполяция)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Для каждой облигации в выборке записываем выражение для нахождения цен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По всей выборке облигаций рассчитываем квадрат отклонений вычисленных на предыдущем этапе цен от рыночных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Корректируем ставки, пока не получим квадрат отклонения равный определенному заранее заданному значению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 smtClean="0">
                <a:latin typeface="Trebuchet MS" panose="020B0603020202020204" pitchFamily="34" charset="0"/>
              </a:rPr>
              <a:t>Соединяем ключевые ставки в соответствии с законом из п.2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Метод ключевых ставок 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68" y="3883433"/>
            <a:ext cx="2610967" cy="5443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996" y="4905025"/>
            <a:ext cx="1316510" cy="31723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695432" y="4834524"/>
            <a:ext cx="615696" cy="14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62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890" y="13268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rebuchet MS" panose="020B0603020202020204" pitchFamily="34" charset="0"/>
              </a:rPr>
              <a:t>- численный подбор параметров функции всей кривой сразу </a:t>
            </a:r>
            <a:endParaRPr lang="ru-RU" sz="1800" dirty="0"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Метод подбора функции, параметрические модели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9482" y="1989383"/>
            <a:ext cx="387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rebuchet MS" panose="020B0603020202020204" pitchFamily="34" charset="0"/>
              </a:rPr>
              <a:t>Модель Нельсона-</a:t>
            </a:r>
            <a:r>
              <a:rPr lang="ru-RU" b="1" dirty="0" err="1" smtClean="0">
                <a:latin typeface="Trebuchet MS" panose="020B0603020202020204" pitchFamily="34" charset="0"/>
              </a:rPr>
              <a:t>Зигеля</a:t>
            </a:r>
            <a:endParaRPr lang="ru-RU" b="1" dirty="0" smtClean="0">
              <a:latin typeface="Trebuchet MS" panose="020B0603020202020204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63" y="2505914"/>
            <a:ext cx="5596274" cy="8882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72" y="3668293"/>
            <a:ext cx="279057" cy="2970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0522" y="3632157"/>
            <a:ext cx="591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>
                <a:latin typeface="Trebuchet MS" panose="020B0603020202020204" pitchFamily="34" charset="0"/>
              </a:rPr>
              <a:t>д</a:t>
            </a:r>
            <a:r>
              <a:rPr lang="ru-RU" sz="1400" dirty="0" smtClean="0">
                <a:latin typeface="Trebuchet MS" panose="020B0603020202020204" pitchFamily="34" charset="0"/>
              </a:rPr>
              <a:t>олгосрочная ставка или уровень кривой спот ставок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72" y="4168439"/>
            <a:ext cx="259423" cy="242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0522" y="4111087"/>
            <a:ext cx="77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>
                <a:latin typeface="Trebuchet MS" panose="020B0603020202020204" pitchFamily="34" charset="0"/>
              </a:rPr>
              <a:t>с</a:t>
            </a:r>
            <a:r>
              <a:rPr lang="ru-RU" sz="1400" dirty="0" smtClean="0">
                <a:latin typeface="Trebuchet MS" panose="020B0603020202020204" pitchFamily="34" charset="0"/>
              </a:rPr>
              <a:t>пред между краткосрочными и долгосрочными процентными ставками</a:t>
            </a:r>
            <a:r>
              <a:rPr lang="en-US" sz="1400" dirty="0" smtClean="0">
                <a:latin typeface="Trebuchet MS" panose="020B0603020202020204" pitchFamily="34" charset="0"/>
              </a:rPr>
              <a:t>; </a:t>
            </a:r>
            <a:r>
              <a:rPr lang="ru-RU" sz="1400" dirty="0" smtClean="0">
                <a:latin typeface="Trebuchet MS" panose="020B0603020202020204" pitchFamily="34" charset="0"/>
              </a:rPr>
              <a:t>задает наклон кривой доходности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377" y="4660521"/>
            <a:ext cx="276752" cy="2854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80522" y="4634307"/>
            <a:ext cx="77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 smtClean="0">
                <a:latin typeface="Trebuchet MS" panose="020B0603020202020204" pitchFamily="34" charset="0"/>
              </a:rPr>
              <a:t>разница между среднесрочными и долгосрочными процентными ставками</a:t>
            </a:r>
            <a:r>
              <a:rPr lang="en-US" sz="1400" dirty="0" smtClean="0">
                <a:latin typeface="Trebuchet MS" panose="020B0603020202020204" pitchFamily="34" charset="0"/>
              </a:rPr>
              <a:t>; </a:t>
            </a:r>
            <a:r>
              <a:rPr lang="ru-RU" sz="1400" dirty="0" smtClean="0">
                <a:latin typeface="Trebuchet MS" panose="020B0603020202020204" pitchFamily="34" charset="0"/>
              </a:rPr>
              <a:t>показывает величину «горба» кривой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833" y="5239259"/>
            <a:ext cx="221533" cy="305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80522" y="5194901"/>
            <a:ext cx="775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 smtClean="0">
                <a:latin typeface="Trebuchet MS" panose="020B0603020202020204" pitchFamily="34" charset="0"/>
              </a:rPr>
              <a:t>константа</a:t>
            </a:r>
            <a:r>
              <a:rPr lang="en-US" sz="1400" dirty="0" smtClean="0">
                <a:latin typeface="Trebuchet MS" panose="020B0603020202020204" pitchFamily="34" charset="0"/>
              </a:rPr>
              <a:t>; </a:t>
            </a:r>
            <a:r>
              <a:rPr lang="ru-RU" sz="1400" dirty="0" smtClean="0">
                <a:latin typeface="Trebuchet MS" panose="020B0603020202020204" pitchFamily="34" charset="0"/>
              </a:rPr>
              <a:t>показывает при каком сроке до погашения «горб» функции достигает своего максимума 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301" y="5810288"/>
            <a:ext cx="221194" cy="2422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0522" y="5767685"/>
            <a:ext cx="292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>
                <a:latin typeface="Trebuchet MS" panose="020B0603020202020204" pitchFamily="34" charset="0"/>
              </a:rPr>
              <a:t>с</a:t>
            </a:r>
            <a:r>
              <a:rPr lang="ru-RU" sz="1400" dirty="0" smtClean="0">
                <a:latin typeface="Trebuchet MS" panose="020B0603020202020204" pitchFamily="34" charset="0"/>
              </a:rPr>
              <a:t>рок до погашения 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45" y="6259960"/>
            <a:ext cx="419918" cy="2267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80522" y="6194008"/>
            <a:ext cx="531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400" dirty="0">
                <a:latin typeface="Trebuchet MS" panose="020B0603020202020204" pitchFamily="34" charset="0"/>
              </a:rPr>
              <a:t>с</a:t>
            </a:r>
            <a:r>
              <a:rPr lang="ru-RU" sz="1400" dirty="0" smtClean="0">
                <a:latin typeface="Trebuchet MS" panose="020B0603020202020204" pitchFamily="34" charset="0"/>
              </a:rPr>
              <a:t>тавка доходности до погашения/ спот-ставка</a:t>
            </a:r>
          </a:p>
        </p:txBody>
      </p:sp>
    </p:spTree>
    <p:extLst>
      <p:ext uri="{BB962C8B-B14F-4D97-AF65-F5344CB8AC3E}">
        <p14:creationId xmlns:p14="http://schemas.microsoft.com/office/powerpoint/2010/main" val="21157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5485" y="3140993"/>
            <a:ext cx="4151715" cy="32271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800" b="1" dirty="0">
                <a:latin typeface="Trebuchet MS" panose="020B0603020202020204" pitchFamily="34" charset="0"/>
              </a:rPr>
              <a:t>В основе построения </a:t>
            </a:r>
            <a:r>
              <a:rPr lang="ru-RU" sz="1800" b="1" dirty="0" smtClean="0">
                <a:latin typeface="Trebuchet MS" panose="020B0603020202020204" pitchFamily="34" charset="0"/>
              </a:rPr>
              <a:t>лежит </a:t>
            </a:r>
            <a:r>
              <a:rPr lang="ru-RU" sz="1800" b="1" dirty="0">
                <a:latin typeface="Trebuchet MS" panose="020B0603020202020204" pitchFamily="34" charset="0"/>
              </a:rPr>
              <a:t>параметрическая модель </a:t>
            </a:r>
            <a:r>
              <a:rPr lang="ru-RU" sz="1800" b="1" dirty="0" smtClean="0">
                <a:latin typeface="Trebuchet MS" panose="020B0603020202020204" pitchFamily="34" charset="0"/>
              </a:rPr>
              <a:t>Нельсона-</a:t>
            </a:r>
            <a:r>
              <a:rPr lang="ru-RU" sz="1800" b="1" dirty="0" err="1" smtClean="0">
                <a:latin typeface="Trebuchet MS" panose="020B0603020202020204" pitchFamily="34" charset="0"/>
              </a:rPr>
              <a:t>Зигеля</a:t>
            </a:r>
            <a:r>
              <a:rPr lang="ru-RU" sz="1800" dirty="0" smtClean="0">
                <a:latin typeface="Trebuchet MS" panose="020B0603020202020204" pitchFamily="34" charset="0"/>
              </a:rPr>
              <a:t> </a:t>
            </a:r>
            <a:r>
              <a:rPr lang="ru-RU" sz="1800" dirty="0">
                <a:latin typeface="Trebuchet MS" panose="020B0603020202020204" pitchFamily="34" charset="0"/>
              </a:rPr>
              <a:t>с добавлением слагаемых, обеспечивающих дополнительные степени свободы и как следствие более точную подгонку кривой к данным торгов (для непрерывно начисляемой процентной ставки</a:t>
            </a:r>
            <a:r>
              <a:rPr lang="ru-RU" sz="1800" dirty="0" smtClean="0"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9128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Как рассчитывают кривую доходности на </a:t>
            </a:r>
            <a:r>
              <a:rPr lang="ru-RU" sz="3600" dirty="0" err="1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Мосбирже</a:t>
            </a:r>
            <a:endParaRPr lang="ru-RU" sz="36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81" y="2729490"/>
            <a:ext cx="6623491" cy="37170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66" y="1806160"/>
            <a:ext cx="6049446" cy="823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0723" y="1294333"/>
            <a:ext cx="387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rebuchet MS" panose="020B0603020202020204" pitchFamily="34" charset="0"/>
              </a:rPr>
              <a:t>G-curve</a:t>
            </a:r>
            <a:endParaRPr lang="ru-RU" b="1" dirty="0" smtClean="0">
              <a:latin typeface="Trebuchet MS" panose="020B0603020202020204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17329" y="6550223"/>
            <a:ext cx="474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https://www.moex.com/ru/marketdata/indices/state/g-curve/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25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731</Words>
  <Application>Microsoft Office PowerPoint</Application>
  <PresentationFormat>Широкоэкранный</PresentationFormat>
  <Paragraphs>107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Medium Cond</vt:lpstr>
      <vt:lpstr>Trebuchet MS</vt:lpstr>
      <vt:lpstr>Wingdings</vt:lpstr>
      <vt:lpstr>Тема Office</vt:lpstr>
      <vt:lpstr>Байесовский анализ срочной структуры процентных ставок</vt:lpstr>
      <vt:lpstr>Срочная структура процентных ставок </vt:lpstr>
      <vt:lpstr>Срочная структура процентных ставок – форма кривой доходности  </vt:lpstr>
      <vt:lpstr>Проблема построения кривой бескупонной доходности</vt:lpstr>
      <vt:lpstr>Параметры сопоставимости облигации</vt:lpstr>
      <vt:lpstr>Метод подстановок, bootstrapping </vt:lpstr>
      <vt:lpstr>Метод ключевых ставок </vt:lpstr>
      <vt:lpstr>Метод подбора функции, параметрические модели</vt:lpstr>
      <vt:lpstr>Как рассчитывают кривую доходности на Мосбирже</vt:lpstr>
      <vt:lpstr>Критерии выбора модели </vt:lpstr>
      <vt:lpstr>Байесовская статистика </vt:lpstr>
      <vt:lpstr>Bayesian modeling</vt:lpstr>
      <vt:lpstr>Цели и задачи</vt:lpstr>
      <vt:lpstr>Литература</vt:lpstr>
      <vt:lpstr>Цели и задачи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Байесовский анализ срочной структуры процентных ставок</dc:title>
  <dc:creator>RePack by Diakov</dc:creator>
  <cp:lastModifiedBy>RePack by Diakov</cp:lastModifiedBy>
  <cp:revision>36</cp:revision>
  <dcterms:created xsi:type="dcterms:W3CDTF">2021-02-19T15:37:38Z</dcterms:created>
  <dcterms:modified xsi:type="dcterms:W3CDTF">2021-02-20T13:35:24Z</dcterms:modified>
</cp:coreProperties>
</file>