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1065" r:id="rId2"/>
    <p:sldId id="1076" r:id="rId3"/>
    <p:sldId id="1109" r:id="rId4"/>
    <p:sldId id="1111" r:id="rId5"/>
    <p:sldId id="1112" r:id="rId6"/>
    <p:sldId id="1113" r:id="rId7"/>
    <p:sldId id="1114" r:id="rId8"/>
    <p:sldId id="1115" r:id="rId9"/>
    <p:sldId id="1116" r:id="rId10"/>
    <p:sldId id="1117" r:id="rId11"/>
    <p:sldId id="1118" r:id="rId12"/>
    <p:sldId id="1119" r:id="rId13"/>
    <p:sldId id="1120" r:id="rId14"/>
    <p:sldId id="1121" r:id="rId15"/>
    <p:sldId id="1122" r:id="rId16"/>
    <p:sldId id="1123" r:id="rId17"/>
    <p:sldId id="1124" r:id="rId18"/>
    <p:sldId id="1125" r:id="rId19"/>
    <p:sldId id="1126" r:id="rId20"/>
    <p:sldId id="1077" r:id="rId21"/>
    <p:sldId id="1078" r:id="rId22"/>
    <p:sldId id="1079" r:id="rId23"/>
    <p:sldId id="1080" r:id="rId24"/>
    <p:sldId id="1081" r:id="rId25"/>
    <p:sldId id="1082" r:id="rId26"/>
    <p:sldId id="1083" r:id="rId27"/>
    <p:sldId id="1084" r:id="rId28"/>
    <p:sldId id="1086" r:id="rId29"/>
    <p:sldId id="1087" r:id="rId30"/>
    <p:sldId id="1088" r:id="rId31"/>
    <p:sldId id="1090" r:id="rId32"/>
    <p:sldId id="1089" r:id="rId33"/>
    <p:sldId id="1091" r:id="rId34"/>
    <p:sldId id="1092" r:id="rId35"/>
    <p:sldId id="1093" r:id="rId36"/>
    <p:sldId id="1094" r:id="rId37"/>
    <p:sldId id="1095" r:id="rId38"/>
    <p:sldId id="1096" r:id="rId39"/>
    <p:sldId id="1097" r:id="rId40"/>
    <p:sldId id="1098" r:id="rId41"/>
    <p:sldId id="110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st" initials="t" lastIdx="3" clrIdx="0">
    <p:extLst>
      <p:ext uri="{19B8F6BF-5375-455C-9EA6-DF929625EA0E}">
        <p15:presenceInfo xmlns:p15="http://schemas.microsoft.com/office/powerpoint/2012/main" userId="tes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A5E9"/>
    <a:srgbClr val="5AAB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249" autoAdjust="0"/>
  </p:normalViewPr>
  <p:slideViewPr>
    <p:cSldViewPr snapToGrid="0">
      <p:cViewPr varScale="1">
        <p:scale>
          <a:sx n="68" d="100"/>
          <a:sy n="68" d="100"/>
        </p:scale>
        <p:origin x="5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9AFF28-85B3-401F-BA84-0A46C682C21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DCB13-64EC-405E-8C12-62C173280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94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1969AF-8CA4-854E-B930-32B812A951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6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4403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79335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0628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084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3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99548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52376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774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651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5657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7624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4504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2683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031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567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4313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0920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976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4036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87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493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037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450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68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bg>
      <p:bgPr>
        <a:solidFill>
          <a:srgbClr val="D41E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9002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66218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34627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0793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10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7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en">
    <p:bg>
      <p:bgPr>
        <a:solidFill>
          <a:srgbClr val="2ECA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081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2226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06897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522736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3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930340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1391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427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2ECA8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206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range">
    <p:bg>
      <p:bgPr>
        <a:solidFill>
          <a:srgbClr val="F893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01671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9649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36835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727892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5828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45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F8931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403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rey">
    <p:bg>
      <p:bgPr>
        <a:solidFill>
          <a:srgbClr val="BDC3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0112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098488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264036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724303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592406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238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38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BDC3C7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7294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Yellow">
    <p:bg>
      <p:bgPr>
        <a:solidFill>
          <a:srgbClr val="EBC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27336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968943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620573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942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5F43-A31F-1140-B27B-1812414CE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78E64-C4E4-B547-8B09-60E7C0E6C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5C869-61C4-404C-B3E1-FBB841EAC4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3175109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072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714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EBC75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390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BD5C85-775A-8A47-A581-5E84F56C0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oracle-logo.pdf" descr="oracle-logo.pdf">
            <a:extLst>
              <a:ext uri="{FF2B5EF4-FFF2-40B4-BE49-F238E27FC236}">
                <a16:creationId xmlns:a16="http://schemas.microsoft.com/office/drawing/2014/main" id="{6CAFC301-63B8-A94C-A8BE-EDE21E38B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118916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lank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241992-458E-C84B-B9D7-3CC623FA85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oracle-logo.pdf" descr="oracle-logo.pdf">
            <a:extLst>
              <a:ext uri="{FF2B5EF4-FFF2-40B4-BE49-F238E27FC236}">
                <a16:creationId xmlns:a16="http://schemas.microsoft.com/office/drawing/2014/main" id="{D80029C9-C228-CD46-844C-CCAEA114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8F15794-1512-E147-96EA-04B20891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014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racle logo">
    <p:bg bwMode="ltGray">
      <p:bgPr>
        <a:solidFill>
          <a:srgbClr val="F80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823123" y="2843827"/>
            <a:ext cx="4545752" cy="56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9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508119-8D4B-BD4E-B363-09403E2D5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3416" y="102870"/>
            <a:ext cx="11265169" cy="646409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F53665-E7E3-A24F-813D-E24B5ABB37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oracle-logo.pdf" descr="oracle-logo.pdf">
            <a:extLst>
              <a:ext uri="{FF2B5EF4-FFF2-40B4-BE49-F238E27FC236}">
                <a16:creationId xmlns:a16="http://schemas.microsoft.com/office/drawing/2014/main" id="{7C723702-2E2A-F843-BD55-D679D63C8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5218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Tex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C6673-F37D-6846-887F-245652328E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81163"/>
            <a:ext cx="5183188" cy="4508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813" y="1681163"/>
            <a:ext cx="5056187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3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56778A2-74E4-864F-A7A9-9D81B81BB9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353" y="1620615"/>
            <a:ext cx="10617293" cy="4508500"/>
          </a:xfrm>
        </p:spPr>
        <p:txBody>
          <a:bodyPr/>
          <a:lstStyle/>
          <a:p>
            <a:r>
              <a:rPr lang="tr-TR"/>
              <a:t>Resim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0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8B0E8D-F32B-404F-B021-28141452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oracle-logo.pdf" descr="oracle-logo.pdf">
            <a:extLst>
              <a:ext uri="{FF2B5EF4-FFF2-40B4-BE49-F238E27FC236}">
                <a16:creationId xmlns:a16="http://schemas.microsoft.com/office/drawing/2014/main" id="{A55E4F25-C74E-F646-A435-A9D12F44A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4A8A786-CD19-974B-A0BD-4097CB7EA1DE}"/>
              </a:ext>
            </a:extLst>
          </p:cNvPr>
          <p:cNvSpPr/>
          <p:nvPr/>
        </p:nvSpPr>
        <p:spPr>
          <a:xfrm>
            <a:off x="1" y="-7598"/>
            <a:ext cx="12192000" cy="1105646"/>
          </a:xfrm>
          <a:prstGeom prst="rect">
            <a:avLst/>
          </a:prstGeom>
          <a:solidFill>
            <a:srgbClr val="D41E0C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E43423D-B0AB-7848-9C38-E9823081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pic>
        <p:nvPicPr>
          <p:cNvPr id="13" name="pptbg.pdf" descr="pptbg.pdf">
            <a:extLst>
              <a:ext uri="{FF2B5EF4-FFF2-40B4-BE49-F238E27FC236}">
                <a16:creationId xmlns:a16="http://schemas.microsoft.com/office/drawing/2014/main" id="{D2DEA7B8-8571-B74A-AAC5-59356893748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57509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EF6C1947-2FC0-5349-95C5-0FD804B68C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948531" y="1551529"/>
            <a:ext cx="10294937" cy="4594225"/>
          </a:xfrm>
        </p:spPr>
        <p:txBody>
          <a:bodyPr/>
          <a:lstStyle/>
          <a:p>
            <a:r>
              <a:rPr lang="tr-TR"/>
              <a:t>Grafik eklemek için simgeye tıklayın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0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lue">
    <p:bg>
      <p:bgPr>
        <a:solidFill>
          <a:srgbClr val="50A5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DE47D-CAF0-7642-9DAA-448C1874C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6FEAE-4C1D-9E47-8CED-5AB6D534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2569C-77C9-C344-BB72-7B3053451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ptbg.pdf" descr="pptbg.pdf">
            <a:extLst>
              <a:ext uri="{FF2B5EF4-FFF2-40B4-BE49-F238E27FC236}">
                <a16:creationId xmlns:a16="http://schemas.microsoft.com/office/drawing/2014/main" id="{DE031171-FCE2-C345-ADD7-249A02A176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521"/>
          </a:blip>
          <a:srcRect l="35911" r="35911"/>
          <a:stretch>
            <a:fillRect/>
          </a:stretch>
        </p:blipFill>
        <p:spPr>
          <a:xfrm>
            <a:off x="8929688" y="192087"/>
            <a:ext cx="3167951" cy="62301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" name="oracle-logo-white.pdf" descr="oracle-logo-white.pdf">
            <a:extLst>
              <a:ext uri="{FF2B5EF4-FFF2-40B4-BE49-F238E27FC236}">
                <a16:creationId xmlns:a16="http://schemas.microsoft.com/office/drawing/2014/main" id="{F57EB6A8-AE20-5A4D-974F-98D92C25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61" y="6635159"/>
            <a:ext cx="1031081" cy="12888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84848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0E5AB4EA-4401-114B-80F4-9B2A4E7BC27F}"/>
              </a:ext>
            </a:extLst>
          </p:cNvPr>
          <p:cNvSpPr/>
          <p:nvPr/>
        </p:nvSpPr>
        <p:spPr>
          <a:xfrm>
            <a:off x="1" y="1111"/>
            <a:ext cx="12192000" cy="1105646"/>
          </a:xfrm>
          <a:prstGeom prst="rect">
            <a:avLst/>
          </a:prstGeom>
          <a:solidFill>
            <a:srgbClr val="50A5E9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/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83285-BDF4-5248-BA9A-A62CD538A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2" y="190722"/>
            <a:ext cx="8891452" cy="7890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48FC-1442-6640-A909-622743BE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2080"/>
            <a:ext cx="10515600" cy="477488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DBA33-99FE-DF44-8B5D-977B61280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/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oracle-logo.pdf" descr="oracle-logo.pdf">
            <a:extLst>
              <a:ext uri="{FF2B5EF4-FFF2-40B4-BE49-F238E27FC236}">
                <a16:creationId xmlns:a16="http://schemas.microsoft.com/office/drawing/2014/main" id="{D5423557-E824-034A-BCAE-3B4560DE4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61" y="6651683"/>
            <a:ext cx="1031081" cy="128886"/>
          </a:xfrm>
          <a:prstGeom prst="rect">
            <a:avLst/>
          </a:prstGeom>
          <a:ln w="12700">
            <a:miter lim="400000"/>
          </a:ln>
        </p:spPr>
      </p:pic>
      <p:pic>
        <p:nvPicPr>
          <p:cNvPr id="8" name="pptbg.pdf" descr="pptbg.pdf">
            <a:extLst>
              <a:ext uri="{FF2B5EF4-FFF2-40B4-BE49-F238E27FC236}">
                <a16:creationId xmlns:a16="http://schemas.microsoft.com/office/drawing/2014/main" id="{8BDE2F66-565E-DF4B-99A5-BE4A894160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4521"/>
          </a:blip>
          <a:srcRect r="49836" b="65499"/>
          <a:stretch>
            <a:fillRect/>
          </a:stretch>
        </p:blipFill>
        <p:spPr>
          <a:xfrm>
            <a:off x="9466218" y="91290"/>
            <a:ext cx="2573020" cy="9806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9527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">
            <a:extLst>
              <a:ext uri="{FF2B5EF4-FFF2-40B4-BE49-F238E27FC236}">
                <a16:creationId xmlns:a16="http://schemas.microsoft.com/office/drawing/2014/main" id="{E7DCA760-3E32-F249-87E3-B77F1CDE8411}"/>
              </a:ext>
            </a:extLst>
          </p:cNvPr>
          <p:cNvSpPr/>
          <p:nvPr/>
        </p:nvSpPr>
        <p:spPr>
          <a:xfrm>
            <a:off x="0" y="6574272"/>
            <a:ext cx="12192001" cy="294485"/>
          </a:xfrm>
          <a:prstGeom prst="rect">
            <a:avLst/>
          </a:prstGeom>
          <a:solidFill>
            <a:srgbClr val="000000">
              <a:alpha val="1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6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967D6-55D2-4646-BFA9-302134788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990F0-BFAE-814A-A304-2A5DB3C51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FB9062-C796-0A4B-9E32-FCF07CCCDC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66558" y="6599235"/>
            <a:ext cx="1031081" cy="220666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A54A6974-B6F0-4AFC-A496-D55A6B27C3B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B88947-4AAC-A248-9477-F1042B595CAC}"/>
              </a:ext>
            </a:extLst>
          </p:cNvPr>
          <p:cNvSpPr txBox="1"/>
          <p:nvPr/>
        </p:nvSpPr>
        <p:spPr>
          <a:xfrm>
            <a:off x="4331970" y="6594077"/>
            <a:ext cx="35280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Copyright © </a:t>
            </a:r>
            <a:r>
              <a:rPr lang="is-IS" sz="1000" dirty="0">
                <a:solidFill>
                  <a:schemeClr val="tx1"/>
                </a:solidFill>
              </a:rPr>
              <a:t>2019</a:t>
            </a:r>
            <a:r>
              <a:rPr lang="en-US" sz="1000" dirty="0">
                <a:solidFill>
                  <a:schemeClr val="tx1"/>
                </a:solidFill>
              </a:rPr>
              <a:t>, Oracle and/or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263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apache.org/dist/hadoop/common/hadoop-3.3.6/hadoop-3.3.6.tar.gz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wnload.virtualbox.org/virtualbox/7.1.4/VirtualBox-7.1.4-165100-Win.exe" TargetMode="Externa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870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://localhost:8088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ubuntu.com/jammy/ubuntu-22.04.5-desktop-amd64.is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5C3C65A-A0B1-4600-99C7-6562A038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C60B8-1C68-D444-826A-C194C18925F3}" type="slidenum">
              <a:rPr lang="en-US" smtClean="0"/>
              <a:t>1</a:t>
            </a:fld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3242589-1F12-421A-BAE1-7A62D81378A6}"/>
              </a:ext>
            </a:extLst>
          </p:cNvPr>
          <p:cNvSpPr txBox="1">
            <a:spLocks/>
          </p:cNvSpPr>
          <p:nvPr/>
        </p:nvSpPr>
        <p:spPr>
          <a:xfrm>
            <a:off x="-802350" y="471323"/>
            <a:ext cx="10112605" cy="19586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+mj-cs"/>
              </a:defRPr>
            </a:lvl1pPr>
          </a:lstStyle>
          <a:p>
            <a:pPr algn="ctr"/>
            <a:r>
              <a:rPr lang="en-US" sz="7500" b="1" dirty="0">
                <a:latin typeface="+mn-lt"/>
              </a:rPr>
              <a:t>Hadoop </a:t>
            </a:r>
            <a:r>
              <a:rPr lang="tr-TR" sz="7500" b="1" dirty="0">
                <a:latin typeface="+mn-lt"/>
              </a:rPr>
              <a:t>Tek Sunucu </a:t>
            </a:r>
            <a:r>
              <a:rPr lang="en-US" sz="7500" b="1" dirty="0" err="1">
                <a:latin typeface="+mn-lt"/>
              </a:rPr>
              <a:t>Kurulum</a:t>
            </a:r>
            <a:r>
              <a:rPr lang="en-US" sz="7500" b="1" dirty="0">
                <a:latin typeface="+mn-lt"/>
              </a:rPr>
              <a:t> </a:t>
            </a:r>
            <a:r>
              <a:rPr lang="en-US" sz="7500" b="1" dirty="0" err="1">
                <a:latin typeface="+mn-lt"/>
              </a:rPr>
              <a:t>Adımları</a:t>
            </a:r>
            <a:endParaRPr lang="en-US" sz="7500" b="1" dirty="0">
              <a:latin typeface="+mn-lt"/>
            </a:endParaRP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id="{45C015FB-8150-4966-A991-F3EFEDE82800}"/>
              </a:ext>
            </a:extLst>
          </p:cNvPr>
          <p:cNvSpPr/>
          <p:nvPr/>
        </p:nvSpPr>
        <p:spPr>
          <a:xfrm>
            <a:off x="0" y="6579178"/>
            <a:ext cx="12192000" cy="305954"/>
          </a:xfrm>
          <a:prstGeom prst="rect">
            <a:avLst/>
          </a:prstGeom>
          <a:solidFill>
            <a:srgbClr val="50A5E9"/>
          </a:solidFill>
          <a:ln>
            <a:solidFill>
              <a:srgbClr val="2ECA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0A369E50-6E48-46A5-A93B-50B1CB664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2" y="3336049"/>
            <a:ext cx="868680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68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1585999-BF03-4C22-BA8E-859F2AE3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Sanal Makine Konfigürasyonları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B3379E7-1CAD-4919-8FF8-B589D8778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442" y="1455412"/>
            <a:ext cx="6735115" cy="4667901"/>
          </a:xfrm>
        </p:spPr>
      </p:pic>
    </p:spTree>
    <p:extLst>
      <p:ext uri="{BB962C8B-B14F-4D97-AF65-F5344CB8AC3E}">
        <p14:creationId xmlns:p14="http://schemas.microsoft.com/office/powerpoint/2010/main" val="107335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A6C36D-3E87-4ACD-9AAD-87D77FD0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latin typeface="+mn-lt"/>
              </a:rPr>
              <a:t>Sanal Makine Kurulumu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A7AD2F4-2320-402A-85C0-C18A4C59E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58" y="1541149"/>
            <a:ext cx="6868484" cy="4496427"/>
          </a:xfrm>
        </p:spPr>
      </p:pic>
    </p:spTree>
    <p:extLst>
      <p:ext uri="{BB962C8B-B14F-4D97-AF65-F5344CB8AC3E}">
        <p14:creationId xmlns:p14="http://schemas.microsoft.com/office/powerpoint/2010/main" val="68928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091E2F-75E3-457E-9FF0-2D4C30FF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Sanal Makine Kurulumu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31E443F-EFBF-4E5F-A86B-E146F4A915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167" y="1401763"/>
            <a:ext cx="7191665" cy="4775200"/>
          </a:xfrm>
        </p:spPr>
      </p:pic>
    </p:spTree>
    <p:extLst>
      <p:ext uri="{BB962C8B-B14F-4D97-AF65-F5344CB8AC3E}">
        <p14:creationId xmlns:p14="http://schemas.microsoft.com/office/powerpoint/2010/main" val="3369142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D2E3368-6314-4C1B-B875-19EF36588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Sanal Makine Kurulumu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923EC64-0C29-4D02-9744-B5F66EAA9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4" y="1401763"/>
            <a:ext cx="6966832" cy="4775200"/>
          </a:xfrm>
        </p:spPr>
      </p:pic>
    </p:spTree>
    <p:extLst>
      <p:ext uri="{BB962C8B-B14F-4D97-AF65-F5344CB8AC3E}">
        <p14:creationId xmlns:p14="http://schemas.microsoft.com/office/powerpoint/2010/main" val="1900839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ACDD78-E3A4-403D-99C1-C97B2688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Sanal Makine Kurulumu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5A4C552-ECA4-441C-A869-BF7CC45B0D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991" y="1401763"/>
            <a:ext cx="7002018" cy="4775200"/>
          </a:xfrm>
        </p:spPr>
      </p:pic>
    </p:spTree>
    <p:extLst>
      <p:ext uri="{BB962C8B-B14F-4D97-AF65-F5344CB8AC3E}">
        <p14:creationId xmlns:p14="http://schemas.microsoft.com/office/powerpoint/2010/main" val="161367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E66E792-A020-4A05-B1D2-6E949F4D8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Sanal Makine Kurulumu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1349DBDA-88A7-48DD-80BF-039C831D4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998" y="1401763"/>
            <a:ext cx="6634003" cy="4775200"/>
          </a:xfrm>
        </p:spPr>
      </p:pic>
    </p:spTree>
    <p:extLst>
      <p:ext uri="{BB962C8B-B14F-4D97-AF65-F5344CB8AC3E}">
        <p14:creationId xmlns:p14="http://schemas.microsoft.com/office/powerpoint/2010/main" val="2991531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7B3270-7A3B-434E-A57B-2D6F5CE9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Sanal Makine Kurulumu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098E1A8-E9BB-47C8-827C-DCDEE4B3AF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313" y="1401763"/>
            <a:ext cx="6693373" cy="4775200"/>
          </a:xfrm>
        </p:spPr>
      </p:pic>
    </p:spTree>
    <p:extLst>
      <p:ext uri="{BB962C8B-B14F-4D97-AF65-F5344CB8AC3E}">
        <p14:creationId xmlns:p14="http://schemas.microsoft.com/office/powerpoint/2010/main" val="1807687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298ACAD-3B86-4DF2-98DD-860AD652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Sanal Makine Kullanıcı Oluşturma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D8C4BB0-9C25-4C9D-9A64-B5F6CA89E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896" y="1401763"/>
            <a:ext cx="6698207" cy="4775200"/>
          </a:xfrm>
        </p:spPr>
      </p:pic>
    </p:spTree>
    <p:extLst>
      <p:ext uri="{BB962C8B-B14F-4D97-AF65-F5344CB8AC3E}">
        <p14:creationId xmlns:p14="http://schemas.microsoft.com/office/powerpoint/2010/main" val="2831515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F7AC39-28A9-4345-BD6E-DC162F918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Sanal Makine Kurulumu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EFE4046-F81E-4789-8797-37EFA846B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601" y="2069860"/>
            <a:ext cx="5896798" cy="3439005"/>
          </a:xfrm>
        </p:spPr>
      </p:pic>
    </p:spTree>
    <p:extLst>
      <p:ext uri="{BB962C8B-B14F-4D97-AF65-F5344CB8AC3E}">
        <p14:creationId xmlns:p14="http://schemas.microsoft.com/office/powerpoint/2010/main" val="370771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186E6E-1914-412B-B137-148CB3F83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Sanal Makine Kurulumu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1E1BFFB-779F-4B98-AC0C-232641C6E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056" y="1401763"/>
            <a:ext cx="7469887" cy="4775200"/>
          </a:xfrm>
        </p:spPr>
      </p:pic>
    </p:spTree>
    <p:extLst>
      <p:ext uri="{BB962C8B-B14F-4D97-AF65-F5344CB8AC3E}">
        <p14:creationId xmlns:p14="http://schemas.microsoft.com/office/powerpoint/2010/main" val="96178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en-US" b="1" dirty="0" err="1">
                <a:latin typeface="+mn-lt"/>
              </a:rPr>
              <a:t>Kurulum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87570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+mn-lt"/>
              </a:rPr>
              <a:t>Oracle</a:t>
            </a:r>
            <a:r>
              <a:rPr lang="tr-TR" dirty="0">
                <a:latin typeface="+mn-lt"/>
              </a:rPr>
              <a:t> </a:t>
            </a:r>
            <a:r>
              <a:rPr lang="tr-TR" dirty="0" err="1">
                <a:latin typeface="+mn-lt"/>
              </a:rPr>
              <a:t>VirtualBox</a:t>
            </a:r>
            <a:r>
              <a:rPr lang="tr-TR" dirty="0">
                <a:latin typeface="+mn-lt"/>
              </a:rPr>
              <a:t> kurulumu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Sanal sunucu oluşturulması (</a:t>
            </a:r>
            <a:r>
              <a:rPr lang="tr-TR" dirty="0" err="1">
                <a:latin typeface="+mn-lt"/>
              </a:rPr>
              <a:t>Ubuntu</a:t>
            </a:r>
            <a:r>
              <a:rPr lang="tr-TR" dirty="0">
                <a:latin typeface="+mn-lt"/>
              </a:rPr>
              <a:t> 22.04)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Sunucu</a:t>
            </a:r>
            <a:r>
              <a:rPr lang="tr-TR" dirty="0" err="1">
                <a:latin typeface="+mn-lt"/>
              </a:rPr>
              <a:t>nun</a:t>
            </a:r>
            <a:r>
              <a:rPr lang="en-US" dirty="0">
                <a:latin typeface="+mn-lt"/>
              </a:rPr>
              <a:t> </a:t>
            </a:r>
            <a:r>
              <a:rPr lang="tr-TR" dirty="0">
                <a:latin typeface="+mn-lt"/>
              </a:rPr>
              <a:t>h</a:t>
            </a:r>
            <a:r>
              <a:rPr lang="en-US" dirty="0" err="1">
                <a:latin typeface="+mn-lt"/>
              </a:rPr>
              <a:t>azırlanması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Kurulum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öncesi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işletim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sistemi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üzerinde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yapılacak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ayarlar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Hadoop </a:t>
            </a:r>
            <a:r>
              <a:rPr lang="en-US" dirty="0" err="1">
                <a:latin typeface="+mn-lt"/>
              </a:rPr>
              <a:t>Kurulumu</a:t>
            </a:r>
            <a:r>
              <a:rPr lang="tr-TR" dirty="0">
                <a:latin typeface="+mn-lt"/>
              </a:rPr>
              <a:t> (v3.3.6)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+mn-lt"/>
              </a:rPr>
              <a:t>Hadoop</a:t>
            </a:r>
            <a:r>
              <a:rPr lang="tr-TR" dirty="0">
                <a:latin typeface="+mn-lt"/>
              </a:rPr>
              <a:t> Konfigürasyonu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+mn-lt"/>
              </a:rPr>
              <a:t>Hello</a:t>
            </a:r>
            <a:r>
              <a:rPr lang="tr-TR" dirty="0">
                <a:latin typeface="+mn-lt"/>
              </a:rPr>
              <a:t> World örnek uygulama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00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en-US" b="1" dirty="0" err="1">
                <a:latin typeface="+mn-lt"/>
              </a:rPr>
              <a:t>Kurulum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Kurulum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için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hazırlanan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sanal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sunucu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bilgileri</a:t>
            </a:r>
            <a:r>
              <a:rPr lang="en-US" dirty="0">
                <a:latin typeface="+mn-lt"/>
              </a:rPr>
              <a:t> (VirtualBox);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Hostname : </a:t>
            </a:r>
            <a:r>
              <a:rPr lang="tr-TR" dirty="0">
                <a:latin typeface="+mn-lt"/>
              </a:rPr>
              <a:t>bvm01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IP : </a:t>
            </a:r>
            <a:r>
              <a:rPr lang="tr-TR" dirty="0">
                <a:latin typeface="+mn-lt"/>
              </a:rPr>
              <a:t>127.0.0.1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S</a:t>
            </a:r>
            <a:r>
              <a:rPr lang="en-US" dirty="0" err="1">
                <a:latin typeface="+mn-lt"/>
              </a:rPr>
              <a:t>unucu</a:t>
            </a:r>
            <a:r>
              <a:rPr lang="en-US" dirty="0">
                <a:latin typeface="+mn-lt"/>
              </a:rPr>
              <a:t> 4 GB memory </a:t>
            </a:r>
            <a:r>
              <a:rPr lang="en-US" dirty="0" err="1">
                <a:latin typeface="+mn-lt"/>
              </a:rPr>
              <a:t>ve</a:t>
            </a:r>
            <a:r>
              <a:rPr lang="en-US" dirty="0">
                <a:latin typeface="+mn-lt"/>
              </a:rPr>
              <a:t> </a:t>
            </a:r>
            <a:r>
              <a:rPr lang="tr-TR" dirty="0">
                <a:latin typeface="+mn-lt"/>
              </a:rPr>
              <a:t>5</a:t>
            </a:r>
            <a:r>
              <a:rPr lang="en-US" dirty="0">
                <a:latin typeface="+mn-lt"/>
              </a:rPr>
              <a:t>0 </a:t>
            </a:r>
            <a:r>
              <a:rPr lang="en-US" dirty="0" err="1">
                <a:latin typeface="+mn-lt"/>
              </a:rPr>
              <a:t>GB’lık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bir</a:t>
            </a:r>
            <a:r>
              <a:rPr lang="en-US" dirty="0">
                <a:latin typeface="+mn-lt"/>
              </a:rPr>
              <a:t> hard </a:t>
            </a:r>
            <a:r>
              <a:rPr lang="en-US" dirty="0" err="1">
                <a:latin typeface="+mn-lt"/>
              </a:rPr>
              <a:t>diske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sahiptir</a:t>
            </a:r>
            <a:r>
              <a:rPr lang="en-US" dirty="0">
                <a:latin typeface="+mn-lt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26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en-US" b="1" dirty="0" err="1">
                <a:latin typeface="+mn-lt"/>
              </a:rPr>
              <a:t>Kurulum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80D6E592-E0EF-4DEA-9CBD-C0ABABD42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895" y="1401763"/>
            <a:ext cx="8832209" cy="4775200"/>
          </a:xfrm>
        </p:spPr>
      </p:pic>
    </p:spTree>
    <p:extLst>
      <p:ext uri="{BB962C8B-B14F-4D97-AF65-F5344CB8AC3E}">
        <p14:creationId xmlns:p14="http://schemas.microsoft.com/office/powerpoint/2010/main" val="70128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en-US" b="1" dirty="0" err="1">
                <a:latin typeface="+mn-lt"/>
              </a:rPr>
              <a:t>Kurulum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935" y="1389293"/>
            <a:ext cx="11155327" cy="4475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Java kurulumu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sudo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apt-get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install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openjdk-8-jdk</a:t>
            </a:r>
            <a:endParaRPr lang="tr-TR" b="0" i="0" dirty="0">
              <a:solidFill>
                <a:srgbClr val="242424"/>
              </a:solidFill>
              <a:effectLst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242424"/>
                </a:solidFill>
              </a:rPr>
              <a:t>java</a:t>
            </a:r>
            <a:r>
              <a:rPr lang="tr-TR" dirty="0">
                <a:solidFill>
                  <a:srgbClr val="242424"/>
                </a:solidFill>
              </a:rPr>
              <a:t> -</a:t>
            </a:r>
            <a:r>
              <a:rPr lang="tr-TR" dirty="0" err="1">
                <a:solidFill>
                  <a:srgbClr val="242424"/>
                </a:solidFill>
              </a:rPr>
              <a:t>version</a:t>
            </a:r>
            <a:endParaRPr lang="tr-TR" dirty="0">
              <a:solidFill>
                <a:srgbClr val="242424"/>
              </a:solidFill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 err="1">
                <a:latin typeface="+mn-lt"/>
              </a:rPr>
              <a:t>openjdk</a:t>
            </a:r>
            <a:r>
              <a:rPr lang="en-US" dirty="0">
                <a:latin typeface="+mn-lt"/>
              </a:rPr>
              <a:t> version "1.8.0_422«</a:t>
            </a:r>
            <a:endParaRPr lang="tr-TR" dirty="0">
              <a:latin typeface="+mn-lt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OpenJDK Runtime Environment (build 1.8.0_422-8u422-b05-1~22.04-b05)</a:t>
            </a:r>
            <a:endParaRPr lang="tr-TR" dirty="0">
              <a:latin typeface="+mn-lt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OpenJDK 64-Bit Server VM (build 25.422-b05, mixed mode)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6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en-US" b="1" dirty="0" err="1">
                <a:latin typeface="+mn-lt"/>
              </a:rPr>
              <a:t>Kurulum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501525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+mn-lt"/>
              </a:rPr>
              <a:t>Ssh</a:t>
            </a:r>
            <a:r>
              <a:rPr lang="tr-TR" dirty="0">
                <a:latin typeface="+mn-lt"/>
              </a:rPr>
              <a:t> kurulumu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sudo</a:t>
            </a:r>
            <a:r>
              <a:rPr lang="en-US" dirty="0">
                <a:latin typeface="+mn-lt"/>
              </a:rPr>
              <a:t> apt-get install </a:t>
            </a:r>
            <a:r>
              <a:rPr lang="en-US" dirty="0" err="1">
                <a:latin typeface="+mn-lt"/>
              </a:rPr>
              <a:t>ssh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242424"/>
                </a:solidFill>
                <a:latin typeface="source-serif-pro"/>
              </a:rPr>
              <a:t>R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emote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serif-pro"/>
              </a:rPr>
              <a:t>shell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paralel çalışma işlemi için</a:t>
            </a:r>
            <a:endParaRPr lang="tr-TR" b="0" i="0" dirty="0">
              <a:solidFill>
                <a:srgbClr val="242424"/>
              </a:solidFill>
              <a:effectLst/>
              <a:latin typeface="+mn-lt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sudo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apt-get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install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pdsh</a:t>
            </a:r>
            <a:endParaRPr lang="tr-TR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solidFill>
                  <a:srgbClr val="242424"/>
                </a:solidFill>
                <a:latin typeface="source-serif-pro"/>
              </a:rPr>
              <a:t>RSA</a:t>
            </a:r>
            <a:r>
              <a:rPr lang="tr-TR" b="0" i="0" dirty="0">
                <a:solidFill>
                  <a:srgbClr val="242424"/>
                </a:solidFill>
                <a:effectLst/>
                <a:latin typeface="source-serif-pro"/>
              </a:rPr>
              <a:t> anahtar çifti üretimi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ssh-keygen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-t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rsa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cat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~/.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ssh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/id_rsa.pub &gt;&gt; ~/.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ssh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authorized_keys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chmod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0600 ~/.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ssh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authorized_keys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2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en-US" b="1" dirty="0" err="1">
                <a:latin typeface="+mn-lt"/>
              </a:rPr>
              <a:t>Kurulum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Bağlantı kontrolü için farklı bir terminal açıp aşağıdaki komutu çalıştıralım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ssh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localhost</a:t>
            </a:r>
            <a:endParaRPr lang="tr-TR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tr-TR" dirty="0">
                <a:solidFill>
                  <a:srgbClr val="242424"/>
                </a:solidFill>
                <a:latin typeface="source-code-pro"/>
              </a:rPr>
              <a:t>Bağlantı kurulmasına izin veriyor musunuz? Sorusuna </a:t>
            </a:r>
            <a:r>
              <a:rPr lang="tr-TR" dirty="0" err="1">
                <a:solidFill>
                  <a:srgbClr val="242424"/>
                </a:solidFill>
                <a:latin typeface="source-code-pro"/>
              </a:rPr>
              <a:t>yes</a:t>
            </a:r>
            <a:r>
              <a:rPr lang="tr-TR" dirty="0">
                <a:solidFill>
                  <a:srgbClr val="242424"/>
                </a:solidFill>
                <a:latin typeface="source-code-pro"/>
              </a:rPr>
              <a:t> diyerek adımı tamamlayalım.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610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en-US" b="1" dirty="0" err="1">
                <a:latin typeface="+mn-lt"/>
              </a:rPr>
              <a:t>Kurulum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9037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+mn-lt"/>
              </a:rPr>
              <a:t>Hadoop</a:t>
            </a:r>
            <a:r>
              <a:rPr lang="tr-TR" dirty="0">
                <a:latin typeface="+mn-lt"/>
              </a:rPr>
              <a:t> 3.3.6 versiyonu indirme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/>
              <a:t>w</a:t>
            </a:r>
            <a:r>
              <a:rPr lang="tr-TR" dirty="0" err="1">
                <a:latin typeface="+mn-lt"/>
              </a:rPr>
              <a:t>get</a:t>
            </a:r>
            <a:r>
              <a:rPr lang="tr-TR" dirty="0">
                <a:latin typeface="+mn-lt"/>
              </a:rPr>
              <a:t> </a:t>
            </a:r>
            <a:r>
              <a:rPr lang="en-US" dirty="0">
                <a:latin typeface="+mn-lt"/>
                <a:hlinkClick r:id="rId3"/>
              </a:rPr>
              <a:t>https://archive.apache.org/dist/hadoop/common/hadoop-3.3.6/hadoop-3.3.6.tar.gz</a:t>
            </a:r>
            <a:endParaRPr lang="tr-TR" dirty="0">
              <a:latin typeface="+mn-lt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tar -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xvzf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hadoop-3.3.6.tar.gz</a:t>
            </a:r>
            <a:endParaRPr lang="tr-TR" b="0" i="0" dirty="0">
              <a:solidFill>
                <a:srgbClr val="242424"/>
              </a:solidFill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Dosyaları /</a:t>
            </a:r>
            <a:r>
              <a:rPr lang="tr-TR" dirty="0" err="1">
                <a:latin typeface="+mn-lt"/>
              </a:rPr>
              <a:t>usr</a:t>
            </a:r>
            <a:r>
              <a:rPr lang="tr-TR" dirty="0">
                <a:latin typeface="+mn-lt"/>
              </a:rPr>
              <a:t>/</a:t>
            </a:r>
            <a:r>
              <a:rPr lang="tr-TR" dirty="0" err="1">
                <a:latin typeface="+mn-lt"/>
              </a:rPr>
              <a:t>local</a:t>
            </a:r>
            <a:r>
              <a:rPr lang="tr-TR" dirty="0">
                <a:latin typeface="+mn-lt"/>
              </a:rPr>
              <a:t>/</a:t>
            </a:r>
            <a:r>
              <a:rPr lang="tr-TR" dirty="0" err="1">
                <a:latin typeface="+mn-lt"/>
              </a:rPr>
              <a:t>hadoop</a:t>
            </a:r>
            <a:r>
              <a:rPr lang="tr-TR" dirty="0">
                <a:latin typeface="+mn-lt"/>
              </a:rPr>
              <a:t> klasörüne taşıyalım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+mn-lt"/>
              </a:rPr>
              <a:t>sudo</a:t>
            </a:r>
            <a:r>
              <a:rPr lang="tr-TR" dirty="0">
                <a:latin typeface="+mn-lt"/>
              </a:rPr>
              <a:t> mv hadoop-3.3.6 /</a:t>
            </a:r>
            <a:r>
              <a:rPr lang="tr-TR" dirty="0" err="1">
                <a:latin typeface="+mn-lt"/>
              </a:rPr>
              <a:t>usr</a:t>
            </a:r>
            <a:r>
              <a:rPr lang="tr-TR" dirty="0">
                <a:latin typeface="+mn-lt"/>
              </a:rPr>
              <a:t>/</a:t>
            </a:r>
            <a:r>
              <a:rPr lang="tr-TR" dirty="0" err="1">
                <a:latin typeface="+mn-lt"/>
              </a:rPr>
              <a:t>local</a:t>
            </a:r>
            <a:r>
              <a:rPr lang="tr-TR" dirty="0">
                <a:latin typeface="+mn-lt"/>
              </a:rPr>
              <a:t>/</a:t>
            </a:r>
            <a:r>
              <a:rPr lang="tr-TR" dirty="0" err="1">
                <a:latin typeface="+mn-lt"/>
              </a:rPr>
              <a:t>hadoop</a:t>
            </a:r>
            <a:endParaRPr lang="tr-TR" dirty="0">
              <a:latin typeface="+mn-lt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dirty="0" err="1"/>
              <a:t>chown</a:t>
            </a:r>
            <a:r>
              <a:rPr lang="tr-TR" dirty="0"/>
              <a:t> -R </a:t>
            </a:r>
            <a:r>
              <a:rPr lang="tr-TR" dirty="0" err="1"/>
              <a:t>hadoop:hadoop</a:t>
            </a:r>
            <a:r>
              <a:rPr lang="tr-TR" dirty="0"/>
              <a:t> /</a:t>
            </a:r>
            <a:r>
              <a:rPr lang="tr-TR" dirty="0" err="1"/>
              <a:t>usr</a:t>
            </a:r>
            <a:r>
              <a:rPr lang="tr-TR" dirty="0"/>
              <a:t>/</a:t>
            </a:r>
            <a:r>
              <a:rPr lang="tr-TR" dirty="0" err="1"/>
              <a:t>local</a:t>
            </a:r>
            <a:r>
              <a:rPr lang="tr-TR" dirty="0"/>
              <a:t>/</a:t>
            </a:r>
            <a:r>
              <a:rPr lang="tr-TR" dirty="0" err="1"/>
              <a:t>hadoop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57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en-US" b="1" dirty="0" err="1">
                <a:latin typeface="+mn-lt"/>
              </a:rPr>
              <a:t>Kurulum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8"/>
            <a:ext cx="11155327" cy="50292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solidFill>
                  <a:srgbClr val="242424"/>
                </a:solidFill>
                <a:latin typeface="source-code-pro"/>
              </a:rPr>
              <a:t>bashrc</a:t>
            </a:r>
            <a:r>
              <a:rPr lang="tr-TR" dirty="0">
                <a:solidFill>
                  <a:srgbClr val="242424"/>
                </a:solidFill>
                <a:latin typeface="source-code-pro"/>
              </a:rPr>
              <a:t> dosyası içerisine eklenecekler</a:t>
            </a:r>
            <a:endParaRPr lang="tr-TR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sudo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nano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~/.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bashrc</a:t>
            </a:r>
            <a:endParaRPr lang="tr-TR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export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HADOOP_HOME=/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usr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local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hadoop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export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HADOOP_MAPRED_HOME=$HADOOP_HOME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export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HADOOP_COMMON_HOME=$HADOOP_HOME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export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HADOOP_HDFS_HOME=$HADOOP_HOME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export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YARN_HOME=$HADOOP_HOME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export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HADOOP_COMMON_LIB_NATIVE_DIR=$HADOOP_HOME/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lib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native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export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PATH=$PATH:$HADOOP_HOME/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sbin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:$HADOOP_HOME/bin</a:t>
            </a:r>
            <a:br>
              <a:rPr lang="tr-TR" dirty="0"/>
            </a:b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export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HADOOP_INSTALL=$HADOOP_HOME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tr-TR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0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en-US" b="1" dirty="0" err="1">
                <a:latin typeface="+mn-lt"/>
              </a:rPr>
              <a:t>Kurulum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Environment değişikliklerinin aktif kullanıcıda geçerli olması için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source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~/.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bashrc</a:t>
            </a:r>
            <a:endParaRPr lang="tr-TR" b="0" i="0" dirty="0">
              <a:solidFill>
                <a:srgbClr val="242424"/>
              </a:solidFill>
              <a:effectLst/>
              <a:latin typeface="source-code-pro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Değişikliklerin geçerli olduğunu kontrol etmek için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echo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$HADOOP_HOME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usr</a:t>
            </a:r>
            <a:r>
              <a:rPr lang="en-US" dirty="0">
                <a:latin typeface="+mn-lt"/>
              </a:rPr>
              <a:t>/local/</a:t>
            </a:r>
            <a:r>
              <a:rPr lang="en-US" dirty="0" err="1">
                <a:latin typeface="+mn-lt"/>
              </a:rPr>
              <a:t>hadoop</a:t>
            </a:r>
            <a:r>
              <a:rPr lang="en-US">
                <a:latin typeface="+mn-lt"/>
              </a:rPr>
              <a:t>/</a:t>
            </a:r>
            <a:endParaRPr lang="tr-TR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585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Konfigürasyon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7"/>
            <a:ext cx="10794465" cy="502928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+mn-lt"/>
              </a:rPr>
              <a:t>Hadoop</a:t>
            </a:r>
            <a:r>
              <a:rPr lang="tr-TR" dirty="0">
                <a:latin typeface="+mn-lt"/>
              </a:rPr>
              <a:t> konfigürasyonları için aşağıdaki dizine gidilir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cd $HADOOP_HOME/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etc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hadoop</a:t>
            </a:r>
            <a:endParaRPr lang="tr-TR" b="0" i="0" dirty="0">
              <a:solidFill>
                <a:srgbClr val="242424"/>
              </a:solidFill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Java dizin kontrolü için çalıştırılacak komut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readlink</a:t>
            </a:r>
            <a:r>
              <a:rPr lang="en-US" dirty="0">
                <a:latin typeface="+mn-lt"/>
              </a:rPr>
              <a:t> -f /</a:t>
            </a:r>
            <a:r>
              <a:rPr lang="en-US" dirty="0" err="1">
                <a:latin typeface="+mn-lt"/>
              </a:rPr>
              <a:t>usr</a:t>
            </a:r>
            <a:r>
              <a:rPr lang="en-US" dirty="0">
                <a:latin typeface="+mn-lt"/>
              </a:rPr>
              <a:t>/bin/java | sed "s:bin/java::"</a:t>
            </a:r>
            <a:endParaRPr lang="tr-TR" dirty="0">
              <a:latin typeface="+mn-lt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/</a:t>
            </a:r>
            <a:r>
              <a:rPr lang="en-US" dirty="0" err="1">
                <a:latin typeface="+mn-lt"/>
              </a:rPr>
              <a:t>usr</a:t>
            </a:r>
            <a:r>
              <a:rPr lang="en-US" dirty="0">
                <a:latin typeface="+mn-lt"/>
              </a:rPr>
              <a:t>/lib/</a:t>
            </a:r>
            <a:r>
              <a:rPr lang="en-US" dirty="0" err="1">
                <a:latin typeface="+mn-lt"/>
              </a:rPr>
              <a:t>jvm</a:t>
            </a:r>
            <a:r>
              <a:rPr lang="en-US" dirty="0">
                <a:latin typeface="+mn-lt"/>
              </a:rPr>
              <a:t>/java-8-openjdk-amd64/</a:t>
            </a:r>
            <a:r>
              <a:rPr lang="en-US" dirty="0" err="1">
                <a:latin typeface="+mn-lt"/>
              </a:rPr>
              <a:t>jre</a:t>
            </a:r>
            <a:r>
              <a:rPr lang="en-US" dirty="0">
                <a:latin typeface="+mn-lt"/>
              </a:rPr>
              <a:t>/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Java dizinini hadoop-env.sh dosyasına eklenmeli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sudo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nano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hadoop-env.sh</a:t>
            </a:r>
            <a:endParaRPr lang="tr-TR" dirty="0">
              <a:latin typeface="+mn-lt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#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export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JAVA_HOME=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export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JAVA_HOME=/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usr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lib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jvm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/java-8-openjdk-amd64/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jre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/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4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Konfigürasyon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00" y="1244877"/>
            <a:ext cx="10780610" cy="490377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Hadoop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 dosya sisteminde kullanılacak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namenode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 ve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datanode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 klasörlerini oluşturalım.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tr-TR" b="0" i="0" dirty="0" err="1">
                <a:solidFill>
                  <a:srgbClr val="242424"/>
                </a:solidFill>
                <a:effectLst/>
              </a:rPr>
              <a:t>sudo</a:t>
            </a:r>
            <a:r>
              <a:rPr lang="tr-TR" b="0" i="0" dirty="0">
                <a:solidFill>
                  <a:srgbClr val="242424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</a:rPr>
              <a:t>mkdir</a:t>
            </a:r>
            <a:r>
              <a:rPr lang="tr-TR" b="0" i="0" dirty="0">
                <a:solidFill>
                  <a:srgbClr val="242424"/>
                </a:solidFill>
                <a:effectLst/>
              </a:rPr>
              <a:t> -p /</a:t>
            </a:r>
            <a:r>
              <a:rPr lang="tr-TR" b="0" i="0" dirty="0" err="1">
                <a:solidFill>
                  <a:srgbClr val="242424"/>
                </a:solidFill>
                <a:effectLst/>
              </a:rPr>
              <a:t>hadoopdata</a:t>
            </a:r>
            <a:r>
              <a:rPr lang="tr-TR" b="0" i="0" dirty="0">
                <a:solidFill>
                  <a:srgbClr val="242424"/>
                </a:solidFill>
                <a:effectLst/>
              </a:rPr>
              <a:t>/</a:t>
            </a:r>
            <a:r>
              <a:rPr lang="tr-TR" b="0" i="0" dirty="0" err="1">
                <a:solidFill>
                  <a:srgbClr val="242424"/>
                </a:solidFill>
                <a:effectLst/>
              </a:rPr>
              <a:t>namenode</a:t>
            </a:r>
            <a:br>
              <a:rPr lang="tr-TR" dirty="0"/>
            </a:br>
            <a:r>
              <a:rPr lang="tr-TR" dirty="0" err="1"/>
              <a:t>sudo</a:t>
            </a:r>
            <a:r>
              <a:rPr lang="tr-TR" dirty="0"/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</a:rPr>
              <a:t>mkdir</a:t>
            </a:r>
            <a:r>
              <a:rPr lang="tr-TR" b="0" i="0" dirty="0">
                <a:solidFill>
                  <a:srgbClr val="242424"/>
                </a:solidFill>
                <a:effectLst/>
              </a:rPr>
              <a:t> -p /</a:t>
            </a:r>
            <a:r>
              <a:rPr lang="tr-TR" b="0" i="0" dirty="0" err="1">
                <a:solidFill>
                  <a:srgbClr val="242424"/>
                </a:solidFill>
                <a:effectLst/>
              </a:rPr>
              <a:t>hadoopdata</a:t>
            </a:r>
            <a:r>
              <a:rPr lang="tr-TR" b="0" i="0" dirty="0">
                <a:solidFill>
                  <a:srgbClr val="242424"/>
                </a:solidFill>
                <a:effectLst/>
              </a:rPr>
              <a:t>/</a:t>
            </a:r>
            <a:r>
              <a:rPr lang="tr-TR" b="0" i="0" dirty="0" err="1">
                <a:solidFill>
                  <a:srgbClr val="242424"/>
                </a:solidFill>
                <a:effectLst/>
              </a:rPr>
              <a:t>datanode</a:t>
            </a:r>
            <a:endParaRPr lang="tr-TR" b="0" i="0" dirty="0">
              <a:solidFill>
                <a:srgbClr val="242424"/>
              </a:solidFill>
              <a:effectLst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tr-TR" dirty="0" err="1">
                <a:solidFill>
                  <a:srgbClr val="242424"/>
                </a:solidFill>
              </a:rPr>
              <a:t>sudo</a:t>
            </a:r>
            <a:r>
              <a:rPr lang="tr-TR" dirty="0">
                <a:solidFill>
                  <a:srgbClr val="242424"/>
                </a:solidFill>
              </a:rPr>
              <a:t> </a:t>
            </a:r>
            <a:r>
              <a:rPr lang="tr-TR" dirty="0" err="1">
                <a:solidFill>
                  <a:srgbClr val="242424"/>
                </a:solidFill>
              </a:rPr>
              <a:t>chown</a:t>
            </a:r>
            <a:r>
              <a:rPr lang="tr-TR" dirty="0">
                <a:solidFill>
                  <a:srgbClr val="242424"/>
                </a:solidFill>
              </a:rPr>
              <a:t> -R </a:t>
            </a:r>
            <a:r>
              <a:rPr lang="tr-TR" dirty="0" err="1">
                <a:solidFill>
                  <a:srgbClr val="242424"/>
                </a:solidFill>
              </a:rPr>
              <a:t>hadoop:hadoop</a:t>
            </a:r>
            <a:r>
              <a:rPr lang="tr-TR" dirty="0">
                <a:solidFill>
                  <a:srgbClr val="242424"/>
                </a:solidFill>
              </a:rPr>
              <a:t> /</a:t>
            </a:r>
            <a:r>
              <a:rPr lang="tr-TR" dirty="0" err="1">
                <a:solidFill>
                  <a:srgbClr val="242424"/>
                </a:solidFill>
              </a:rPr>
              <a:t>hadoopdata</a:t>
            </a:r>
            <a:r>
              <a:rPr lang="tr-TR" dirty="0">
                <a:solidFill>
                  <a:srgbClr val="242424"/>
                </a:solidFill>
              </a:rPr>
              <a:t>/</a:t>
            </a:r>
            <a:endParaRPr lang="tr-TR" b="0" i="0" dirty="0">
              <a:solidFill>
                <a:srgbClr val="242424"/>
              </a:solidFill>
              <a:effectLst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9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23CBCE-49AB-4359-A9D5-E6C8DB84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>
                <a:latin typeface="+mn-lt"/>
              </a:rPr>
              <a:t>Oracle</a:t>
            </a:r>
            <a:r>
              <a:rPr lang="tr-TR" b="1" dirty="0">
                <a:latin typeface="+mn-lt"/>
              </a:rPr>
              <a:t> </a:t>
            </a:r>
            <a:r>
              <a:rPr lang="tr-TR" b="1" dirty="0" err="1">
                <a:latin typeface="+mn-lt"/>
              </a:rPr>
              <a:t>VirtualBox</a:t>
            </a:r>
            <a:r>
              <a:rPr lang="tr-TR" b="1" dirty="0">
                <a:latin typeface="+mn-lt"/>
              </a:rPr>
              <a:t> Kurulumu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BBE4AA-1969-4909-AC34-29A7AF0EC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+mn-lt"/>
              </a:rPr>
              <a:t>Link üzerinden kurulum dosyası indirilir: </a:t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  <a:hlinkClick r:id="rId2"/>
              </a:rPr>
              <a:t>https://download.virtualbox.org/virtualbox/7.1.4/VirtualBox-7.1.4-165100-Win.exe</a:t>
            </a:r>
            <a:endParaRPr lang="tr-TR" dirty="0">
              <a:latin typeface="+mn-lt"/>
            </a:endParaRPr>
          </a:p>
          <a:p>
            <a:r>
              <a:rPr lang="tr-TR" dirty="0" err="1">
                <a:latin typeface="+mn-lt"/>
              </a:rPr>
              <a:t>Next</a:t>
            </a:r>
            <a:r>
              <a:rPr lang="tr-TR" dirty="0">
                <a:latin typeface="+mn-lt"/>
              </a:rPr>
              <a:t> butonuna tıklayarak kurulum tamamlanır.</a:t>
            </a:r>
          </a:p>
          <a:p>
            <a:endParaRPr lang="tr-T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1276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Konfigürasyon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7"/>
            <a:ext cx="11203174" cy="307390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core-site.xml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&lt;configuration&gt;</a:t>
            </a:r>
            <a:br>
              <a:rPr lang="en-US" dirty="0"/>
            </a:br>
            <a:r>
              <a:rPr lang="tr-TR" dirty="0"/>
              <a:t>   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&lt;property&gt;</a:t>
            </a:r>
            <a:br>
              <a:rPr lang="en-US" dirty="0"/>
            </a:br>
            <a:r>
              <a:rPr lang="tr-TR" dirty="0"/>
              <a:t>  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&lt;name&gt;fs.default.name&lt;/name&gt;</a:t>
            </a:r>
            <a:br>
              <a:rPr lang="en-US" dirty="0"/>
            </a:br>
            <a:r>
              <a:rPr lang="tr-TR" dirty="0"/>
              <a:t>   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&lt;value&gt;hdfs://localhost:9000&lt;/value&gt; </a:t>
            </a:r>
            <a:br>
              <a:rPr lang="en-US" dirty="0"/>
            </a:br>
            <a:r>
              <a:rPr lang="tr-TR" dirty="0"/>
              <a:t>    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&lt;/property&gt; 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&lt;/configuration&gt;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2B55D939-0DE1-4D1F-BFE0-18FD0DD66D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48" y="4444302"/>
            <a:ext cx="9187295" cy="15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4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Konfigürasyon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00" y="1244876"/>
            <a:ext cx="10912228" cy="490377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-site</a:t>
            </a:r>
            <a:r>
              <a:rPr lang="tr-TR" dirty="0">
                <a:latin typeface="+mn-lt"/>
              </a:rPr>
              <a:t>.</a:t>
            </a:r>
            <a:r>
              <a:rPr lang="tr-TR" dirty="0" err="1">
                <a:latin typeface="+mn-lt"/>
              </a:rPr>
              <a:t>xml</a:t>
            </a:r>
            <a:endParaRPr lang="tr-TR" dirty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configuration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</a:t>
            </a:r>
            <a:br>
              <a:rPr lang="tr-TR" dirty="0"/>
            </a:br>
            <a:r>
              <a:rPr lang="tr-TR" dirty="0"/>
              <a:t>   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property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</a:t>
            </a:r>
            <a:br>
              <a:rPr lang="tr-TR" dirty="0"/>
            </a:br>
            <a:r>
              <a:rPr lang="tr-TR" dirty="0"/>
              <a:t>   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&lt;name&gt;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dfs.replication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&lt;/name&gt;</a:t>
            </a:r>
            <a:br>
              <a:rPr lang="tr-TR" dirty="0"/>
            </a:br>
            <a:r>
              <a:rPr lang="tr-TR" dirty="0"/>
              <a:t>   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value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&gt;1&lt;/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value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</a:t>
            </a:r>
            <a:br>
              <a:rPr lang="tr-TR" dirty="0"/>
            </a:br>
            <a:r>
              <a:rPr lang="tr-TR" dirty="0"/>
              <a:t>   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property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 </a:t>
            </a:r>
            <a:br>
              <a:rPr lang="tr-TR" dirty="0"/>
            </a:br>
            <a:r>
              <a:rPr lang="tr-TR" dirty="0"/>
              <a:t>   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property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</a:t>
            </a:r>
            <a:br>
              <a:rPr lang="tr-TR" dirty="0"/>
            </a:br>
            <a:r>
              <a:rPr lang="tr-TR" dirty="0"/>
              <a:t>   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&lt;name&gt;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dfs.name.dir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&lt;/name&gt;</a:t>
            </a:r>
            <a:br>
              <a:rPr lang="tr-TR" dirty="0"/>
            </a:br>
            <a:r>
              <a:rPr lang="tr-TR" dirty="0"/>
              <a:t>   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value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&gt;file:///hadoopdata/namenode &lt;/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value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</a:t>
            </a:r>
            <a:br>
              <a:rPr lang="tr-TR" dirty="0"/>
            </a:br>
            <a:r>
              <a:rPr lang="tr-TR" dirty="0"/>
              <a:t>   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property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 </a:t>
            </a:r>
            <a:br>
              <a:rPr lang="tr-TR" dirty="0"/>
            </a:br>
            <a:r>
              <a:rPr lang="tr-TR" dirty="0"/>
              <a:t>   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property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</a:t>
            </a:r>
            <a:br>
              <a:rPr lang="tr-TR" dirty="0"/>
            </a:br>
            <a:r>
              <a:rPr lang="tr-TR" dirty="0"/>
              <a:t>   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&lt;name&gt;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dfs.data.dir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&lt;/name&gt; </a:t>
            </a:r>
            <a:br>
              <a:rPr lang="tr-TR" dirty="0"/>
            </a:br>
            <a:r>
              <a:rPr lang="tr-TR" dirty="0"/>
              <a:t>   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value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&gt;file:///hadoopdata/datanode &lt;/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value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 </a:t>
            </a:r>
            <a:br>
              <a:rPr lang="tr-TR" dirty="0"/>
            </a:br>
            <a:r>
              <a:rPr lang="tr-TR" dirty="0"/>
              <a:t>    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property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 </a:t>
            </a:r>
            <a:br>
              <a:rPr lang="tr-TR" dirty="0"/>
            </a:b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&lt;/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configuration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&gt;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379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Konfigürasyon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  <p:pic>
        <p:nvPicPr>
          <p:cNvPr id="12" name="İçerik Yer Tutucusu 11">
            <a:extLst>
              <a:ext uri="{FF2B5EF4-FFF2-40B4-BE49-F238E27FC236}">
                <a16:creationId xmlns:a16="http://schemas.microsoft.com/office/drawing/2014/main" id="{4596B9B7-3D68-4DC8-BF2A-8281B812E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87" y="1748950"/>
            <a:ext cx="11164297" cy="3756073"/>
          </a:xfrm>
        </p:spPr>
      </p:pic>
    </p:spTree>
    <p:extLst>
      <p:ext uri="{BB962C8B-B14F-4D97-AF65-F5344CB8AC3E}">
        <p14:creationId xmlns:p14="http://schemas.microsoft.com/office/powerpoint/2010/main" val="2643969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Konfigürasyon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334792" cy="288806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yarn-site</a:t>
            </a:r>
            <a:r>
              <a:rPr lang="tr-TR" dirty="0">
                <a:latin typeface="+mn-lt"/>
              </a:rPr>
              <a:t>.</a:t>
            </a:r>
            <a:r>
              <a:rPr lang="tr-TR" dirty="0" err="1">
                <a:latin typeface="+mn-lt"/>
              </a:rPr>
              <a:t>xml</a:t>
            </a:r>
            <a:endParaRPr lang="tr-TR" dirty="0">
              <a:latin typeface="+mn-lt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&lt;configuration&gt;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&lt;property&gt;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&lt;name&gt;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yarn.nodemanager.aux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-services&lt;/name&gt;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&lt;value&gt;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mapreduce_shuffle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&lt;/value&gt; 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&lt;/property&gt;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&lt;/configuration&gt;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08B9D7F6-7AF8-4D3D-AB62-2B08913B3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013" y="4373075"/>
            <a:ext cx="10262280" cy="152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78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Konfigürasyon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283475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mapred-site.xml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&lt;configuration&gt;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&lt;property&gt; 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&lt;name&gt;mapreduce.framework.name&lt;/name&gt;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&lt;value&gt;yarn&lt;/value&gt;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&lt;/property&gt;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&lt;/configuration&gt;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747774A2-1FDD-4A16-A0C6-ABDC80DDD0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114" y="4269550"/>
            <a:ext cx="10339696" cy="167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188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Konfigürasyon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1E24CCE3-B0DB-41E2-B6D9-C0F8B0EAE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7"/>
            <a:ext cx="11155327" cy="132951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+mn-lt"/>
              </a:rPr>
              <a:t>Namenode</a:t>
            </a:r>
            <a:r>
              <a:rPr lang="tr-TR" dirty="0">
                <a:latin typeface="+mn-lt"/>
              </a:rPr>
              <a:t> Kurulumu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cd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hdfs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source-code-pro"/>
              </a:rPr>
              <a:t>namenode</a:t>
            </a:r>
            <a:r>
              <a:rPr lang="tr-TR" b="0" i="0" dirty="0">
                <a:solidFill>
                  <a:srgbClr val="242424"/>
                </a:solidFill>
                <a:effectLst/>
                <a:latin typeface="source-code-pro"/>
              </a:rPr>
              <a:t> -format</a:t>
            </a:r>
            <a:endParaRPr lang="en-US" dirty="0">
              <a:latin typeface="+mn-lt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5E8ADD6-403A-4E7C-9C08-D16DF9E97F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92" y="2506759"/>
            <a:ext cx="11593543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77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Konfigürasyon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002081C-238A-40C3-993E-2388B8E78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1402080"/>
            <a:ext cx="10917702" cy="2698405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HDFS </a:t>
            </a:r>
            <a:r>
              <a:rPr lang="tr-TR" dirty="0" err="1">
                <a:latin typeface="+mn-lt"/>
              </a:rPr>
              <a:t>cluster</a:t>
            </a:r>
            <a:r>
              <a:rPr lang="tr-TR" dirty="0">
                <a:latin typeface="+mn-lt"/>
              </a:rPr>
              <a:t> başlatılması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b="0" i="0" dirty="0">
                <a:solidFill>
                  <a:srgbClr val="242424"/>
                </a:solidFill>
                <a:effectLst/>
              </a:rPr>
              <a:t>start-dfs.sh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Eğer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localhost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: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rcmd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: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socket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: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Permission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denied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 hatası alırsanız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bashrc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 içerisine aşağıdaki satırı ekleyin.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</a:rPr>
              <a:t>sudo</a:t>
            </a:r>
            <a:r>
              <a:rPr lang="tr-TR" b="0" i="0" dirty="0">
                <a:solidFill>
                  <a:srgbClr val="242424"/>
                </a:solidFill>
                <a:effectLst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</a:rPr>
              <a:t>nano</a:t>
            </a:r>
            <a:r>
              <a:rPr lang="tr-TR" b="0" i="0" dirty="0">
                <a:solidFill>
                  <a:srgbClr val="242424"/>
                </a:solidFill>
                <a:effectLst/>
              </a:rPr>
              <a:t> ~/.</a:t>
            </a:r>
            <a:r>
              <a:rPr lang="tr-TR" b="0" i="0" dirty="0" err="1">
                <a:solidFill>
                  <a:srgbClr val="242424"/>
                </a:solidFill>
                <a:effectLst/>
              </a:rPr>
              <a:t>bashrc</a:t>
            </a:r>
            <a:endParaRPr lang="tr-TR" b="0" i="0" dirty="0">
              <a:solidFill>
                <a:srgbClr val="242424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242424"/>
                </a:solidFill>
                <a:effectLst/>
              </a:rPr>
              <a:t>export PDSH_RCMD_TYPE=</a:t>
            </a:r>
            <a:r>
              <a:rPr lang="en-US" b="0" i="0" dirty="0" err="1">
                <a:solidFill>
                  <a:srgbClr val="242424"/>
                </a:solidFill>
                <a:effectLst/>
              </a:rPr>
              <a:t>ssh</a:t>
            </a:r>
            <a:endParaRPr lang="tr-TR" b="0" i="0" dirty="0">
              <a:solidFill>
                <a:srgbClr val="242424"/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</a:rPr>
              <a:t>source</a:t>
            </a:r>
            <a:r>
              <a:rPr lang="tr-TR" b="0" i="0" dirty="0">
                <a:solidFill>
                  <a:srgbClr val="242424"/>
                </a:solidFill>
                <a:effectLst/>
              </a:rPr>
              <a:t> ~/.</a:t>
            </a:r>
            <a:r>
              <a:rPr lang="tr-TR" b="0" i="0" dirty="0" err="1">
                <a:solidFill>
                  <a:srgbClr val="242424"/>
                </a:solidFill>
                <a:effectLst/>
              </a:rPr>
              <a:t>bashrc</a:t>
            </a:r>
            <a:endParaRPr lang="tr-TR" b="0" i="0" dirty="0">
              <a:solidFill>
                <a:srgbClr val="242424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YARN servislerinin başlatılması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tr-TR" b="0" i="0" dirty="0">
                <a:solidFill>
                  <a:srgbClr val="242424"/>
                </a:solidFill>
                <a:effectLst/>
              </a:rPr>
              <a:t>start-yarn.sh</a:t>
            </a:r>
            <a:endParaRPr lang="tr-TR" dirty="0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60988472-4080-4BCC-AF96-A6AB3EE03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1" y="4086454"/>
            <a:ext cx="1155543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6623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Konfigürasyon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263" y="1244876"/>
            <a:ext cx="11884817" cy="4475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Başlatılan servislerin çalıştığını kontrol etmek için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/>
              <a:t>jps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4052CCB-8E20-4E1F-9E15-6A4699A973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88" y="3429000"/>
            <a:ext cx="8871600" cy="182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81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>
                <a:latin typeface="+mn-lt"/>
              </a:rPr>
              <a:t>Konfigürasyon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447538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Standart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olarak</a:t>
            </a:r>
            <a:r>
              <a:rPr lang="en-US" dirty="0">
                <a:latin typeface="+mn-lt"/>
              </a:rPr>
              <a:t> Hadoop </a:t>
            </a:r>
            <a:r>
              <a:rPr lang="en-US" dirty="0" err="1">
                <a:latin typeface="+mn-lt"/>
              </a:rPr>
              <a:t>namenode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servisi</a:t>
            </a:r>
            <a:r>
              <a:rPr lang="en-US" dirty="0">
                <a:latin typeface="+mn-lt"/>
              </a:rPr>
              <a:t> 9870 </a:t>
            </a:r>
            <a:r>
              <a:rPr lang="en-US" dirty="0" err="1">
                <a:latin typeface="+mn-lt"/>
              </a:rPr>
              <a:t>nolu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porttan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yayın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yapar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veya</a:t>
            </a:r>
            <a:r>
              <a:rPr lang="en-US" dirty="0">
                <a:latin typeface="+mn-lt"/>
              </a:rPr>
              <a:t> 50070) </a:t>
            </a:r>
            <a:r>
              <a:rPr lang="en-US" dirty="0" err="1">
                <a:latin typeface="+mn-lt"/>
              </a:rPr>
              <a:t>tarayıcı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üzerinden</a:t>
            </a:r>
            <a:endParaRPr lang="en-US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hlinkClick r:id="rId3"/>
              </a:rPr>
              <a:t>http://localhost:9870/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adresiyle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erişilebilir</a:t>
            </a:r>
            <a:r>
              <a:rPr lang="en-US" dirty="0">
                <a:latin typeface="+mn-lt"/>
              </a:rPr>
              <a:t>.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Eğer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Hadoop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cluster’a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 erişmek ve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cluster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 üzerindeki işleri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inclemek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 istiyorsanız tarayıcı üzerinden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u="sng" dirty="0">
                <a:effectLst/>
                <a:latin typeface="+mn-lt"/>
                <a:hlinkClick r:id="rId4"/>
              </a:rPr>
              <a:t>http://localhost:8088/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 adresini kullanabilirsiniz.</a:t>
            </a: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51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en-US" b="1" dirty="0" err="1">
                <a:latin typeface="+mn-lt"/>
              </a:rPr>
              <a:t>Kurulum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89EDE0F-349F-461F-B282-DAEF9AFA51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737" y="1244600"/>
            <a:ext cx="8624426" cy="4475163"/>
          </a:xfrm>
        </p:spPr>
      </p:pic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015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Sanal Makine Kurulumu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99" y="1244876"/>
            <a:ext cx="11155327" cy="516999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Link üzerinden </a:t>
            </a:r>
            <a:r>
              <a:rPr lang="tr-TR" dirty="0" err="1">
                <a:latin typeface="+mn-lt"/>
              </a:rPr>
              <a:t>Ubuntu</a:t>
            </a:r>
            <a:r>
              <a:rPr lang="tr-TR" dirty="0">
                <a:latin typeface="+mn-lt"/>
              </a:rPr>
              <a:t> 22.04 </a:t>
            </a:r>
            <a:r>
              <a:rPr lang="tr-TR" dirty="0" err="1">
                <a:latin typeface="+mn-lt"/>
              </a:rPr>
              <a:t>iso</a:t>
            </a:r>
            <a:r>
              <a:rPr lang="tr-TR" dirty="0">
                <a:latin typeface="+mn-lt"/>
              </a:rPr>
              <a:t> dosyası indirilir:</a:t>
            </a:r>
            <a:br>
              <a:rPr lang="tr-TR" dirty="0">
                <a:latin typeface="+mn-lt"/>
              </a:rPr>
            </a:br>
            <a:r>
              <a:rPr lang="tr-TR" dirty="0">
                <a:latin typeface="+mn-lt"/>
                <a:hlinkClick r:id="rId3"/>
              </a:rPr>
              <a:t>https://releases.ubuntu.com/jammy/ubuntu-22.04.5-desktop-amd64.iso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 err="1">
                <a:latin typeface="+mn-lt"/>
              </a:rPr>
              <a:t>Virtualbox</a:t>
            </a:r>
            <a:r>
              <a:rPr lang="tr-TR" dirty="0">
                <a:latin typeface="+mn-lt"/>
              </a:rPr>
              <a:t> üzerinden indirilen .</a:t>
            </a:r>
            <a:r>
              <a:rPr lang="tr-TR" dirty="0" err="1">
                <a:latin typeface="+mn-lt"/>
              </a:rPr>
              <a:t>iso</a:t>
            </a:r>
            <a:r>
              <a:rPr lang="tr-TR" dirty="0">
                <a:latin typeface="+mn-lt"/>
              </a:rPr>
              <a:t> dosyası kullanılarak aşağıdaki konfigürasyonlarda bir sanal sunucu oluşturulur.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>
                <a:latin typeface="+mn-lt"/>
              </a:rPr>
              <a:t>4 GB RAM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/>
              <a:t>2</a:t>
            </a:r>
            <a:r>
              <a:rPr lang="tr-TR" dirty="0">
                <a:latin typeface="+mn-lt"/>
              </a:rPr>
              <a:t> Çekirdek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/>
              <a:t>50 GB Hard disk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803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en-US" b="1" dirty="0" err="1">
                <a:latin typeface="+mn-lt"/>
              </a:rPr>
              <a:t>Kurulum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Adımları</a:t>
            </a:r>
            <a:endParaRPr lang="en-US" b="1" dirty="0">
              <a:latin typeface="+mn-lt"/>
            </a:endParaRP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D7D330B1-5660-4F71-B587-A35B90E86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55213"/>
            <a:ext cx="10515600" cy="3868300"/>
          </a:xfrm>
        </p:spPr>
      </p:pic>
    </p:spTree>
    <p:extLst>
      <p:ext uri="{BB962C8B-B14F-4D97-AF65-F5344CB8AC3E}">
        <p14:creationId xmlns:p14="http://schemas.microsoft.com/office/powerpoint/2010/main" val="7246876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1C5F5-3E61-5D44-BD89-585AF689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Hadoop </a:t>
            </a:r>
            <a:r>
              <a:rPr lang="tr-TR" b="1" dirty="0" err="1">
                <a:latin typeface="+mn-lt"/>
              </a:rPr>
              <a:t>Hello</a:t>
            </a:r>
            <a:r>
              <a:rPr lang="tr-TR" b="1" dirty="0">
                <a:latin typeface="+mn-lt"/>
              </a:rPr>
              <a:t> World Örnek</a:t>
            </a:r>
            <a:endParaRPr lang="en-US" b="1" dirty="0">
              <a:latin typeface="+mn-lt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A437714-D0B7-48C2-B4C1-9108C51D3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092" y="1275087"/>
            <a:ext cx="11424846" cy="48735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+mn-lt"/>
              </a:rPr>
              <a:t>hdfs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dfs</a:t>
            </a:r>
            <a:r>
              <a:rPr lang="en-US" dirty="0">
                <a:latin typeface="+mn-lt"/>
              </a:rPr>
              <a:t> -</a:t>
            </a:r>
            <a:r>
              <a:rPr lang="en-US" dirty="0" err="1">
                <a:latin typeface="+mn-lt"/>
              </a:rPr>
              <a:t>mkdir</a:t>
            </a:r>
            <a:r>
              <a:rPr lang="en-US" dirty="0">
                <a:latin typeface="+mn-lt"/>
              </a:rPr>
              <a:t> -p /examples/hello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</a:rPr>
              <a:t>echo "Hello World!" &gt;&gt; hello_world.txt</a:t>
            </a:r>
            <a:endParaRPr lang="tr-TR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hdfs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 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dfs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 -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ls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 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examples</a:t>
            </a:r>
            <a:r>
              <a:rPr lang="tr-TR" b="0" i="0" dirty="0">
                <a:solidFill>
                  <a:srgbClr val="242424"/>
                </a:solidFill>
                <a:effectLst/>
                <a:latin typeface="+mn-lt"/>
              </a:rPr>
              <a:t>/</a:t>
            </a:r>
            <a:r>
              <a:rPr lang="tr-TR" b="0" i="0" dirty="0" err="1">
                <a:solidFill>
                  <a:srgbClr val="242424"/>
                </a:solidFill>
                <a:effectLst/>
                <a:latin typeface="+mn-lt"/>
              </a:rPr>
              <a:t>h</a:t>
            </a:r>
            <a:r>
              <a:rPr lang="tr-TR" dirty="0" err="1">
                <a:solidFill>
                  <a:srgbClr val="242424"/>
                </a:solidFill>
                <a:latin typeface="+mn-lt"/>
              </a:rPr>
              <a:t>ello</a:t>
            </a:r>
            <a:endParaRPr lang="tr-TR" dirty="0">
              <a:solidFill>
                <a:srgbClr val="242424"/>
              </a:solidFill>
              <a:latin typeface="+mn-lt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tr-TR" dirty="0"/>
              <a:t>Komutun çıktısı aşağıdaki gibidir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/>
              <a:t>Found 1 items</a:t>
            </a:r>
            <a:endParaRPr lang="tr-TR" dirty="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-r--r--   1 </a:t>
            </a:r>
            <a:r>
              <a:rPr lang="en-US" dirty="0" err="1"/>
              <a:t>hadoop</a:t>
            </a:r>
            <a:r>
              <a:rPr lang="en-US" dirty="0"/>
              <a:t> supergroup         13 2024-10-17 17:32 /examples/hello/hello_world.txt</a:t>
            </a:r>
          </a:p>
        </p:txBody>
      </p:sp>
      <p:sp>
        <p:nvSpPr>
          <p:cNvPr id="15" name="Dikdörtgen 14">
            <a:extLst>
              <a:ext uri="{FF2B5EF4-FFF2-40B4-BE49-F238E27FC236}">
                <a16:creationId xmlns:a16="http://schemas.microsoft.com/office/drawing/2014/main" id="{1012E646-FBB3-46CF-8E17-5C5E06830DFD}"/>
              </a:ext>
            </a:extLst>
          </p:cNvPr>
          <p:cNvSpPr/>
          <p:nvPr/>
        </p:nvSpPr>
        <p:spPr>
          <a:xfrm>
            <a:off x="-110836" y="6134615"/>
            <a:ext cx="12413672" cy="860953"/>
          </a:xfrm>
          <a:prstGeom prst="rect">
            <a:avLst/>
          </a:prstGeom>
          <a:solidFill>
            <a:srgbClr val="50A5E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9015C194-29BD-4E3A-8FA2-3AFFB823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6475" y="0"/>
            <a:ext cx="3655524" cy="110532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1394F-5DA9-4B93-9389-809B10735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1381" y="51172"/>
            <a:ext cx="3560618" cy="106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5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D37BABB-972D-45D5-8627-99F48A2E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Yeni Sanal Makine Oluşturma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6C158DC-12D3-4729-B763-DA8E96563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100" y="1917439"/>
            <a:ext cx="7163800" cy="3743847"/>
          </a:xfrm>
        </p:spPr>
      </p:pic>
    </p:spTree>
    <p:extLst>
      <p:ext uri="{BB962C8B-B14F-4D97-AF65-F5344CB8AC3E}">
        <p14:creationId xmlns:p14="http://schemas.microsoft.com/office/powerpoint/2010/main" val="2058604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96AFF0-E278-4E33-A1C1-9B011C47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Sanal Makine Konfigürasyonları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648871C-C6CA-4C59-AD40-BFEBC2E3A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047" y="1955544"/>
            <a:ext cx="6839905" cy="3667637"/>
          </a:xfrm>
        </p:spPr>
      </p:pic>
    </p:spTree>
    <p:extLst>
      <p:ext uri="{BB962C8B-B14F-4D97-AF65-F5344CB8AC3E}">
        <p14:creationId xmlns:p14="http://schemas.microsoft.com/office/powerpoint/2010/main" val="24485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E5F601-4709-4170-87E6-172C4DFE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Sanal Makine Konfigürasyonları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2756F33C-01D5-4B9D-A289-8C797EEA9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3" y="2003176"/>
            <a:ext cx="6792273" cy="3572374"/>
          </a:xfrm>
        </p:spPr>
      </p:pic>
    </p:spTree>
    <p:extLst>
      <p:ext uri="{BB962C8B-B14F-4D97-AF65-F5344CB8AC3E}">
        <p14:creationId xmlns:p14="http://schemas.microsoft.com/office/powerpoint/2010/main" val="1363274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D9E3FA8-C77B-4E8E-9C18-3A448727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latin typeface="+mn-lt"/>
              </a:rPr>
              <a:t>Sanal Makine Konfigürasyonları</a:t>
            </a:r>
            <a:endParaRPr lang="tr-TR" dirty="0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D3496696-B498-43B1-B606-C8748D515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90" y="2007939"/>
            <a:ext cx="6773220" cy="3562847"/>
          </a:xfrm>
        </p:spPr>
      </p:pic>
    </p:spTree>
    <p:extLst>
      <p:ext uri="{BB962C8B-B14F-4D97-AF65-F5344CB8AC3E}">
        <p14:creationId xmlns:p14="http://schemas.microsoft.com/office/powerpoint/2010/main" val="164832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7099E7-1479-45F4-829E-BA2859F94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latin typeface="+mn-lt"/>
              </a:rPr>
              <a:t>Sanal Makine Konfigürasyonları Özet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0B6BB79-BD93-497C-AC19-B02BA85B78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863" y="2007939"/>
            <a:ext cx="6792273" cy="3562847"/>
          </a:xfrm>
        </p:spPr>
      </p:pic>
    </p:spTree>
    <p:extLst>
      <p:ext uri="{BB962C8B-B14F-4D97-AF65-F5344CB8AC3E}">
        <p14:creationId xmlns:p14="http://schemas.microsoft.com/office/powerpoint/2010/main" val="1159558866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Giris">
  <a:themeElements>
    <a:clrScheme name="Oracle 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70400"/>
      </a:accent1>
      <a:accent2>
        <a:srgbClr val="77A8A9"/>
      </a:accent2>
      <a:accent3>
        <a:srgbClr val="FF7C00"/>
      </a:accent3>
      <a:accent4>
        <a:srgbClr val="007AA9"/>
      </a:accent4>
      <a:accent5>
        <a:srgbClr val="AB1842"/>
      </a:accent5>
      <a:accent6>
        <a:srgbClr val="3CA542"/>
      </a:accent6>
      <a:hlink>
        <a:srgbClr val="004479"/>
      </a:hlink>
      <a:folHlink>
        <a:srgbClr val="79797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11245</TotalTime>
  <Words>1085</Words>
  <Application>Microsoft Office PowerPoint</Application>
  <PresentationFormat>Geniş ekran</PresentationFormat>
  <Paragraphs>134</Paragraphs>
  <Slides>41</Slides>
  <Notes>25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41</vt:i4>
      </vt:variant>
    </vt:vector>
  </HeadingPairs>
  <TitlesOfParts>
    <vt:vector size="48" baseType="lpstr">
      <vt:lpstr>Arial</vt:lpstr>
      <vt:lpstr>Calibri</vt:lpstr>
      <vt:lpstr>Helvetica Neue Light</vt:lpstr>
      <vt:lpstr>source-code-pro</vt:lpstr>
      <vt:lpstr>source-serif-pro</vt:lpstr>
      <vt:lpstr>Wingdings</vt:lpstr>
      <vt:lpstr>Linux Giris</vt:lpstr>
      <vt:lpstr>PowerPoint Sunusu</vt:lpstr>
      <vt:lpstr>Hadoop Kurulum Adımları</vt:lpstr>
      <vt:lpstr>Oracle VirtualBox Kurulumu</vt:lpstr>
      <vt:lpstr>Sanal Makine Kurulumu</vt:lpstr>
      <vt:lpstr>Yeni Sanal Makine Oluşturma</vt:lpstr>
      <vt:lpstr>Sanal Makine Konfigürasyonları</vt:lpstr>
      <vt:lpstr>Sanal Makine Konfigürasyonları</vt:lpstr>
      <vt:lpstr>Sanal Makine Konfigürasyonları</vt:lpstr>
      <vt:lpstr>Sanal Makine Konfigürasyonları Özet</vt:lpstr>
      <vt:lpstr>Sanal Makine Konfigürasyonları</vt:lpstr>
      <vt:lpstr>Sanal Makine Kurulumu</vt:lpstr>
      <vt:lpstr>Sanal Makine Kurulumu</vt:lpstr>
      <vt:lpstr>Sanal Makine Kurulumu</vt:lpstr>
      <vt:lpstr>Sanal Makine Kurulumu</vt:lpstr>
      <vt:lpstr>Sanal Makine Kurulumu</vt:lpstr>
      <vt:lpstr>Sanal Makine Kurulumu</vt:lpstr>
      <vt:lpstr>Sanal Makine Kullanıcı Oluşturma</vt:lpstr>
      <vt:lpstr>Sanal Makine Kurulumu</vt:lpstr>
      <vt:lpstr>Sanal Makine Kurulumu</vt:lpstr>
      <vt:lpstr>Hadoop Kurulum Adımları</vt:lpstr>
      <vt:lpstr>Hadoop Kurulum Adımları</vt:lpstr>
      <vt:lpstr>Hadoop Kurulum Adımları</vt:lpstr>
      <vt:lpstr>Hadoop Kurulum Adımları</vt:lpstr>
      <vt:lpstr>Hadoop Kurulum Adımları</vt:lpstr>
      <vt:lpstr>Hadoop Kurulum Adımları</vt:lpstr>
      <vt:lpstr>Hadoop Kurulum Adımları</vt:lpstr>
      <vt:lpstr>Hadoop Kurulum Adımları</vt:lpstr>
      <vt:lpstr>Hadoop Konfigürasyon Adımları</vt:lpstr>
      <vt:lpstr>Hadoop Konfigürasyon Adımları</vt:lpstr>
      <vt:lpstr>Hadoop Konfigürasyon Adımları</vt:lpstr>
      <vt:lpstr>Hadoop Konfigürasyon Adımları</vt:lpstr>
      <vt:lpstr>Hadoop Konfigürasyon Adımları</vt:lpstr>
      <vt:lpstr>Hadoop Konfigürasyon Adımları</vt:lpstr>
      <vt:lpstr>Hadoop Konfigürasyon Adımları</vt:lpstr>
      <vt:lpstr>Hadoop Konfigürasyon Adımları</vt:lpstr>
      <vt:lpstr>Hadoop Konfigürasyon Adımları</vt:lpstr>
      <vt:lpstr>Hadoop Konfigürasyon Adımları</vt:lpstr>
      <vt:lpstr>Hadoop Konfigürasyon Adımları</vt:lpstr>
      <vt:lpstr>Hadoop Kurulum Adımları</vt:lpstr>
      <vt:lpstr>Hadoop Kurulum Adımları</vt:lpstr>
      <vt:lpstr>Hadoop Hello World Örnek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test</dc:creator>
  <cp:lastModifiedBy>havelsan</cp:lastModifiedBy>
  <cp:revision>243</cp:revision>
  <dcterms:created xsi:type="dcterms:W3CDTF">2020-02-16T12:43:46Z</dcterms:created>
  <dcterms:modified xsi:type="dcterms:W3CDTF">2025-10-02T08:04:57Z</dcterms:modified>
</cp:coreProperties>
</file>