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1065" r:id="rId2"/>
    <p:sldId id="1077" r:id="rId3"/>
    <p:sldId id="1076" r:id="rId4"/>
    <p:sldId id="1078" r:id="rId5"/>
    <p:sldId id="1079" r:id="rId6"/>
    <p:sldId id="1080" r:id="rId7"/>
    <p:sldId id="1088" r:id="rId8"/>
    <p:sldId id="1081" r:id="rId9"/>
    <p:sldId id="1082" r:id="rId10"/>
    <p:sldId id="1083" r:id="rId11"/>
    <p:sldId id="1084" r:id="rId12"/>
    <p:sldId id="1085" r:id="rId13"/>
    <p:sldId id="1086" r:id="rId14"/>
    <p:sldId id="10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st" initials="t" lastIdx="3" clrIdx="0">
    <p:extLst>
      <p:ext uri="{19B8F6BF-5375-455C-9EA6-DF929625EA0E}">
        <p15:presenceInfo xmlns:p15="http://schemas.microsoft.com/office/powerpoint/2012/main" userId="te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5E9"/>
    <a:srgbClr val="5A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2079" autoAdjust="0"/>
  </p:normalViewPr>
  <p:slideViewPr>
    <p:cSldViewPr snapToGrid="0">
      <p:cViewPr varScale="1">
        <p:scale>
          <a:sx n="66" d="100"/>
          <a:sy n="66" d="100"/>
        </p:scale>
        <p:origin x="6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AFF28-85B3-401F-BA84-0A46C682C21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DCB13-64EC-405E-8C12-62C17328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9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969AF-8CA4-854E-B930-32B812A951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46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917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451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3908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395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31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4770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624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034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025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654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718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7562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0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rgbClr val="D41E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E47D-CAF0-7642-9DAA-448C1874C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6FEAE-4C1D-9E47-8CED-5AB6D534B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569C-77C9-C344-BB72-7B305345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ptbg.pdf" descr="pptbg.pdf">
            <a:extLst>
              <a:ext uri="{FF2B5EF4-FFF2-40B4-BE49-F238E27FC236}">
                <a16:creationId xmlns:a16="http://schemas.microsoft.com/office/drawing/2014/main" id="{DE031171-FCE2-C345-ADD7-249A02A176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521"/>
          </a:blip>
          <a:srcRect l="35911" r="35911"/>
          <a:stretch>
            <a:fillRect/>
          </a:stretch>
        </p:blipFill>
        <p:spPr>
          <a:xfrm>
            <a:off x="8929688" y="192087"/>
            <a:ext cx="3167951" cy="6230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oracle-logo-white.pdf" descr="oracle-logo-white.pdf">
            <a:extLst>
              <a:ext uri="{FF2B5EF4-FFF2-40B4-BE49-F238E27FC236}">
                <a16:creationId xmlns:a16="http://schemas.microsoft.com/office/drawing/2014/main" id="{F57EB6A8-AE20-5A4D-974F-98D92C25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" y="6635159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89002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1111"/>
            <a:ext cx="12192000" cy="1105646"/>
          </a:xfrm>
          <a:prstGeom prst="rect">
            <a:avLst/>
          </a:prstGeom>
          <a:solidFill>
            <a:srgbClr val="50A5E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66218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462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5F43-A31F-1140-B27B-1812414C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78E64-C4E4-B547-8B09-60E7C0E6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5C869-61C4-404C-B3E1-FBB841EAC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50A5E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07932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50A5E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813" y="1681163"/>
            <a:ext cx="5056187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50A5E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353" y="1620615"/>
            <a:ext cx="10617293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10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50A5E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F6C1947-2FC0-5349-95C5-0FD804B68C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948531" y="1551529"/>
            <a:ext cx="10294937" cy="4594225"/>
          </a:xfrm>
        </p:spPr>
        <p:txBody>
          <a:bodyPr/>
          <a:lstStyle/>
          <a:p>
            <a:r>
              <a:rPr lang="tr-TR"/>
              <a:t>Grafik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6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een">
    <p:bg>
      <p:bgPr>
        <a:solidFill>
          <a:srgbClr val="2ECA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E47D-CAF0-7642-9DAA-448C1874C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6FEAE-4C1D-9E47-8CED-5AB6D534B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569C-77C9-C344-BB72-7B305345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ptbg.pdf" descr="pptbg.pdf">
            <a:extLst>
              <a:ext uri="{FF2B5EF4-FFF2-40B4-BE49-F238E27FC236}">
                <a16:creationId xmlns:a16="http://schemas.microsoft.com/office/drawing/2014/main" id="{DE031171-FCE2-C345-ADD7-249A02A176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521"/>
          </a:blip>
          <a:srcRect l="35911" r="35911"/>
          <a:stretch>
            <a:fillRect/>
          </a:stretch>
        </p:blipFill>
        <p:spPr>
          <a:xfrm>
            <a:off x="8929688" y="192087"/>
            <a:ext cx="3167951" cy="6230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oracle-logo-white.pdf" descr="oracle-logo-white.pdf">
            <a:extLst>
              <a:ext uri="{FF2B5EF4-FFF2-40B4-BE49-F238E27FC236}">
                <a16:creationId xmlns:a16="http://schemas.microsoft.com/office/drawing/2014/main" id="{F57EB6A8-AE20-5A4D-974F-98D92C25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" y="6635159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50818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2ECA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48FC-1442-6640-A909-622743BE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22268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2ECA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00689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5F43-A31F-1140-B27B-1812414C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78E64-C4E4-B547-8B09-60E7C0E6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5C869-61C4-404C-B3E1-FBB841EAC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2ECA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52273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Tex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2ECA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813" y="1681163"/>
            <a:ext cx="5056187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3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1111"/>
            <a:ext cx="12192000" cy="1105646"/>
          </a:xfrm>
          <a:prstGeom prst="rect">
            <a:avLst/>
          </a:prstGeom>
          <a:solidFill>
            <a:srgbClr val="D41E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48FC-1442-6640-A909-622743BE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93034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13918"/>
            <a:ext cx="12192000" cy="1105646"/>
          </a:xfrm>
          <a:prstGeom prst="rect">
            <a:avLst/>
          </a:prstGeom>
          <a:solidFill>
            <a:srgbClr val="2ECA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353" y="1620615"/>
            <a:ext cx="10617293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42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2ECA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F6C1947-2FC0-5349-95C5-0FD804B68C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948531" y="1551529"/>
            <a:ext cx="10294937" cy="4594225"/>
          </a:xfrm>
        </p:spPr>
        <p:txBody>
          <a:bodyPr/>
          <a:lstStyle/>
          <a:p>
            <a:r>
              <a:rPr lang="tr-TR"/>
              <a:t>Grafik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206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range">
    <p:bg>
      <p:bgPr>
        <a:solidFill>
          <a:srgbClr val="F893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E47D-CAF0-7642-9DAA-448C1874C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6FEAE-4C1D-9E47-8CED-5AB6D534B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569C-77C9-C344-BB72-7B305345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ptbg.pdf" descr="pptbg.pdf">
            <a:extLst>
              <a:ext uri="{FF2B5EF4-FFF2-40B4-BE49-F238E27FC236}">
                <a16:creationId xmlns:a16="http://schemas.microsoft.com/office/drawing/2014/main" id="{DE031171-FCE2-C345-ADD7-249A02A176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521"/>
          </a:blip>
          <a:srcRect l="35911" r="35911"/>
          <a:stretch>
            <a:fillRect/>
          </a:stretch>
        </p:blipFill>
        <p:spPr>
          <a:xfrm>
            <a:off x="8929688" y="192087"/>
            <a:ext cx="3167951" cy="6230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oracle-logo-white.pdf" descr="oracle-logo-white.pdf">
            <a:extLst>
              <a:ext uri="{FF2B5EF4-FFF2-40B4-BE49-F238E27FC236}">
                <a16:creationId xmlns:a16="http://schemas.microsoft.com/office/drawing/2014/main" id="{F57EB6A8-AE20-5A4D-974F-98D92C25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" y="6635159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01671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F8931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48FC-1442-6640-A909-622743BE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29649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F8931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36835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5F43-A31F-1140-B27B-1812414C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78E64-C4E4-B547-8B09-60E7C0E6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5C869-61C4-404C-B3E1-FBB841EAC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F8931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727892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Tex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F8931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813" y="1681163"/>
            <a:ext cx="5056187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828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F8931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353" y="1620615"/>
            <a:ext cx="10617293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59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F8931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F6C1947-2FC0-5349-95C5-0FD804B68C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948531" y="1551529"/>
            <a:ext cx="10294937" cy="4594225"/>
          </a:xfrm>
        </p:spPr>
        <p:txBody>
          <a:bodyPr/>
          <a:lstStyle/>
          <a:p>
            <a:r>
              <a:rPr lang="tr-TR"/>
              <a:t>Grafik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0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ey">
    <p:bg>
      <p:bgPr>
        <a:solidFill>
          <a:srgbClr val="BDC3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E47D-CAF0-7642-9DAA-448C1874C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6FEAE-4C1D-9E47-8CED-5AB6D534B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569C-77C9-C344-BB72-7B305345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ptbg.pdf" descr="pptbg.pdf">
            <a:extLst>
              <a:ext uri="{FF2B5EF4-FFF2-40B4-BE49-F238E27FC236}">
                <a16:creationId xmlns:a16="http://schemas.microsoft.com/office/drawing/2014/main" id="{DE031171-FCE2-C345-ADD7-249A02A176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521"/>
          </a:blip>
          <a:srcRect l="35911" r="35911"/>
          <a:stretch>
            <a:fillRect/>
          </a:stretch>
        </p:blipFill>
        <p:spPr>
          <a:xfrm>
            <a:off x="8929688" y="192087"/>
            <a:ext cx="3167951" cy="6230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oracle-logo-white.pdf" descr="oracle-logo-white.pdf">
            <a:extLst>
              <a:ext uri="{FF2B5EF4-FFF2-40B4-BE49-F238E27FC236}">
                <a16:creationId xmlns:a16="http://schemas.microsoft.com/office/drawing/2014/main" id="{F57EB6A8-AE20-5A4D-974F-98D92C25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" y="6635159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00112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1111"/>
            <a:ext cx="12192000" cy="1105646"/>
          </a:xfrm>
          <a:prstGeom prst="rect">
            <a:avLst/>
          </a:prstGeom>
          <a:solidFill>
            <a:srgbClr val="D41E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098488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BDC3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48FC-1442-6640-A909-622743BE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264036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BDC3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724303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5F43-A31F-1140-B27B-1812414C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78E64-C4E4-B547-8B09-60E7C0E6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5C869-61C4-404C-B3E1-FBB841EAC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BDC3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592406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Tex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BDC3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813" y="1681163"/>
            <a:ext cx="5056187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238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BDC3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353" y="1620615"/>
            <a:ext cx="10617293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838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BDC3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F6C1947-2FC0-5349-95C5-0FD804B68C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948531" y="1551529"/>
            <a:ext cx="10294937" cy="4594225"/>
          </a:xfrm>
        </p:spPr>
        <p:txBody>
          <a:bodyPr/>
          <a:lstStyle/>
          <a:p>
            <a:r>
              <a:rPr lang="tr-TR"/>
              <a:t>Grafik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729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Yellow">
    <p:bg>
      <p:bgPr>
        <a:solidFill>
          <a:srgbClr val="EBC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E47D-CAF0-7642-9DAA-448C1874C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6FEAE-4C1D-9E47-8CED-5AB6D534B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569C-77C9-C344-BB72-7B305345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ptbg.pdf" descr="pptbg.pdf">
            <a:extLst>
              <a:ext uri="{FF2B5EF4-FFF2-40B4-BE49-F238E27FC236}">
                <a16:creationId xmlns:a16="http://schemas.microsoft.com/office/drawing/2014/main" id="{DE031171-FCE2-C345-ADD7-249A02A176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521"/>
          </a:blip>
          <a:srcRect l="35911" r="35911"/>
          <a:stretch>
            <a:fillRect/>
          </a:stretch>
        </p:blipFill>
        <p:spPr>
          <a:xfrm>
            <a:off x="8929688" y="192087"/>
            <a:ext cx="3167951" cy="6230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oracle-logo-white.pdf" descr="oracle-logo-white.pdf">
            <a:extLst>
              <a:ext uri="{FF2B5EF4-FFF2-40B4-BE49-F238E27FC236}">
                <a16:creationId xmlns:a16="http://schemas.microsoft.com/office/drawing/2014/main" id="{F57EB6A8-AE20-5A4D-974F-98D92C25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" y="6635159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27336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1111"/>
            <a:ext cx="12192000" cy="1105646"/>
          </a:xfrm>
          <a:prstGeom prst="rect">
            <a:avLst/>
          </a:prstGeom>
          <a:solidFill>
            <a:srgbClr val="EBC7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48FC-1442-6640-A909-622743BE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968943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1111"/>
            <a:ext cx="12192000" cy="1105646"/>
          </a:xfrm>
          <a:prstGeom prst="rect">
            <a:avLst/>
          </a:prstGeom>
          <a:solidFill>
            <a:srgbClr val="EBC7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20573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5F43-A31F-1140-B27B-1812414C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78E64-C4E4-B547-8B09-60E7C0E6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5C869-61C4-404C-B3E1-FBB841EAC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EBC7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9421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5F43-A31F-1140-B27B-1812414C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78E64-C4E4-B547-8B09-60E7C0E6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5C869-61C4-404C-B3E1-FBB841EAC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D41E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317510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Tex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EBC7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813" y="1681163"/>
            <a:ext cx="5056187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072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EBC7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353" y="1620615"/>
            <a:ext cx="10617293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714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EBC7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F6C1947-2FC0-5349-95C5-0FD804B68C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948531" y="1551529"/>
            <a:ext cx="10294937" cy="4594225"/>
          </a:xfrm>
        </p:spPr>
        <p:txBody>
          <a:bodyPr/>
          <a:lstStyle/>
          <a:p>
            <a:r>
              <a:rPr lang="tr-TR"/>
              <a:t>Grafik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390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BD5C85-775A-8A47-A581-5E84F56C0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oracle-logo.pdf" descr="oracle-logo.pdf">
            <a:extLst>
              <a:ext uri="{FF2B5EF4-FFF2-40B4-BE49-F238E27FC236}">
                <a16:creationId xmlns:a16="http://schemas.microsoft.com/office/drawing/2014/main" id="{6CAFC301-63B8-A94C-A8BE-EDE21E38B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118916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241992-458E-C84B-B9D7-3CC623FA85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oracle-logo.pdf" descr="oracle-logo.pdf">
            <a:extLst>
              <a:ext uri="{FF2B5EF4-FFF2-40B4-BE49-F238E27FC236}">
                <a16:creationId xmlns:a16="http://schemas.microsoft.com/office/drawing/2014/main" id="{D80029C9-C228-CD46-844C-CCAEA1142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F15794-1512-E147-96EA-04B20891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014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Oracle logo">
    <p:bg bwMode="ltGray">
      <p:bgPr>
        <a:solidFill>
          <a:srgbClr val="F80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823123" y="2843827"/>
            <a:ext cx="4545752" cy="56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508119-8D4B-BD4E-B363-09403E2D5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416" y="102870"/>
            <a:ext cx="11265169" cy="64640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F53665-E7E3-A24F-813D-E24B5ABB37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oracle-logo.pdf" descr="oracle-logo.pdf">
            <a:extLst>
              <a:ext uri="{FF2B5EF4-FFF2-40B4-BE49-F238E27FC236}">
                <a16:creationId xmlns:a16="http://schemas.microsoft.com/office/drawing/2014/main" id="{7C723702-2E2A-F843-BD55-D679D63C8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5218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Tex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D41E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813" y="1681163"/>
            <a:ext cx="5056187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3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D41E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353" y="1620615"/>
            <a:ext cx="10617293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3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D41E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F6C1947-2FC0-5349-95C5-0FD804B68C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948531" y="1551529"/>
            <a:ext cx="10294937" cy="4594225"/>
          </a:xfrm>
        </p:spPr>
        <p:txBody>
          <a:bodyPr/>
          <a:lstStyle/>
          <a:p>
            <a:r>
              <a:rPr lang="tr-TR"/>
              <a:t>Grafik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0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ue">
    <p:bg>
      <p:bgPr>
        <a:solidFill>
          <a:srgbClr val="50A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E47D-CAF0-7642-9DAA-448C1874C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6FEAE-4C1D-9E47-8CED-5AB6D534B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569C-77C9-C344-BB72-7B305345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ptbg.pdf" descr="pptbg.pdf">
            <a:extLst>
              <a:ext uri="{FF2B5EF4-FFF2-40B4-BE49-F238E27FC236}">
                <a16:creationId xmlns:a16="http://schemas.microsoft.com/office/drawing/2014/main" id="{DE031171-FCE2-C345-ADD7-249A02A176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521"/>
          </a:blip>
          <a:srcRect l="35911" r="35911"/>
          <a:stretch>
            <a:fillRect/>
          </a:stretch>
        </p:blipFill>
        <p:spPr>
          <a:xfrm>
            <a:off x="8929688" y="192087"/>
            <a:ext cx="3167951" cy="6230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oracle-logo-white.pdf" descr="oracle-logo-white.pdf">
            <a:extLst>
              <a:ext uri="{FF2B5EF4-FFF2-40B4-BE49-F238E27FC236}">
                <a16:creationId xmlns:a16="http://schemas.microsoft.com/office/drawing/2014/main" id="{F57EB6A8-AE20-5A4D-974F-98D92C25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" y="6635159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84848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1111"/>
            <a:ext cx="12192000" cy="1105646"/>
          </a:xfrm>
          <a:prstGeom prst="rect">
            <a:avLst/>
          </a:prstGeom>
          <a:solidFill>
            <a:srgbClr val="50A5E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48FC-1442-6640-A909-622743BE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66218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9527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>
            <a:extLst>
              <a:ext uri="{FF2B5EF4-FFF2-40B4-BE49-F238E27FC236}">
                <a16:creationId xmlns:a16="http://schemas.microsoft.com/office/drawing/2014/main" id="{E7DCA760-3E32-F249-87E3-B77F1CDE8411}"/>
              </a:ext>
            </a:extLst>
          </p:cNvPr>
          <p:cNvSpPr/>
          <p:nvPr/>
        </p:nvSpPr>
        <p:spPr>
          <a:xfrm>
            <a:off x="0" y="6574272"/>
            <a:ext cx="12192001" cy="294485"/>
          </a:xfrm>
          <a:prstGeom prst="rect">
            <a:avLst/>
          </a:prstGeom>
          <a:solidFill>
            <a:srgbClr val="000000">
              <a:alpha val="1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967D6-55D2-4646-BFA9-30213478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990F0-BFAE-814A-A304-2A5DB3C5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5FB9062-C796-0A4B-9E32-FCF07CCCD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88947-4AAC-A248-9477-F1042B595CAC}"/>
              </a:ext>
            </a:extLst>
          </p:cNvPr>
          <p:cNvSpPr txBox="1"/>
          <p:nvPr/>
        </p:nvSpPr>
        <p:spPr>
          <a:xfrm>
            <a:off x="4331970" y="6594077"/>
            <a:ext cx="3528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Copyright © </a:t>
            </a:r>
            <a:r>
              <a:rPr lang="is-IS" sz="1000" dirty="0">
                <a:solidFill>
                  <a:schemeClr val="tx1"/>
                </a:solidFill>
              </a:rPr>
              <a:t>2019</a:t>
            </a:r>
            <a:r>
              <a:rPr lang="en-US" sz="1000" dirty="0">
                <a:solidFill>
                  <a:schemeClr val="tx1"/>
                </a:solidFill>
              </a:rPr>
              <a:t>, Oracle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263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3.3.6/hadoop-mapreduce-client/hadoop-mapreduce-client-core/MapReduceTutoria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5C3C65A-A0B1-4600-99C7-6562A038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60B8-1C68-D444-826A-C194C18925F3}" type="slidenum">
              <a:rPr lang="en-US" smtClean="0"/>
              <a:t>1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E3242589-1F12-421A-BAE1-7A62D81378A6}"/>
              </a:ext>
            </a:extLst>
          </p:cNvPr>
          <p:cNvSpPr txBox="1">
            <a:spLocks/>
          </p:cNvSpPr>
          <p:nvPr/>
        </p:nvSpPr>
        <p:spPr>
          <a:xfrm>
            <a:off x="1" y="921626"/>
            <a:ext cx="12192000" cy="1958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j-cs"/>
              </a:defRPr>
            </a:lvl1pPr>
          </a:lstStyle>
          <a:p>
            <a:pPr algn="ctr"/>
            <a:r>
              <a:rPr lang="tr-TR" sz="7500" b="1" dirty="0">
                <a:latin typeface="+mn-lt"/>
              </a:rPr>
              <a:t>HADOOP WORD COUNT ÖRNEK UYGULAMA</a:t>
            </a:r>
            <a:endParaRPr lang="en-US" sz="7500" b="1" dirty="0">
              <a:latin typeface="+mn-lt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45C015FB-8150-4966-A991-F3EFEDE82800}"/>
              </a:ext>
            </a:extLst>
          </p:cNvPr>
          <p:cNvSpPr/>
          <p:nvPr/>
        </p:nvSpPr>
        <p:spPr>
          <a:xfrm>
            <a:off x="0" y="6579178"/>
            <a:ext cx="12192000" cy="305954"/>
          </a:xfrm>
          <a:prstGeom prst="rect">
            <a:avLst/>
          </a:prstGeom>
          <a:solidFill>
            <a:srgbClr val="50A5E9"/>
          </a:solidFill>
          <a:ln>
            <a:solidFill>
              <a:srgbClr val="2EC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A369E50-6E48-46A5-A93B-50B1CB664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" y="3336049"/>
            <a:ext cx="86868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68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W</a:t>
            </a:r>
            <a:r>
              <a:rPr lang="en-US" b="1" dirty="0" err="1">
                <a:latin typeface="+mn-lt"/>
              </a:rPr>
              <a:t>ord</a:t>
            </a:r>
            <a:r>
              <a:rPr lang="en-US" b="1" dirty="0">
                <a:latin typeface="+mn-lt"/>
              </a:rPr>
              <a:t> </a:t>
            </a:r>
            <a:r>
              <a:rPr lang="tr-TR" b="1" dirty="0">
                <a:latin typeface="+mn-lt"/>
              </a:rPr>
              <a:t>C</a:t>
            </a:r>
            <a:r>
              <a:rPr lang="en-US" b="1" dirty="0" err="1">
                <a:latin typeface="+mn-lt"/>
              </a:rPr>
              <a:t>ount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HDFS dizininde Word </a:t>
            </a:r>
            <a:r>
              <a:rPr lang="tr-TR" dirty="0" err="1">
                <a:latin typeface="+mn-lt"/>
              </a:rPr>
              <a:t>count</a:t>
            </a:r>
            <a:r>
              <a:rPr lang="tr-TR" dirty="0">
                <a:latin typeface="+mn-lt"/>
              </a:rPr>
              <a:t> örneği için gerekli dizinleri oluşturuyoruz.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dfs</a:t>
            </a:r>
            <a:r>
              <a:rPr lang="en-US" dirty="0">
                <a:latin typeface="+mn-lt"/>
              </a:rPr>
              <a:t> -</a:t>
            </a:r>
            <a:r>
              <a:rPr lang="en-US" dirty="0" err="1">
                <a:latin typeface="+mn-lt"/>
              </a:rPr>
              <a:t>mkdir</a:t>
            </a:r>
            <a:r>
              <a:rPr lang="en-US" dirty="0">
                <a:latin typeface="+mn-lt"/>
              </a:rPr>
              <a:t> -p /examples/wordcount/input</a:t>
            </a:r>
            <a:endParaRPr lang="tr-TR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/Desktop/</a:t>
            </a:r>
            <a:r>
              <a:rPr lang="tr-TR" dirty="0" err="1">
                <a:latin typeface="+mn-lt"/>
              </a:rPr>
              <a:t>wordcount</a:t>
            </a:r>
            <a:r>
              <a:rPr lang="tr-TR" dirty="0">
                <a:latin typeface="+mn-lt"/>
              </a:rPr>
              <a:t> dizininde girdi dosyamızı oluşturuyoruz.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+mn-lt"/>
              </a:rPr>
              <a:t>sudo</a:t>
            </a:r>
            <a:r>
              <a:rPr lang="en-US" dirty="0">
                <a:latin typeface="+mn-lt"/>
              </a:rPr>
              <a:t> nano wordcount_text.txt</a:t>
            </a:r>
            <a:endParaRPr lang="tr-TR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Bu dosyanın içerisine istediğiniz metni yazabilirsiniz.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Dosyanın içerisine metin yazıldıktan sonra yine </a:t>
            </a:r>
            <a:r>
              <a:rPr lang="tr-TR" dirty="0" err="1">
                <a:latin typeface="+mn-lt"/>
              </a:rPr>
              <a:t>ctrl</a:t>
            </a:r>
            <a:r>
              <a:rPr lang="tr-TR" dirty="0">
                <a:latin typeface="+mn-lt"/>
              </a:rPr>
              <a:t> + s yaparak dosyayı kaydedip </a:t>
            </a:r>
            <a:r>
              <a:rPr lang="tr-TR" dirty="0" err="1">
                <a:latin typeface="+mn-lt"/>
              </a:rPr>
              <a:t>ctrl</a:t>
            </a:r>
            <a:r>
              <a:rPr lang="tr-TR" dirty="0">
                <a:latin typeface="+mn-lt"/>
              </a:rPr>
              <a:t> + x ile dosyadan çıkıyoruz.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9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W</a:t>
            </a:r>
            <a:r>
              <a:rPr lang="en-US" b="1" dirty="0" err="1">
                <a:latin typeface="+mn-lt"/>
              </a:rPr>
              <a:t>ord</a:t>
            </a:r>
            <a:r>
              <a:rPr lang="en-US" b="1" dirty="0">
                <a:latin typeface="+mn-lt"/>
              </a:rPr>
              <a:t> </a:t>
            </a:r>
            <a:r>
              <a:rPr lang="tr-TR" b="1" dirty="0">
                <a:latin typeface="+mn-lt"/>
              </a:rPr>
              <a:t>C</a:t>
            </a:r>
            <a:r>
              <a:rPr lang="en-US" b="1" dirty="0" err="1">
                <a:latin typeface="+mn-lt"/>
              </a:rPr>
              <a:t>ount</a:t>
            </a:r>
            <a:r>
              <a:rPr lang="en-US" b="1" dirty="0">
                <a:latin typeface="+mn-lt"/>
              </a:rPr>
              <a:t> </a:t>
            </a:r>
            <a:r>
              <a:rPr lang="tr-TR" b="1" dirty="0">
                <a:latin typeface="+mn-lt"/>
              </a:rPr>
              <a:t>E</a:t>
            </a:r>
            <a:r>
              <a:rPr lang="en-US" b="1" dirty="0" err="1">
                <a:latin typeface="+mn-lt"/>
              </a:rPr>
              <a:t>xample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Oluşturulan </a:t>
            </a:r>
            <a:r>
              <a:rPr lang="en-US" dirty="0">
                <a:latin typeface="+mn-lt"/>
              </a:rPr>
              <a:t>wordcount_text.txt</a:t>
            </a:r>
            <a:r>
              <a:rPr lang="tr-TR" dirty="0">
                <a:latin typeface="+mn-lt"/>
              </a:rPr>
              <a:t> dosyayı HDFS dizininde önceden oluşturduğumuz </a:t>
            </a:r>
            <a:r>
              <a:rPr lang="en-US" dirty="0">
                <a:latin typeface="+mn-lt"/>
              </a:rPr>
              <a:t>/examples/wordcount/input</a:t>
            </a:r>
            <a:r>
              <a:rPr lang="tr-TR" dirty="0">
                <a:latin typeface="+mn-lt"/>
              </a:rPr>
              <a:t> dizinine aşağıdaki kod ile gönderiyoruz.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dfs</a:t>
            </a:r>
            <a:r>
              <a:rPr lang="en-US" dirty="0">
                <a:latin typeface="+mn-lt"/>
              </a:rPr>
              <a:t> -put wordcount_text.txt /examples/wordcount/input</a:t>
            </a:r>
            <a:endParaRPr lang="tr-TR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Dosyayı düzgün bir şekilde </a:t>
            </a:r>
            <a:r>
              <a:rPr lang="tr-TR" dirty="0" err="1">
                <a:latin typeface="+mn-lt"/>
              </a:rPr>
              <a:t>HDFS’e</a:t>
            </a:r>
            <a:r>
              <a:rPr lang="tr-TR" dirty="0">
                <a:latin typeface="+mn-lt"/>
              </a:rPr>
              <a:t> kopyalayabildiğimizi aşağıdaki komut ile test ediyoruz.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dfs</a:t>
            </a:r>
            <a:r>
              <a:rPr lang="en-US" dirty="0">
                <a:latin typeface="+mn-lt"/>
              </a:rPr>
              <a:t> -ls /examples/wordcount/input</a:t>
            </a:r>
            <a:endParaRPr lang="tr-TR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5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W</a:t>
            </a:r>
            <a:r>
              <a:rPr lang="en-US" b="1" dirty="0" err="1">
                <a:latin typeface="+mn-lt"/>
              </a:rPr>
              <a:t>ord</a:t>
            </a:r>
            <a:r>
              <a:rPr lang="en-US" b="1" dirty="0">
                <a:latin typeface="+mn-lt"/>
              </a:rPr>
              <a:t> </a:t>
            </a:r>
            <a:r>
              <a:rPr lang="tr-TR" b="1" dirty="0">
                <a:latin typeface="+mn-lt"/>
              </a:rPr>
              <a:t>C</a:t>
            </a:r>
            <a:r>
              <a:rPr lang="en-US" b="1" dirty="0" err="1">
                <a:latin typeface="+mn-lt"/>
              </a:rPr>
              <a:t>ount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Örnek </a:t>
            </a:r>
            <a:r>
              <a:rPr lang="tr-TR" dirty="0" err="1">
                <a:latin typeface="+mn-lt"/>
              </a:rPr>
              <a:t>Mapreduce</a:t>
            </a:r>
            <a:r>
              <a:rPr lang="tr-TR" dirty="0">
                <a:latin typeface="+mn-lt"/>
              </a:rPr>
              <a:t> Word </a:t>
            </a:r>
            <a:r>
              <a:rPr lang="tr-TR" dirty="0" err="1">
                <a:latin typeface="+mn-lt"/>
              </a:rPr>
              <a:t>count</a:t>
            </a:r>
            <a:r>
              <a:rPr lang="tr-TR" dirty="0">
                <a:latin typeface="+mn-lt"/>
              </a:rPr>
              <a:t> uygulamamızı çalıştırmak için aşağıdaki komutu çalıştırıyoruz.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+mn-lt"/>
              </a:rPr>
              <a:t>hadoop</a:t>
            </a:r>
            <a:r>
              <a:rPr lang="en-US" dirty="0">
                <a:latin typeface="+mn-lt"/>
              </a:rPr>
              <a:t> jar wc.jar </a:t>
            </a:r>
            <a:r>
              <a:rPr lang="en-US" dirty="0" err="1">
                <a:latin typeface="+mn-lt"/>
              </a:rPr>
              <a:t>WordCount</a:t>
            </a:r>
            <a:r>
              <a:rPr lang="en-US" dirty="0">
                <a:latin typeface="+mn-lt"/>
              </a:rPr>
              <a:t> /examples/wordcount/input /examples/wordcount/output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5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W</a:t>
            </a:r>
            <a:r>
              <a:rPr lang="en-US" b="1" dirty="0" err="1">
                <a:latin typeface="+mn-lt"/>
              </a:rPr>
              <a:t>ord</a:t>
            </a:r>
            <a:r>
              <a:rPr lang="en-US" b="1" dirty="0">
                <a:latin typeface="+mn-lt"/>
              </a:rPr>
              <a:t> </a:t>
            </a:r>
            <a:r>
              <a:rPr lang="tr-TR" b="1" dirty="0">
                <a:latin typeface="+mn-lt"/>
              </a:rPr>
              <a:t>C</a:t>
            </a:r>
            <a:r>
              <a:rPr lang="en-US" b="1" dirty="0" err="1">
                <a:latin typeface="+mn-lt"/>
              </a:rPr>
              <a:t>ount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Word </a:t>
            </a:r>
            <a:r>
              <a:rPr lang="tr-TR" dirty="0" err="1">
                <a:latin typeface="+mn-lt"/>
              </a:rPr>
              <a:t>count</a:t>
            </a:r>
            <a:r>
              <a:rPr lang="tr-TR" dirty="0">
                <a:latin typeface="+mn-lt"/>
              </a:rPr>
              <a:t> örneğimiz bittikten sonra HDFS dizininde </a:t>
            </a:r>
            <a:r>
              <a:rPr lang="tr-TR" dirty="0" err="1">
                <a:latin typeface="+mn-lt"/>
              </a:rPr>
              <a:t>output</a:t>
            </a:r>
            <a:r>
              <a:rPr lang="tr-TR" dirty="0">
                <a:latin typeface="+mn-lt"/>
              </a:rPr>
              <a:t> olarak verdiğimiz dizin altında sonucu görmek için aşağıdaki komutu çalıştıralım.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dfs</a:t>
            </a:r>
            <a:r>
              <a:rPr lang="en-US" dirty="0">
                <a:latin typeface="+mn-lt"/>
              </a:rPr>
              <a:t> -cat /examples/wordcount/output/part-r-00000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21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W</a:t>
            </a:r>
            <a:r>
              <a:rPr lang="en-US" b="1" dirty="0" err="1">
                <a:latin typeface="+mn-lt"/>
              </a:rPr>
              <a:t>ord</a:t>
            </a:r>
            <a:r>
              <a:rPr lang="en-US" b="1" dirty="0">
                <a:latin typeface="+mn-lt"/>
              </a:rPr>
              <a:t> </a:t>
            </a:r>
            <a:r>
              <a:rPr lang="tr-TR" b="1" dirty="0">
                <a:latin typeface="+mn-lt"/>
              </a:rPr>
              <a:t>C</a:t>
            </a:r>
            <a:r>
              <a:rPr lang="en-US" b="1">
                <a:latin typeface="+mn-lt"/>
              </a:rPr>
              <a:t>ount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9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W</a:t>
            </a:r>
            <a:r>
              <a:rPr lang="en-US" b="1" dirty="0" err="1">
                <a:latin typeface="+mn-lt"/>
              </a:rPr>
              <a:t>ord</a:t>
            </a:r>
            <a:r>
              <a:rPr lang="en-US" b="1" dirty="0">
                <a:latin typeface="+mn-lt"/>
              </a:rPr>
              <a:t> </a:t>
            </a:r>
            <a:r>
              <a:rPr lang="tr-TR" b="1" dirty="0">
                <a:latin typeface="+mn-lt"/>
              </a:rPr>
              <a:t>C</a:t>
            </a:r>
            <a:r>
              <a:rPr lang="en-US" b="1" dirty="0" err="1">
                <a:latin typeface="+mn-lt"/>
              </a:rPr>
              <a:t>ount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Word </a:t>
            </a:r>
            <a:r>
              <a:rPr lang="tr-TR" dirty="0" err="1">
                <a:latin typeface="+mn-lt"/>
              </a:rPr>
              <a:t>count</a:t>
            </a:r>
            <a:r>
              <a:rPr lang="tr-TR" dirty="0">
                <a:latin typeface="+mn-lt"/>
              </a:rPr>
              <a:t> örneği için resmi doküman:</a:t>
            </a:r>
            <a:endParaRPr lang="tr-TR" dirty="0">
              <a:latin typeface="+mn-lt"/>
              <a:hlinkClick r:id="rId3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+mn-lt"/>
                <a:hlinkClick r:id="rId3"/>
              </a:rPr>
              <a:t>https://hadoop.apache.org/docs/r3.3.6/hadoop-mapreduce-client/hadoop-mapreduce-client-core/MapReduceTutorial.html</a:t>
            </a:r>
            <a:endParaRPr lang="tr-TR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W</a:t>
            </a:r>
            <a:r>
              <a:rPr lang="en-US" b="1" dirty="0" err="1">
                <a:latin typeface="+mn-lt"/>
              </a:rPr>
              <a:t>ord</a:t>
            </a:r>
            <a:r>
              <a:rPr lang="en-US" b="1" dirty="0">
                <a:latin typeface="+mn-lt"/>
              </a:rPr>
              <a:t> </a:t>
            </a:r>
            <a:r>
              <a:rPr lang="tr-TR" b="1" dirty="0">
                <a:latin typeface="+mn-lt"/>
              </a:rPr>
              <a:t>C</a:t>
            </a:r>
            <a:r>
              <a:rPr lang="en-US" b="1" dirty="0" err="1">
                <a:latin typeface="+mn-lt"/>
              </a:rPr>
              <a:t>ount</a:t>
            </a:r>
            <a:endParaRPr lang="en-US" b="1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  <p:pic>
        <p:nvPicPr>
          <p:cNvPr id="1026" name="Picture 2" descr="MapReduce Word Count | Guide to MapReduce Word Count | Examples">
            <a:extLst>
              <a:ext uri="{FF2B5EF4-FFF2-40B4-BE49-F238E27FC236}">
                <a16:creationId xmlns:a16="http://schemas.microsoft.com/office/drawing/2014/main" id="{660003BD-B9B5-49BF-8116-4B4E9EE44C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274" y="1290185"/>
            <a:ext cx="8891451" cy="465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30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W</a:t>
            </a:r>
            <a:r>
              <a:rPr lang="en-US" b="1" dirty="0" err="1">
                <a:latin typeface="+mn-lt"/>
              </a:rPr>
              <a:t>ord</a:t>
            </a:r>
            <a:r>
              <a:rPr lang="en-US" b="1" dirty="0">
                <a:latin typeface="+mn-lt"/>
              </a:rPr>
              <a:t> </a:t>
            </a:r>
            <a:r>
              <a:rPr lang="tr-TR" b="1" dirty="0">
                <a:latin typeface="+mn-lt"/>
              </a:rPr>
              <a:t>C</a:t>
            </a:r>
            <a:r>
              <a:rPr lang="en-US" b="1" dirty="0" err="1">
                <a:latin typeface="+mn-lt"/>
              </a:rPr>
              <a:t>ount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76422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Öncelikle /Desktop dizininde çalışma dizini oluşturulur ve dizin içerisine gidilir.</a:t>
            </a:r>
          </a:p>
          <a:p>
            <a:pPr lvl="1">
              <a:lnSpc>
                <a:spcPct val="150000"/>
              </a:lnSpc>
            </a:pPr>
            <a:r>
              <a:rPr lang="tr-TR" dirty="0" err="1">
                <a:latin typeface="+mn-lt"/>
              </a:rPr>
              <a:t>mkdir</a:t>
            </a:r>
            <a:r>
              <a:rPr lang="tr-TR" dirty="0">
                <a:latin typeface="+mn-lt"/>
              </a:rPr>
              <a:t> /Desktop/</a:t>
            </a:r>
            <a:r>
              <a:rPr lang="tr-TR" dirty="0" err="1">
                <a:latin typeface="+mn-lt"/>
              </a:rPr>
              <a:t>wordcount</a:t>
            </a:r>
            <a:endParaRPr lang="tr-TR" dirty="0"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tr-TR" dirty="0">
                <a:latin typeface="+mn-lt"/>
              </a:rPr>
              <a:t>cd /Desktop/</a:t>
            </a:r>
            <a:r>
              <a:rPr lang="tr-TR" dirty="0" err="1">
                <a:latin typeface="+mn-lt"/>
              </a:rPr>
              <a:t>wordcount</a:t>
            </a:r>
            <a:endParaRPr lang="tr-TR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Bu dizinin içerisine resmi siteden aldığımız </a:t>
            </a:r>
            <a:r>
              <a:rPr lang="tr-TR" dirty="0" err="1">
                <a:latin typeface="+mn-lt"/>
              </a:rPr>
              <a:t>source</a:t>
            </a:r>
            <a:r>
              <a:rPr lang="tr-TR" dirty="0">
                <a:latin typeface="+mn-lt"/>
              </a:rPr>
              <a:t> </a:t>
            </a:r>
            <a:r>
              <a:rPr lang="tr-TR" dirty="0" err="1">
                <a:latin typeface="+mn-lt"/>
              </a:rPr>
              <a:t>code</a:t>
            </a:r>
            <a:r>
              <a:rPr lang="tr-TR" dirty="0">
                <a:latin typeface="+mn-lt"/>
              </a:rPr>
              <a:t> </a:t>
            </a:r>
            <a:r>
              <a:rPr lang="tr-TR" dirty="0" err="1">
                <a:latin typeface="+mn-lt"/>
              </a:rPr>
              <a:t>java</a:t>
            </a:r>
            <a:r>
              <a:rPr lang="tr-TR" dirty="0">
                <a:latin typeface="+mn-lt"/>
              </a:rPr>
              <a:t> kodumuzu ekliyoruz.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+mn-lt"/>
              </a:rPr>
              <a:t>sudo</a:t>
            </a:r>
            <a:r>
              <a:rPr lang="en-US" dirty="0">
                <a:latin typeface="+mn-lt"/>
              </a:rPr>
              <a:t> nano WordCount.java</a:t>
            </a:r>
            <a:endParaRPr lang="tr-TR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 err="1">
                <a:latin typeface="+mn-lt"/>
              </a:rPr>
              <a:t>ctrl</a:t>
            </a:r>
            <a:r>
              <a:rPr lang="tr-TR" dirty="0">
                <a:latin typeface="+mn-lt"/>
              </a:rPr>
              <a:t> + s yaparak dosyayı kaydedip </a:t>
            </a:r>
            <a:r>
              <a:rPr lang="tr-TR" dirty="0" err="1">
                <a:latin typeface="+mn-lt"/>
              </a:rPr>
              <a:t>ctrl</a:t>
            </a:r>
            <a:r>
              <a:rPr lang="tr-TR" dirty="0">
                <a:latin typeface="+mn-lt"/>
              </a:rPr>
              <a:t> + x ile dosyadan çıkıyoruz.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4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W</a:t>
            </a:r>
            <a:r>
              <a:rPr lang="en-US" b="1" dirty="0" err="1">
                <a:latin typeface="+mn-lt"/>
              </a:rPr>
              <a:t>ord</a:t>
            </a:r>
            <a:r>
              <a:rPr lang="en-US" b="1" dirty="0">
                <a:latin typeface="+mn-lt"/>
              </a:rPr>
              <a:t> </a:t>
            </a:r>
            <a:r>
              <a:rPr lang="tr-TR" b="1" dirty="0">
                <a:latin typeface="+mn-lt"/>
              </a:rPr>
              <a:t>C</a:t>
            </a:r>
            <a:r>
              <a:rPr lang="en-US" b="1" dirty="0" err="1">
                <a:latin typeface="+mn-lt"/>
              </a:rPr>
              <a:t>oun</a:t>
            </a:r>
            <a:r>
              <a:rPr lang="tr-TR" b="1" dirty="0">
                <a:latin typeface="+mn-lt"/>
              </a:rPr>
              <a:t>t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~/.</a:t>
            </a:r>
            <a:r>
              <a:rPr lang="tr-TR" dirty="0" err="1">
                <a:latin typeface="+mn-lt"/>
              </a:rPr>
              <a:t>bashrc</a:t>
            </a:r>
            <a:r>
              <a:rPr lang="tr-TR" dirty="0">
                <a:latin typeface="+mn-lt"/>
              </a:rPr>
              <a:t> dosyasına gerekli </a:t>
            </a:r>
            <a:r>
              <a:rPr lang="tr-TR" dirty="0" err="1">
                <a:latin typeface="+mn-lt"/>
              </a:rPr>
              <a:t>pathler</a:t>
            </a:r>
            <a:r>
              <a:rPr lang="tr-TR" dirty="0">
                <a:latin typeface="+mn-lt"/>
              </a:rPr>
              <a:t> </a:t>
            </a:r>
            <a:r>
              <a:rPr lang="tr-TR" dirty="0" err="1">
                <a:latin typeface="+mn-lt"/>
              </a:rPr>
              <a:t>export</a:t>
            </a:r>
            <a:r>
              <a:rPr lang="tr-TR" dirty="0">
                <a:latin typeface="+mn-lt"/>
              </a:rPr>
              <a:t> edilir.</a:t>
            </a:r>
          </a:p>
          <a:p>
            <a:pPr lvl="1">
              <a:lnSpc>
                <a:spcPct val="150000"/>
              </a:lnSpc>
            </a:pPr>
            <a:r>
              <a:rPr lang="tr-TR" dirty="0" err="1">
                <a:latin typeface="+mn-lt"/>
              </a:rPr>
              <a:t>nano</a:t>
            </a:r>
            <a:r>
              <a:rPr lang="tr-TR" dirty="0">
                <a:latin typeface="+mn-lt"/>
              </a:rPr>
              <a:t> ~/.</a:t>
            </a:r>
            <a:r>
              <a:rPr lang="tr-TR" dirty="0" err="1">
                <a:latin typeface="+mn-lt"/>
              </a:rPr>
              <a:t>bahsrc</a:t>
            </a:r>
            <a:endParaRPr lang="tr-TR" dirty="0">
              <a:latin typeface="+mn-lt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+mn-lt"/>
              </a:rPr>
              <a:t>export JAVA_HOME=export JAVA_HOME=/</a:t>
            </a:r>
            <a:r>
              <a:rPr lang="en-US" dirty="0" err="1">
                <a:latin typeface="+mn-lt"/>
              </a:rPr>
              <a:t>usr</a:t>
            </a:r>
            <a:r>
              <a:rPr lang="en-US" dirty="0">
                <a:latin typeface="+mn-lt"/>
              </a:rPr>
              <a:t>/lib/</a:t>
            </a:r>
            <a:r>
              <a:rPr lang="en-US" dirty="0" err="1">
                <a:latin typeface="+mn-lt"/>
              </a:rPr>
              <a:t>jvm</a:t>
            </a:r>
            <a:r>
              <a:rPr lang="en-US" dirty="0">
                <a:latin typeface="+mn-lt"/>
              </a:rPr>
              <a:t>/java-8-openjdk-amd64/</a:t>
            </a:r>
            <a:r>
              <a:rPr lang="en-US" dirty="0" err="1">
                <a:latin typeface="+mn-lt"/>
              </a:rPr>
              <a:t>jre</a:t>
            </a:r>
            <a:r>
              <a:rPr lang="en-US" dirty="0">
                <a:latin typeface="+mn-lt"/>
              </a:rPr>
              <a:t>/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+mn-lt"/>
              </a:rPr>
              <a:t>export PATH=${JAVA_HOME}/bin:${PATH}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+mn-lt"/>
              </a:rPr>
              <a:t>export HADOOP_CLASSPATH=${JAVA_HOME}/lib/tools.jar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NOT:  Aşağıdaki komut ile </a:t>
            </a:r>
            <a:r>
              <a:rPr lang="tr-TR" dirty="0" err="1">
                <a:latin typeface="+mn-lt"/>
              </a:rPr>
              <a:t>java</a:t>
            </a:r>
            <a:r>
              <a:rPr lang="tr-TR" dirty="0">
                <a:latin typeface="+mn-lt"/>
              </a:rPr>
              <a:t> dizininizi bulabilirsiniz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+mn-lt"/>
              </a:rPr>
              <a:t>readlink</a:t>
            </a:r>
            <a:r>
              <a:rPr lang="en-US" dirty="0">
                <a:latin typeface="+mn-lt"/>
              </a:rPr>
              <a:t> -f /</a:t>
            </a:r>
            <a:r>
              <a:rPr lang="en-US" dirty="0" err="1">
                <a:latin typeface="+mn-lt"/>
              </a:rPr>
              <a:t>usr</a:t>
            </a:r>
            <a:r>
              <a:rPr lang="en-US" dirty="0">
                <a:latin typeface="+mn-lt"/>
              </a:rPr>
              <a:t>/bin/java | sed "s:bin/java::"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8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W</a:t>
            </a:r>
            <a:r>
              <a:rPr lang="en-US" b="1" dirty="0" err="1">
                <a:latin typeface="+mn-lt"/>
              </a:rPr>
              <a:t>ord</a:t>
            </a:r>
            <a:r>
              <a:rPr lang="en-US" b="1" dirty="0">
                <a:latin typeface="+mn-lt"/>
              </a:rPr>
              <a:t> </a:t>
            </a:r>
            <a:r>
              <a:rPr lang="tr-TR" b="1" dirty="0">
                <a:latin typeface="+mn-lt"/>
              </a:rPr>
              <a:t>C</a:t>
            </a:r>
            <a:r>
              <a:rPr lang="en-US" b="1" dirty="0" err="1">
                <a:latin typeface="+mn-lt"/>
              </a:rPr>
              <a:t>ount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Java kodumuzu derlemek (</a:t>
            </a:r>
            <a:r>
              <a:rPr lang="tr-TR" dirty="0" err="1">
                <a:latin typeface="+mn-lt"/>
              </a:rPr>
              <a:t>compile</a:t>
            </a:r>
            <a:r>
              <a:rPr lang="tr-TR" dirty="0">
                <a:latin typeface="+mn-lt"/>
              </a:rPr>
              <a:t>) için aşağıdaki kod çalıştırılır.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+mn-lt"/>
              </a:rPr>
              <a:t>javac</a:t>
            </a:r>
            <a:r>
              <a:rPr lang="en-US" dirty="0">
                <a:latin typeface="+mn-lt"/>
              </a:rPr>
              <a:t> -</a:t>
            </a:r>
            <a:r>
              <a:rPr lang="en-US" dirty="0" err="1">
                <a:latin typeface="+mn-lt"/>
              </a:rPr>
              <a:t>classpath</a:t>
            </a:r>
            <a:r>
              <a:rPr lang="en-US" dirty="0">
                <a:latin typeface="+mn-lt"/>
              </a:rPr>
              <a:t> $(</a:t>
            </a:r>
            <a:r>
              <a:rPr lang="en-US" dirty="0" err="1">
                <a:latin typeface="+mn-lt"/>
              </a:rPr>
              <a:t>hadoop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classpath</a:t>
            </a:r>
            <a:r>
              <a:rPr lang="en-US" dirty="0">
                <a:latin typeface="+mn-lt"/>
              </a:rPr>
              <a:t>) -d . WordCount.java</a:t>
            </a:r>
            <a:endParaRPr lang="tr-TR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Bu kod çalıştırıldıktan sonra oluşan dosyaları </a:t>
            </a:r>
            <a:r>
              <a:rPr lang="tr-TR" dirty="0" err="1">
                <a:latin typeface="+mn-lt"/>
              </a:rPr>
              <a:t>jar</a:t>
            </a:r>
            <a:r>
              <a:rPr lang="tr-TR" dirty="0">
                <a:latin typeface="+mn-lt"/>
              </a:rPr>
              <a:t> dosyası haline getirmek için aşağıdaki kod çalıştırılır.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n-lt"/>
              </a:rPr>
              <a:t>jar </a:t>
            </a:r>
            <a:r>
              <a:rPr lang="en-US" dirty="0" err="1">
                <a:latin typeface="+mn-lt"/>
              </a:rPr>
              <a:t>cf</a:t>
            </a:r>
            <a:r>
              <a:rPr lang="en-US" dirty="0">
                <a:latin typeface="+mn-lt"/>
              </a:rPr>
              <a:t> wc.jar </a:t>
            </a:r>
            <a:r>
              <a:rPr lang="en-US" dirty="0" err="1">
                <a:latin typeface="+mn-lt"/>
              </a:rPr>
              <a:t>WordCount</a:t>
            </a:r>
            <a:r>
              <a:rPr lang="en-US" dirty="0">
                <a:latin typeface="+mn-lt"/>
              </a:rPr>
              <a:t>*.class</a:t>
            </a:r>
            <a:endParaRPr lang="tr-TR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1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W</a:t>
            </a:r>
            <a:r>
              <a:rPr lang="en-US" b="1" dirty="0" err="1">
                <a:latin typeface="+mn-lt"/>
              </a:rPr>
              <a:t>ord</a:t>
            </a:r>
            <a:r>
              <a:rPr lang="en-US" b="1" dirty="0">
                <a:latin typeface="+mn-lt"/>
              </a:rPr>
              <a:t> </a:t>
            </a:r>
            <a:r>
              <a:rPr lang="tr-TR" b="1" dirty="0">
                <a:latin typeface="+mn-lt"/>
              </a:rPr>
              <a:t>C</a:t>
            </a:r>
            <a:r>
              <a:rPr lang="en-US" b="1" dirty="0" err="1">
                <a:latin typeface="+mn-lt"/>
              </a:rPr>
              <a:t>ount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 err="1">
                <a:latin typeface="+mn-lt"/>
              </a:rPr>
              <a:t>jar</a:t>
            </a:r>
            <a:r>
              <a:rPr lang="tr-TR" dirty="0">
                <a:latin typeface="+mn-lt"/>
              </a:rPr>
              <a:t> haline getirildiğini görmek için aşağıdaki kod çalıştırılır.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n-lt"/>
              </a:rPr>
              <a:t>jar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 wc.jar</a:t>
            </a:r>
            <a:endParaRPr lang="tr-TR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Çıktı aşağıdaki şekilde olmalı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+mn-lt"/>
              </a:rPr>
              <a:t>META-INF/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+mn-lt"/>
              </a:rPr>
              <a:t>META-INF/MANIFEST.MF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latin typeface="+mn-lt"/>
              </a:rPr>
              <a:t>WordCount$IntSumReducer.class</a:t>
            </a:r>
            <a:endParaRPr lang="en-US" dirty="0">
              <a:latin typeface="+mn-lt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latin typeface="+mn-lt"/>
              </a:rPr>
              <a:t>WordCount$TokenizerMapper.class</a:t>
            </a:r>
            <a:endParaRPr lang="en-US" dirty="0">
              <a:latin typeface="+mn-lt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latin typeface="+mn-lt"/>
              </a:rPr>
              <a:t>WordCount.class</a:t>
            </a:r>
            <a:endParaRPr lang="en-US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tr-TR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7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W</a:t>
            </a:r>
            <a:r>
              <a:rPr lang="en-US" b="1" dirty="0" err="1">
                <a:latin typeface="+mn-lt"/>
              </a:rPr>
              <a:t>ord</a:t>
            </a:r>
            <a:r>
              <a:rPr lang="en-US" b="1" dirty="0">
                <a:latin typeface="+mn-lt"/>
              </a:rPr>
              <a:t> </a:t>
            </a:r>
            <a:r>
              <a:rPr lang="tr-TR" b="1" dirty="0">
                <a:latin typeface="+mn-lt"/>
              </a:rPr>
              <a:t>C</a:t>
            </a:r>
            <a:r>
              <a:rPr lang="en-US" b="1" dirty="0" err="1">
                <a:latin typeface="+mn-lt"/>
              </a:rPr>
              <a:t>ount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Örneğimizi çalıştırmak için </a:t>
            </a:r>
            <a:r>
              <a:rPr lang="tr-TR" b="1" dirty="0">
                <a:latin typeface="+mn-lt"/>
              </a:rPr>
              <a:t>mapred-site.xml</a:t>
            </a:r>
            <a:r>
              <a:rPr lang="tr-TR" dirty="0">
                <a:latin typeface="+mn-lt"/>
              </a:rPr>
              <a:t> dosyasına aşağıdaki konfigürasyonları eklemek gerekir.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lt"/>
              </a:rPr>
              <a:t>&lt;property&gt;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lt"/>
              </a:rPr>
              <a:t> &lt;name&gt;</a:t>
            </a:r>
            <a:r>
              <a:rPr lang="en-US" dirty="0" err="1">
                <a:latin typeface="+mn-lt"/>
              </a:rPr>
              <a:t>yarn.app.mapreduce.am.env</a:t>
            </a:r>
            <a:r>
              <a:rPr lang="en-US" dirty="0">
                <a:latin typeface="+mn-lt"/>
              </a:rPr>
              <a:t>&lt;/name&gt;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lt"/>
              </a:rPr>
              <a:t> &lt;value&gt;HADOOP_MAPRED_HOME=$HADOOP_HOME&lt;/value&gt;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lt"/>
              </a:rPr>
              <a:t> &lt;/property&gt;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lt"/>
              </a:rPr>
              <a:t> &lt;property&gt;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lt"/>
              </a:rPr>
              <a:t> &lt;name&gt;</a:t>
            </a:r>
            <a:r>
              <a:rPr lang="en-US" dirty="0" err="1">
                <a:latin typeface="+mn-lt"/>
              </a:rPr>
              <a:t>mapreduce.map.env</a:t>
            </a:r>
            <a:r>
              <a:rPr lang="en-US" dirty="0">
                <a:latin typeface="+mn-lt"/>
              </a:rPr>
              <a:t>&lt;/name&gt;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lt"/>
              </a:rPr>
              <a:t> &lt;value&gt;HADOOP_MAPRED_HOME=$HADOOP_HOME&lt;/value&gt;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lt"/>
              </a:rPr>
              <a:t> &lt;/property&gt;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lt"/>
              </a:rPr>
              <a:t> &lt;property&gt;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lt"/>
              </a:rPr>
              <a:t> &lt;name&gt;</a:t>
            </a:r>
            <a:r>
              <a:rPr lang="en-US" dirty="0" err="1">
                <a:latin typeface="+mn-lt"/>
              </a:rPr>
              <a:t>mapreduce.reduce.env</a:t>
            </a:r>
            <a:r>
              <a:rPr lang="en-US" dirty="0">
                <a:latin typeface="+mn-lt"/>
              </a:rPr>
              <a:t>&lt;/name&gt;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lt"/>
              </a:rPr>
              <a:t> &lt;value&gt;HADOOP_MAPRED_HOME=$HADOOP_HOME&lt;/value&gt;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lt"/>
              </a:rPr>
              <a:t> &lt;/property&gt;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6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W</a:t>
            </a:r>
            <a:r>
              <a:rPr lang="en-US" b="1" dirty="0" err="1">
                <a:latin typeface="+mn-lt"/>
              </a:rPr>
              <a:t>ord</a:t>
            </a:r>
            <a:r>
              <a:rPr lang="en-US" b="1" dirty="0">
                <a:latin typeface="+mn-lt"/>
              </a:rPr>
              <a:t> </a:t>
            </a:r>
            <a:r>
              <a:rPr lang="tr-TR" b="1" dirty="0">
                <a:latin typeface="+mn-lt"/>
              </a:rPr>
              <a:t>C</a:t>
            </a:r>
            <a:r>
              <a:rPr lang="en-US" b="1" dirty="0" err="1">
                <a:latin typeface="+mn-lt"/>
              </a:rPr>
              <a:t>ount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.</a:t>
            </a:r>
            <a:r>
              <a:rPr lang="tr-TR" dirty="0" err="1">
                <a:latin typeface="+mn-lt"/>
              </a:rPr>
              <a:t>xml</a:t>
            </a:r>
            <a:r>
              <a:rPr lang="tr-TR" dirty="0">
                <a:latin typeface="+mn-lt"/>
              </a:rPr>
              <a:t> dosyalarında değişiklik yapıldıktan sonra değişikliklerin geçerli olması için servisler yeniden başlatılmalıdır.</a:t>
            </a:r>
          </a:p>
          <a:p>
            <a:pPr lvl="1">
              <a:lnSpc>
                <a:spcPct val="150000"/>
              </a:lnSpc>
            </a:pPr>
            <a:r>
              <a:rPr lang="tr-TR" dirty="0">
                <a:latin typeface="+mn-lt"/>
              </a:rPr>
              <a:t>stop-all.sh</a:t>
            </a:r>
          </a:p>
          <a:p>
            <a:pPr lvl="1">
              <a:lnSpc>
                <a:spcPct val="150000"/>
              </a:lnSpc>
            </a:pPr>
            <a:r>
              <a:rPr lang="tr-TR" dirty="0">
                <a:latin typeface="+mn-lt"/>
              </a:rPr>
              <a:t>start-all.sh</a:t>
            </a: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65558"/>
      </p:ext>
    </p:extLst>
  </p:cSld>
  <p:clrMapOvr>
    <a:masterClrMapping/>
  </p:clrMapOvr>
</p:sld>
</file>

<file path=ppt/theme/theme1.xml><?xml version="1.0" encoding="utf-8"?>
<a:theme xmlns:a="http://schemas.openxmlformats.org/drawingml/2006/main" name="Linux Giris">
  <a:themeElements>
    <a:clrScheme name="Oracle 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70400"/>
      </a:accent1>
      <a:accent2>
        <a:srgbClr val="77A8A9"/>
      </a:accent2>
      <a:accent3>
        <a:srgbClr val="FF7C00"/>
      </a:accent3>
      <a:accent4>
        <a:srgbClr val="007AA9"/>
      </a:accent4>
      <a:accent5>
        <a:srgbClr val="AB1842"/>
      </a:accent5>
      <a:accent6>
        <a:srgbClr val="3CA542"/>
      </a:accent6>
      <a:hlink>
        <a:srgbClr val="004479"/>
      </a:hlink>
      <a:folHlink>
        <a:srgbClr val="79797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11675</TotalTime>
  <Words>647</Words>
  <Application>Microsoft Office PowerPoint</Application>
  <PresentationFormat>Geniş ekran</PresentationFormat>
  <Paragraphs>73</Paragraphs>
  <Slides>14</Slides>
  <Notes>14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Calibri</vt:lpstr>
      <vt:lpstr>Helvetica Neue Light</vt:lpstr>
      <vt:lpstr>Wingdings</vt:lpstr>
      <vt:lpstr>Linux Giris</vt:lpstr>
      <vt:lpstr>PowerPoint Sunusu</vt:lpstr>
      <vt:lpstr>Hadoop Word Count</vt:lpstr>
      <vt:lpstr>Hadoop Word Count</vt:lpstr>
      <vt:lpstr>Hadoop Word Count</vt:lpstr>
      <vt:lpstr>Hadoop Word Count</vt:lpstr>
      <vt:lpstr>Hadoop Word Count</vt:lpstr>
      <vt:lpstr>Hadoop Word Count</vt:lpstr>
      <vt:lpstr>Hadoop Word Count</vt:lpstr>
      <vt:lpstr>Hadoop Word Count</vt:lpstr>
      <vt:lpstr>Hadoop Word Count</vt:lpstr>
      <vt:lpstr>Hadoop Word Count Example</vt:lpstr>
      <vt:lpstr>Hadoop Word Count</vt:lpstr>
      <vt:lpstr>Hadoop Word Count</vt:lpstr>
      <vt:lpstr>Hadoop Word 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test</dc:creator>
  <cp:lastModifiedBy>havelsan</cp:lastModifiedBy>
  <cp:revision>234</cp:revision>
  <dcterms:created xsi:type="dcterms:W3CDTF">2020-02-16T12:43:46Z</dcterms:created>
  <dcterms:modified xsi:type="dcterms:W3CDTF">2025-10-02T08:02:35Z</dcterms:modified>
</cp:coreProperties>
</file>