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1DF4-E84A-EC42-A17C-2470E63C4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/>
              <a:t>Project evaluation and planning 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0F228-5EBB-CF44-BC14-DD5B246C2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Unit -1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76D9-84E6-E843-B9A6-0CF5DA1C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evaluation: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C75A-1F89-FA43-8EB6-0A33910B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Anyone responsible for a company's data, server, network, or software must perform a risk evaluation. A risk evaluation can </a:t>
            </a:r>
            <a:r>
              <a:rPr lang="en-GB" sz="3200" b="1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help determine if those assets are at risk for a cyberattack, virus, data loss through natural disaster, or any other threat</a:t>
            </a:r>
            <a:r>
              <a:rPr lang="en-GB" sz="32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27338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9F94-C3EE-FF46-88C1-FC788A10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Strategic program management: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DF8A-8E03-8A4A-A7D2-BCB723DB3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8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Strategic program  management identifies and implements the organisation's long-terms goals and objectives into the project. </a:t>
            </a:r>
          </a:p>
          <a:p>
            <a:pPr marL="0" indent="0">
              <a:buNone/>
            </a:pPr>
            <a:r>
              <a:rPr lang="en-GB" sz="2800" b="1" i="0">
                <a:solidFill>
                  <a:srgbClr val="202124"/>
                </a:solidFill>
                <a:effectLst/>
                <a:latin typeface="Google Sans"/>
              </a:rPr>
              <a:t> Five Tasks of Strategic Management</a:t>
            </a:r>
            <a:endParaRPr lang="en-GB" sz="2800" b="0" i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GB" sz="28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Developing a Strategic Vision and Mission.</a:t>
            </a:r>
          </a:p>
          <a:p>
            <a:r>
              <a:rPr lang="en-GB" sz="28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Setting Objectives.</a:t>
            </a:r>
          </a:p>
          <a:p>
            <a:r>
              <a:rPr lang="en-GB" sz="28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Crafting a Strategy.</a:t>
            </a:r>
          </a:p>
          <a:p>
            <a:r>
              <a:rPr lang="en-GB" sz="28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Implementing the Strategy.</a:t>
            </a:r>
          </a:p>
          <a:p>
            <a:r>
              <a:rPr lang="en-GB" sz="28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Evaluating Performance and Initiating Corrective Adjustments.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DBCB-3595-CD46-8B80-223E57EB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Stepwise project planning: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C080-7771-1B44-AE09-9A8AB92E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Break the project into a list of deliverables. </a:t>
            </a:r>
          </a:p>
          <a:p>
            <a:r>
              <a:rPr lang="en-GB" sz="3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Talk to your team.</a:t>
            </a:r>
          </a:p>
          <a:p>
            <a:r>
              <a:rPr lang="en-GB" sz="3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Identify risks.</a:t>
            </a:r>
          </a:p>
          <a:p>
            <a:r>
              <a:rPr lang="en-GB" sz="3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Create a budget. </a:t>
            </a:r>
          </a:p>
          <a:p>
            <a:r>
              <a:rPr lang="en-GB" sz="3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Add milestones.</a:t>
            </a:r>
          </a:p>
          <a:p>
            <a:r>
              <a:rPr lang="en-GB" sz="36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Set progress reporting guidelines.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0DE5-D04A-E140-806B-B63F0F5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87340"/>
            <a:ext cx="9601200" cy="1485900"/>
          </a:xfrm>
        </p:spPr>
        <p:txBody>
          <a:bodyPr/>
          <a:lstStyle/>
          <a:p>
            <a:r>
              <a:rPr lang="en-GB"/>
              <a:t>Importance of software project management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6CE4-525A-A340-98ED-19CF03DE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322" y="1873240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It is an essential part of software organization </a:t>
            </a:r>
            <a:r>
              <a:rPr lang="en-GB" sz="3600" b="1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to deliver quality product, keeping the cost within client's budget constrain and deliver the project as per scheduled</a:t>
            </a:r>
            <a:r>
              <a:rPr lang="en-GB" sz="36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36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4B4BD4-7803-D04E-9A0E-B8C2DD66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90" y="4439952"/>
            <a:ext cx="329022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1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B21F-E85A-5145-BE18-C0588A72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Methodologies: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DEE6-0BCE-C648-9851-64CB4519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600">
                <a:solidFill>
                  <a:srgbClr val="4D5156"/>
                </a:solidFill>
                <a:latin typeface="Roboto" panose="02000000000000000000" pitchFamily="2" charset="0"/>
              </a:rPr>
              <a:t>A</a:t>
            </a:r>
            <a:r>
              <a:rPr lang="en-GB" sz="36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project management methodology is </a:t>
            </a:r>
            <a:r>
              <a:rPr lang="en-GB" sz="3600" b="1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 system of principles, techniques, and procedures used by those who work in a discipline</a:t>
            </a:r>
            <a:r>
              <a:rPr lang="en-GB" sz="36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 Not only do the top methodologies differ in how they're structurally organized, but they also require different deliverables, workflows, and even project management software development.</a:t>
            </a:r>
          </a:p>
          <a:p>
            <a:pPr marL="0" indent="0">
              <a:buNone/>
            </a:pPr>
            <a:r>
              <a:rPr lang="en-GB" sz="36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Specific examples of project management methodologies – each with its unique advantages and limitations – include, but are not limited to </a:t>
            </a:r>
            <a:r>
              <a:rPr lang="en-GB" sz="3600" b="1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Agile, Waterfall, Critical Path, Scrum, Lean Six Sigma and PRINCE2</a:t>
            </a:r>
            <a:r>
              <a:rPr lang="en-GB" sz="36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09926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F571-0F4D-2244-8B9E-FA9D2DA5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00100"/>
            <a:ext cx="9601200" cy="1485900"/>
          </a:xfrm>
        </p:spPr>
        <p:txBody>
          <a:bodyPr/>
          <a:lstStyle/>
          <a:p>
            <a:r>
              <a:rPr lang="en-GB"/>
              <a:t>Categorization of software projects: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7BBE-2D11-3649-94B6-4E328E76B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Projects are often categorized on the basis of their scope, size, speed of implementation, location, type, and technology.</a:t>
            </a:r>
          </a:p>
          <a:p>
            <a:pPr marL="0" indent="0">
              <a:buNone/>
            </a:pPr>
            <a:r>
              <a:rPr lang="en-GB" sz="32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There are three broad categories of projects to consider: </a:t>
            </a:r>
            <a:r>
              <a:rPr lang="en-GB" sz="3200" b="1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Strategic Projects, Operational Projects, and Compliance Projects</a:t>
            </a:r>
            <a:r>
              <a:rPr lang="en-GB" sz="32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5533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ADC0-D5DA-F24A-8143-59A8FB6E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 objectives: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C587-CDC1-8548-85E9-050C7F7A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138" y="1799740"/>
            <a:ext cx="9321662" cy="406766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GB" sz="70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Project management objectives are the successful development of project's phases including </a:t>
            </a:r>
            <a:r>
              <a:rPr lang="en-GB" sz="7000" b="1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initiation, planning , execution, monitoring and closing</a:t>
            </a:r>
            <a:r>
              <a:rPr lang="en-GB" sz="70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n-GB" sz="7000" b="1" i="0" u="sng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How do you set objectives in software project management?</a:t>
            </a:r>
          </a:p>
          <a:p>
            <a:pPr marL="0" indent="0">
              <a:buNone/>
            </a:pPr>
            <a:r>
              <a:rPr lang="en-GB" sz="7000" b="1" i="0" u="sng">
                <a:solidFill>
                  <a:srgbClr val="202124"/>
                </a:solidFill>
                <a:effectLst/>
                <a:latin typeface="Google Sans"/>
              </a:rPr>
              <a:t>Procedures</a:t>
            </a:r>
          </a:p>
          <a:p>
            <a:r>
              <a:rPr lang="en-GB" sz="70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Understand the mission of the enterprise or of the project.</a:t>
            </a:r>
          </a:p>
          <a:p>
            <a:r>
              <a:rPr lang="en-GB" sz="70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Brainstorm desired results and other accomplishments.</a:t>
            </a:r>
          </a:p>
          <a:p>
            <a:r>
              <a:rPr lang="en-GB" sz="70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Develop and document specific objective statements.</a:t>
            </a:r>
          </a:p>
          <a:p>
            <a:r>
              <a:rPr lang="en-GB" sz="70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Ratify objectives (prioritize if required).</a:t>
            </a:r>
          </a:p>
          <a:p>
            <a:r>
              <a:rPr lang="en-GB" sz="7000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Reach consensus and obtain approval from the sponsor (as required).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6AA0-4374-8E4A-BEEB-8F9BCD5D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Management principles: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06DCA-0B92-FA42-BD6F-DBF367FFF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7649"/>
            <a:ext cx="9601200" cy="4199751"/>
          </a:xfrm>
        </p:spPr>
        <p:txBody>
          <a:bodyPr>
            <a:normAutofit fontScale="92500" lnSpcReduction="20000"/>
          </a:bodyPr>
          <a:lstStyle/>
          <a:p>
            <a:r>
              <a:rPr lang="en-GB" sz="3000" b="0" i="0">
                <a:solidFill>
                  <a:srgbClr val="2B3857"/>
                </a:solidFill>
                <a:effectLst/>
                <a:latin typeface="TT_Norms_Pro"/>
              </a:rPr>
              <a:t>Formal project management structure</a:t>
            </a:r>
          </a:p>
          <a:p>
            <a:r>
              <a:rPr lang="en-GB" sz="3000" b="0" i="0">
                <a:solidFill>
                  <a:srgbClr val="2B3857"/>
                </a:solidFill>
                <a:effectLst/>
                <a:latin typeface="TT_Norms_Pro"/>
              </a:rPr>
              <a:t>Invested and engaged project sponsor</a:t>
            </a:r>
          </a:p>
          <a:p>
            <a:r>
              <a:rPr lang="en-GB" sz="3000" b="0" i="0">
                <a:solidFill>
                  <a:srgbClr val="2B3857"/>
                </a:solidFill>
                <a:effectLst/>
                <a:latin typeface="TT_Norms_Pro"/>
              </a:rPr>
              <a:t>Clear and objective goals and outcomes</a:t>
            </a:r>
          </a:p>
          <a:p>
            <a:r>
              <a:rPr lang="en-GB" sz="3000" b="0" i="0">
                <a:solidFill>
                  <a:srgbClr val="2B3857"/>
                </a:solidFill>
                <a:effectLst/>
                <a:latin typeface="TT_Norms_Pro"/>
              </a:rPr>
              <a:t>Documented roles and responsibilities</a:t>
            </a:r>
          </a:p>
          <a:p>
            <a:r>
              <a:rPr lang="en-GB" sz="3000" b="0" i="0">
                <a:solidFill>
                  <a:srgbClr val="2B3857"/>
                </a:solidFill>
                <a:effectLst/>
                <a:latin typeface="TT_Norms_Pro"/>
              </a:rPr>
              <a:t>Strong change management</a:t>
            </a:r>
          </a:p>
          <a:p>
            <a:r>
              <a:rPr lang="en-GB" sz="3000" b="0" i="0">
                <a:solidFill>
                  <a:srgbClr val="2B3857"/>
                </a:solidFill>
                <a:effectLst/>
                <a:latin typeface="TT_Norms_Pro"/>
              </a:rPr>
              <a:t>Risk management</a:t>
            </a:r>
          </a:p>
          <a:p>
            <a:r>
              <a:rPr lang="en-GB" sz="3000" b="0" i="0">
                <a:solidFill>
                  <a:srgbClr val="2B3857"/>
                </a:solidFill>
                <a:effectLst/>
                <a:latin typeface="TT_Norms_Pro"/>
              </a:rPr>
              <a:t>Mature value delivery capabilities</a:t>
            </a:r>
          </a:p>
          <a:p>
            <a:r>
              <a:rPr lang="en-GB" sz="3000" b="0" i="0">
                <a:solidFill>
                  <a:srgbClr val="2B3857"/>
                </a:solidFill>
                <a:effectLst/>
                <a:latin typeface="TT_Norms_Pro"/>
              </a:rPr>
              <a:t>Performance management baseline</a:t>
            </a:r>
          </a:p>
          <a:p>
            <a:r>
              <a:rPr lang="en-GB" sz="3000" b="0" i="0">
                <a:solidFill>
                  <a:srgbClr val="2B3857"/>
                </a:solidFill>
                <a:effectLst/>
                <a:latin typeface="TT_Norms_Pro"/>
              </a:rPr>
              <a:t>Communication plan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1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C1E2-86AD-D047-86C1-19E06D3E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Management control: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5DAED-7AF8-054B-85A5-27F4CCF1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Project controls are </a:t>
            </a:r>
            <a:r>
              <a:rPr lang="en-GB" sz="3200" b="1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 set of processes used to understand and influence the amount of time or money spent on a project</a:t>
            </a:r>
            <a:r>
              <a:rPr lang="en-GB" sz="32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 Each project control focuses on a distinct part of the project plan, like the schedule, resources, or potential risks.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1579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6EDC-91CB-794C-BAD3-24401297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portfolio management: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9850-2F17-6048-9632-3C7567F8F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783" y="2171700"/>
            <a:ext cx="8876433" cy="31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Project portfolio management provides high levels of visibility both from a strategic and a tactical perspective. It provides insights into past project metrics such as project costs, profitability, duration, quality, and resource usage.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3996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4E81-0B1A-EA40-B29A-FB60FD70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Cost benefit evaluation Technology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F70B-171D-1140-AB62-570840CB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0" i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This method compares the total costs of a programme/project with its benefits, using a common metric (most commonly monetary units), which enables you to calculate the net cost or benefit associated with the programme.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8033704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Crop</vt:lpstr>
      <vt:lpstr>Project evaluation and planning </vt:lpstr>
      <vt:lpstr>Importance of software project management :</vt:lpstr>
      <vt:lpstr>Methodologies:</vt:lpstr>
      <vt:lpstr>Categorization of software projects:</vt:lpstr>
      <vt:lpstr>Setting objectives:</vt:lpstr>
      <vt:lpstr>Management principles:</vt:lpstr>
      <vt:lpstr>Management control:</vt:lpstr>
      <vt:lpstr>Project portfolio management:</vt:lpstr>
      <vt:lpstr>Cost benefit evaluation Technology </vt:lpstr>
      <vt:lpstr>Risk evaluation:</vt:lpstr>
      <vt:lpstr>Strategic program management:</vt:lpstr>
      <vt:lpstr>Stepwise project planning: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evaluation and planning </dc:title>
  <dc:creator>SURABHI  SRIVASTAVA</dc:creator>
  <cp:lastModifiedBy>SURABHI  SRIVASTAVA</cp:lastModifiedBy>
  <cp:revision>1</cp:revision>
  <dcterms:created xsi:type="dcterms:W3CDTF">2023-03-28T09:38:07Z</dcterms:created>
  <dcterms:modified xsi:type="dcterms:W3CDTF">2023-03-28T10:17:30Z</dcterms:modified>
</cp:coreProperties>
</file>