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420" r:id="rId6"/>
    <p:sldId id="262" r:id="rId7"/>
    <p:sldId id="263" r:id="rId8"/>
    <p:sldId id="264" r:id="rId9"/>
    <p:sldId id="265" r:id="rId10"/>
    <p:sldId id="266" r:id="rId11"/>
    <p:sldId id="419" r:id="rId12"/>
    <p:sldId id="268" r:id="rId13"/>
    <p:sldId id="269" r:id="rId14"/>
    <p:sldId id="270" r:id="rId15"/>
    <p:sldId id="279" r:id="rId16"/>
    <p:sldId id="271" r:id="rId17"/>
    <p:sldId id="276" r:id="rId18"/>
    <p:sldId id="273" r:id="rId19"/>
    <p:sldId id="274" r:id="rId20"/>
    <p:sldId id="299" r:id="rId21"/>
    <p:sldId id="277" r:id="rId22"/>
    <p:sldId id="278" r:id="rId23"/>
    <p:sldId id="280" r:id="rId24"/>
    <p:sldId id="29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3950" autoAdjust="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656B3-14C2-4B00-827F-AD92207D11B5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401C4-4633-4964-9286-2D785E39B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51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401C4-4633-4964-9286-2D785E39B6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47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9690A-8F81-4F4A-B662-9CD2AC99F552}" type="slidenum">
              <a:rPr lang="en-US" smtClean="0">
                <a:latin typeface="Helvetica" pitchFamily="34" charset="0"/>
              </a:rPr>
              <a:pPr/>
              <a:t>16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1F4A6-C8F5-41B1-9B7E-D24CC3846613}" type="slidenum">
              <a:rPr lang="en-US" smtClean="0">
                <a:latin typeface="Helvetica" pitchFamily="34" charset="0"/>
              </a:rPr>
              <a:pPr/>
              <a:t>17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1F4A6-C8F5-41B1-9B7E-D24CC3846613}" type="slidenum">
              <a:rPr lang="en-US" smtClean="0">
                <a:latin typeface="Helvetica" pitchFamily="34" charset="0"/>
              </a:rPr>
              <a:pPr/>
              <a:t>18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94F133-F4E7-4ECA-99C5-3A7363F5018D}" type="slidenum">
              <a:rPr lang="en-US" smtClean="0">
                <a:latin typeface="Helvetica" pitchFamily="34" charset="0"/>
              </a:rPr>
              <a:pPr/>
              <a:t>19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2312BC-5971-4C9F-8130-C4B8DE608156}" type="slidenum">
              <a:rPr lang="en-US" smtClean="0">
                <a:latin typeface="Helvetica" pitchFamily="34" charset="0"/>
              </a:rPr>
              <a:pPr/>
              <a:t>20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57AECE-660A-45F6-B69C-6A8D349FCDA8}" type="slidenum">
              <a:rPr lang="en-US" smtClean="0">
                <a:latin typeface="Helvetica" pitchFamily="34" charset="0"/>
              </a:rPr>
              <a:pPr/>
              <a:t>21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6C4672-11B5-4C6A-8779-BCBB87B10C26}" type="slidenum">
              <a:rPr lang="en-US" smtClean="0">
                <a:latin typeface="Helvetica" pitchFamily="34" charset="0"/>
              </a:rPr>
              <a:pPr/>
              <a:t>23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D8A255-6C4F-49DF-ADD6-91A5C3D945C9}" type="slidenum">
              <a:rPr lang="en-US" smtClean="0">
                <a:latin typeface="Helvetica" pitchFamily="34" charset="0"/>
              </a:rPr>
              <a:pPr/>
              <a:t>24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D125A3-109A-4481-B5C3-BD6D108209C4}" type="slidenum">
              <a:rPr lang="en-US" smtClean="0">
                <a:latin typeface="Helvetica" pitchFamily="34" charset="0"/>
              </a:rPr>
              <a:pPr/>
              <a:t>4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B85DBE-16F8-4925-89E3-70EB91904F51}" type="slidenum">
              <a:rPr lang="en-US" smtClean="0">
                <a:latin typeface="Helvetica" pitchFamily="34" charset="0"/>
              </a:rPr>
              <a:pPr/>
              <a:t>5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845CB9-6E9A-4895-9FE0-DB5DAF3A0F41}" type="slidenum">
              <a:rPr lang="en-US" smtClean="0">
                <a:latin typeface="Helvetica" pitchFamily="34" charset="0"/>
              </a:rPr>
              <a:pPr/>
              <a:t>7</a:t>
            </a:fld>
            <a:endParaRPr lang="en-US" dirty="0" smtClean="0">
              <a:latin typeface="Helvetica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17D205-C841-4640-9FA0-042E52546E9F}" type="slidenum">
              <a:rPr lang="en-US" smtClean="0">
                <a:latin typeface="Helvetica" pitchFamily="34" charset="0"/>
              </a:rPr>
              <a:pPr/>
              <a:t>10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505F83-93CC-4852-82C3-E22CFA4ED070}" type="slidenum">
              <a:rPr lang="en-US" smtClean="0">
                <a:latin typeface="Helvetica" pitchFamily="34" charset="0"/>
              </a:rPr>
              <a:pPr/>
              <a:t>11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B85DBE-16F8-4925-89E3-70EB91904F51}" type="slidenum">
              <a:rPr lang="en-US" smtClean="0">
                <a:latin typeface="Helvetica" pitchFamily="34" charset="0"/>
              </a:rPr>
              <a:pPr/>
              <a:t>12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36D1EC-7DCF-40B1-B549-E369F0F9F395}" type="slidenum">
              <a:rPr lang="en-US" smtClean="0">
                <a:latin typeface="Helvetica" pitchFamily="34" charset="0"/>
              </a:rPr>
              <a:pPr/>
              <a:t>13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940559-7DAE-4A15-864D-F43910042432}" type="slidenum">
              <a:rPr lang="en-US" smtClean="0">
                <a:latin typeface="Helvetica" pitchFamily="34" charset="0"/>
              </a:rPr>
              <a:pPr/>
              <a:t>14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58C4-B5F2-495E-95B4-94A085B9E2AF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1F79-5C12-463B-AF2F-2E67B049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4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58C4-B5F2-495E-95B4-94A085B9E2AF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1F79-5C12-463B-AF2F-2E67B049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3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58C4-B5F2-495E-95B4-94A085B9E2AF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1F79-5C12-463B-AF2F-2E67B049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4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58C4-B5F2-495E-95B4-94A085B9E2AF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1F79-5C12-463B-AF2F-2E67B049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1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58C4-B5F2-495E-95B4-94A085B9E2AF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1F79-5C12-463B-AF2F-2E67B049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7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58C4-B5F2-495E-95B4-94A085B9E2AF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1F79-5C12-463B-AF2F-2E67B049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2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58C4-B5F2-495E-95B4-94A085B9E2AF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1F79-5C12-463B-AF2F-2E67B049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9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58C4-B5F2-495E-95B4-94A085B9E2AF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1F79-5C12-463B-AF2F-2E67B049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6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58C4-B5F2-495E-95B4-94A085B9E2AF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1F79-5C12-463B-AF2F-2E67B049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2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58C4-B5F2-495E-95B4-94A085B9E2AF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1F79-5C12-463B-AF2F-2E67B049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9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58C4-B5F2-495E-95B4-94A085B9E2AF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1F79-5C12-463B-AF2F-2E67B049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2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58C4-B5F2-495E-95B4-94A085B9E2AF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11F79-5C12-463B-AF2F-2E67B049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40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05097" y="24387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Memory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13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403622"/>
            <a:ext cx="813435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/>
              <a:t>Binding of Instructions and Data to Memory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39428"/>
            <a:ext cx="8610600" cy="5413772"/>
          </a:xfrm>
        </p:spPr>
        <p:txBody>
          <a:bodyPr>
            <a:normAutofit fontScale="92500" lnSpcReduction="10000"/>
          </a:bodyPr>
          <a:lstStyle/>
          <a:p>
            <a:pPr>
              <a:buFont typeface="Monotype Sorts" charset="2"/>
              <a:buNone/>
            </a:pPr>
            <a:endParaRPr lang="en-US" dirty="0" smtClean="0"/>
          </a:p>
          <a:p>
            <a:r>
              <a:rPr kumimoji="0" lang="en-US" dirty="0" smtClean="0"/>
              <a:t>Address binding of instructions and data to memory addresses can happen at three different stages</a:t>
            </a:r>
          </a:p>
          <a:p>
            <a:pPr lvl="1"/>
            <a:r>
              <a:rPr lang="en-US" b="1" dirty="0" smtClean="0"/>
              <a:t>Compile time</a:t>
            </a:r>
            <a:r>
              <a:rPr lang="en-US" dirty="0" smtClean="0"/>
              <a:t>:  If memory location known a priori, </a:t>
            </a:r>
            <a:r>
              <a:rPr lang="en-US" b="1" dirty="0" smtClean="0">
                <a:solidFill>
                  <a:srgbClr val="3366FF"/>
                </a:solidFill>
              </a:rPr>
              <a:t>absolute code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can be generated; must recompile code if starting location changes</a:t>
            </a:r>
          </a:p>
          <a:p>
            <a:pPr lvl="1"/>
            <a:r>
              <a:rPr lang="en-US" b="1" dirty="0" smtClean="0"/>
              <a:t>Load time</a:t>
            </a:r>
            <a:r>
              <a:rPr lang="en-US" dirty="0" smtClean="0"/>
              <a:t>:  Must generate </a:t>
            </a:r>
            <a:r>
              <a:rPr lang="en-US" b="1" dirty="0" err="1" smtClean="0">
                <a:solidFill>
                  <a:srgbClr val="3366FF"/>
                </a:solidFill>
              </a:rPr>
              <a:t>relocatable</a:t>
            </a:r>
            <a:r>
              <a:rPr lang="en-US" b="1" dirty="0" smtClean="0">
                <a:solidFill>
                  <a:srgbClr val="3366FF"/>
                </a:solidFill>
              </a:rPr>
              <a:t> code</a:t>
            </a:r>
            <a:r>
              <a:rPr lang="en-US" dirty="0" smtClean="0"/>
              <a:t> if memory location is not known at compile time</a:t>
            </a:r>
          </a:p>
          <a:p>
            <a:pPr lvl="1"/>
            <a:r>
              <a:rPr lang="en-US" b="1" dirty="0" smtClean="0"/>
              <a:t>Execution time</a:t>
            </a:r>
            <a:r>
              <a:rPr lang="en-US" dirty="0" smtClean="0"/>
              <a:t>:  If the process can be moved during its execution from one memory segment to another</a:t>
            </a:r>
          </a:p>
          <a:p>
            <a:pPr lvl="2"/>
            <a:r>
              <a:rPr lang="en-US" dirty="0"/>
              <a:t>Binding delayed until run time</a:t>
            </a:r>
            <a:endParaRPr lang="en-US" dirty="0" smtClean="0"/>
          </a:p>
          <a:p>
            <a:pPr lvl="2"/>
            <a:r>
              <a:rPr lang="en-US" dirty="0" smtClean="0"/>
              <a:t>Need hardware support for address maps (e.g., base and limit</a:t>
            </a:r>
            <a:r>
              <a:rPr lang="en-US" i="1" dirty="0" smtClean="0"/>
              <a:t> </a:t>
            </a:r>
            <a:r>
              <a:rPr lang="en-US" dirty="0" smtClean="0"/>
              <a:t>registers)</a:t>
            </a:r>
          </a:p>
        </p:txBody>
      </p:sp>
    </p:spTree>
    <p:extLst>
      <p:ext uri="{BB962C8B-B14F-4D97-AF65-F5344CB8AC3E}">
        <p14:creationId xmlns:p14="http://schemas.microsoft.com/office/powerpoint/2010/main" val="393525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1875" y="277416"/>
            <a:ext cx="7966075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Multistep Processing of a User Program</a:t>
            </a:r>
            <a:r>
              <a:rPr lang="en-US" sz="2800" dirty="0"/>
              <a:t> </a:t>
            </a:r>
          </a:p>
        </p:txBody>
      </p:sp>
      <p:pic>
        <p:nvPicPr>
          <p:cNvPr id="11267" name="Picture 4" descr="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7917" y="1187054"/>
            <a:ext cx="2687109" cy="498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417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8767" y="277416"/>
            <a:ext cx="7548033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Logical vs. Physical Address Space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50" y="1377554"/>
            <a:ext cx="7905750" cy="5099446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US" b="1" dirty="0" smtClean="0">
                <a:solidFill>
                  <a:srgbClr val="3366FF"/>
                </a:solidFill>
              </a:rPr>
              <a:t>Logical address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– generated by the CPU; also referred to as </a:t>
            </a:r>
            <a:r>
              <a:rPr lang="en-US" b="1" dirty="0" smtClean="0">
                <a:solidFill>
                  <a:srgbClr val="3366FF"/>
                </a:solidFill>
              </a:rPr>
              <a:t>virtual address</a:t>
            </a:r>
          </a:p>
          <a:p>
            <a:pPr marL="457200" lvl="1" indent="0">
              <a:buNone/>
            </a:pPr>
            <a:endParaRPr lang="en-US" b="1" dirty="0" smtClean="0">
              <a:solidFill>
                <a:srgbClr val="3366FF"/>
              </a:solidFill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3366FF"/>
                </a:solidFill>
              </a:rPr>
              <a:t>Physical address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– address seen by the memory unit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Logical and physical addresses are the same in compile-time and load-time address-binding schemes;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logical (virtual) and physical addresses differ in execution-time address-binding scheme</a:t>
            </a:r>
          </a:p>
          <a:p>
            <a:r>
              <a:rPr lang="en-US" b="1" dirty="0" smtClean="0">
                <a:solidFill>
                  <a:srgbClr val="3366FF"/>
                </a:solidFill>
              </a:rPr>
              <a:t>Logical address space </a:t>
            </a:r>
            <a:r>
              <a:rPr lang="en-US" dirty="0" smtClean="0"/>
              <a:t>is the set of all logical addresses generated by a program</a:t>
            </a:r>
          </a:p>
          <a:p>
            <a:r>
              <a:rPr lang="en-US" b="1" dirty="0" smtClean="0">
                <a:solidFill>
                  <a:srgbClr val="3366FF"/>
                </a:solidFill>
              </a:rPr>
              <a:t>Physical address space </a:t>
            </a:r>
            <a:r>
              <a:rPr lang="en-US" dirty="0" smtClean="0"/>
              <a:t>is the set of all physical addresses generated by a program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752600"/>
            <a:ext cx="838200" cy="55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96000" y="1831848"/>
            <a:ext cx="960208" cy="588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24600" y="1882429"/>
            <a:ext cx="754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7162800" y="1882429"/>
            <a:ext cx="617277" cy="297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8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47725" y="277416"/>
            <a:ext cx="7839075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Memory-Management Unit (</a:t>
            </a:r>
            <a:r>
              <a:rPr lang="en-US" sz="2400"/>
              <a:t>MMU</a:t>
            </a:r>
            <a:r>
              <a:rPr lang="en-US" smtClean="0"/>
              <a:t>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7554"/>
            <a:ext cx="7959725" cy="509944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Hardware device that at run time maps virtual to physical address</a:t>
            </a:r>
          </a:p>
          <a:p>
            <a:endParaRPr lang="en-US" dirty="0" smtClean="0"/>
          </a:p>
          <a:p>
            <a:r>
              <a:rPr lang="en-US" dirty="0" smtClean="0"/>
              <a:t>Many methods possible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 start, consider simple scheme where the value in the </a:t>
            </a:r>
            <a:r>
              <a:rPr lang="en-US" b="1" dirty="0" smtClean="0"/>
              <a:t>relocation register </a:t>
            </a:r>
            <a:r>
              <a:rPr lang="en-US" dirty="0" smtClean="0"/>
              <a:t>is added to every address generated by a user process at the time it is sent to memory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relocation register</a:t>
            </a:r>
            <a:endParaRPr lang="en-US" dirty="0" smtClean="0"/>
          </a:p>
          <a:p>
            <a:pPr lvl="1"/>
            <a:r>
              <a:rPr lang="en-US" dirty="0" smtClean="0"/>
              <a:t>MS-DOS on Intel 80x86 used 4 relocation registers</a:t>
            </a:r>
          </a:p>
          <a:p>
            <a:endParaRPr lang="en-US" dirty="0" smtClean="0"/>
          </a:p>
          <a:p>
            <a:r>
              <a:rPr lang="en-US" dirty="0" smtClean="0"/>
              <a:t>The user program deals with </a:t>
            </a:r>
            <a:r>
              <a:rPr lang="en-US" i="1" dirty="0" smtClean="0"/>
              <a:t>logical</a:t>
            </a:r>
            <a:r>
              <a:rPr lang="en-US" dirty="0" smtClean="0"/>
              <a:t> addresses (0 to max); it never sees the </a:t>
            </a:r>
            <a:r>
              <a:rPr lang="en-US" i="1" dirty="0" smtClean="0"/>
              <a:t>real</a:t>
            </a:r>
            <a:r>
              <a:rPr lang="en-US" dirty="0" smtClean="0"/>
              <a:t> physical addresses (R to </a:t>
            </a:r>
            <a:r>
              <a:rPr lang="en-US" dirty="0" err="1" smtClean="0"/>
              <a:t>R+max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Say the logical address 25</a:t>
            </a:r>
          </a:p>
          <a:p>
            <a:pPr lvl="1"/>
            <a:r>
              <a:rPr lang="en-US" dirty="0" smtClean="0"/>
              <a:t>Execution-time binding occurs when reference is made to location in memory</a:t>
            </a:r>
          </a:p>
          <a:p>
            <a:pPr lvl="1"/>
            <a:r>
              <a:rPr lang="en-US" dirty="0" smtClean="0"/>
              <a:t>Logical address bound to physical addresses</a:t>
            </a:r>
          </a:p>
        </p:txBody>
      </p:sp>
    </p:spTree>
    <p:extLst>
      <p:ext uri="{BB962C8B-B14F-4D97-AF65-F5344CB8AC3E}">
        <p14:creationId xmlns:p14="http://schemas.microsoft.com/office/powerpoint/2010/main" val="236190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9692" y="310754"/>
            <a:ext cx="8224308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/>
              <a:t>Dynamic relocation using a </a:t>
            </a:r>
            <a:br>
              <a:rPr lang="en-US" sz="2800"/>
            </a:br>
            <a:r>
              <a:rPr lang="en-US" sz="2800"/>
              <a:t>relocation register</a:t>
            </a:r>
          </a:p>
        </p:txBody>
      </p:sp>
      <p:pic>
        <p:nvPicPr>
          <p:cNvPr id="1433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6100" y="1475185"/>
            <a:ext cx="5358342" cy="3936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6172200" y="1676400"/>
            <a:ext cx="762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781800" y="2057400"/>
            <a:ext cx="9906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543800" y="23622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Relocatable</a:t>
            </a:r>
            <a:r>
              <a:rPr lang="en-US" dirty="0" smtClean="0"/>
              <a:t> code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410200" y="1676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271" y="1475185"/>
            <a:ext cx="99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2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048000"/>
            <a:ext cx="3048000" cy="3358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66776" y="1795266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Multiple processes resides in memory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Rectangle 1026"/>
          <p:cNvSpPr txBox="1">
            <a:spLocks noChangeArrowheads="1"/>
          </p:cNvSpPr>
          <p:nvPr/>
        </p:nvSpPr>
        <p:spPr>
          <a:xfrm>
            <a:off x="814525" y="381919"/>
            <a:ext cx="7820025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Contiguous Allocation</a:t>
            </a:r>
          </a:p>
        </p:txBody>
      </p:sp>
    </p:spTree>
    <p:extLst>
      <p:ext uri="{BB962C8B-B14F-4D97-AF65-F5344CB8AC3E}">
        <p14:creationId xmlns:p14="http://schemas.microsoft.com/office/powerpoint/2010/main" val="3414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66776" y="277416"/>
            <a:ext cx="7820025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Contiguous Allocation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377554"/>
            <a:ext cx="8082492" cy="5175646"/>
          </a:xfrm>
        </p:spPr>
        <p:txBody>
          <a:bodyPr>
            <a:normAutofit/>
          </a:bodyPr>
          <a:lstStyle/>
          <a:p>
            <a:r>
              <a:rPr lang="en-US" dirty="0" smtClean="0"/>
              <a:t>Main memory usually divided into two partitions:</a:t>
            </a:r>
          </a:p>
          <a:p>
            <a:pPr lvl="1"/>
            <a:r>
              <a:rPr lang="en-US" dirty="0" smtClean="0"/>
              <a:t>Resident operating system, usually held in low memory</a:t>
            </a:r>
          </a:p>
          <a:p>
            <a:pPr lvl="1"/>
            <a:r>
              <a:rPr lang="en-US" dirty="0" smtClean="0"/>
              <a:t>User processes then held in high memory</a:t>
            </a:r>
          </a:p>
          <a:p>
            <a:pPr lvl="1"/>
            <a:r>
              <a:rPr lang="en-US" dirty="0" smtClean="0"/>
              <a:t>Each process contained in </a:t>
            </a:r>
            <a:r>
              <a:rPr lang="en-US" b="1" dirty="0" smtClean="0"/>
              <a:t>single contiguous section </a:t>
            </a:r>
            <a:r>
              <a:rPr lang="en-US" dirty="0" smtClean="0"/>
              <a:t>of memory</a:t>
            </a:r>
            <a:br>
              <a:rPr lang="en-US" dirty="0" smtClean="0"/>
            </a:b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402527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416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Contiguous Allocation (Cont.)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94197"/>
            <a:ext cx="7771342" cy="326231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Multiple-partition allocation</a:t>
            </a:r>
          </a:p>
          <a:p>
            <a:pPr lvl="1"/>
            <a:r>
              <a:rPr lang="en-US" dirty="0" smtClean="0"/>
              <a:t>Divide memory into several </a:t>
            </a:r>
            <a:r>
              <a:rPr lang="en-US" b="1" dirty="0" smtClean="0"/>
              <a:t>Fixed size partition </a:t>
            </a:r>
          </a:p>
          <a:p>
            <a:pPr lvl="1"/>
            <a:r>
              <a:rPr lang="en-US" dirty="0" smtClean="0"/>
              <a:t>Each partition stores one process</a:t>
            </a:r>
          </a:p>
          <a:p>
            <a:pPr lvl="1"/>
            <a:r>
              <a:rPr lang="en-US" dirty="0" smtClean="0"/>
              <a:t>Degree of multiprogramming limited by number of partitions</a:t>
            </a:r>
          </a:p>
          <a:p>
            <a:pPr lvl="1"/>
            <a:r>
              <a:rPr lang="en-US" dirty="0" smtClean="0"/>
              <a:t>If a partition is free, load process from job queue </a:t>
            </a:r>
          </a:p>
          <a:p>
            <a:pPr lvl="1"/>
            <a:r>
              <a:rPr lang="en-US" dirty="0" smtClean="0"/>
              <a:t>MFT (IBM OS/360)</a:t>
            </a:r>
          </a:p>
        </p:txBody>
      </p:sp>
    </p:spTree>
    <p:extLst>
      <p:ext uri="{BB962C8B-B14F-4D97-AF65-F5344CB8AC3E}">
        <p14:creationId xmlns:p14="http://schemas.microsoft.com/office/powerpoint/2010/main" val="6335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416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Contiguous Allocation (Cont.)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066800"/>
            <a:ext cx="7771342" cy="326231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Multiple-partition allocation</a:t>
            </a:r>
          </a:p>
          <a:p>
            <a:pPr lvl="1"/>
            <a:r>
              <a:rPr lang="en-US" b="1" dirty="0" smtClean="0"/>
              <a:t>Variable partition scheme </a:t>
            </a:r>
          </a:p>
          <a:p>
            <a:pPr lvl="1"/>
            <a:r>
              <a:rPr lang="en-US" dirty="0" smtClean="0"/>
              <a:t>Hole – block of available memory; holes of various size are scattered throughout memory</a:t>
            </a:r>
          </a:p>
          <a:p>
            <a:pPr lvl="1"/>
            <a:r>
              <a:rPr lang="en-US" dirty="0"/>
              <a:t>Keeps a table of free memory </a:t>
            </a:r>
            <a:endParaRPr lang="en-US" dirty="0" smtClean="0"/>
          </a:p>
          <a:p>
            <a:pPr lvl="1"/>
            <a:r>
              <a:rPr lang="en-US" dirty="0" smtClean="0"/>
              <a:t>When a process arrives, it is allocated memory from a hole large enough to accommodate it</a:t>
            </a:r>
          </a:p>
          <a:p>
            <a:pPr lvl="1"/>
            <a:r>
              <a:rPr lang="en-US" dirty="0" smtClean="0"/>
              <a:t>Process exiting frees its partition, adjacent free partitions combined</a:t>
            </a:r>
          </a:p>
          <a:p>
            <a:pPr lvl="1"/>
            <a:r>
              <a:rPr lang="en-US" dirty="0" smtClean="0"/>
              <a:t>Operating system maintains information about:</a:t>
            </a:r>
            <a:br>
              <a:rPr lang="en-US" dirty="0" smtClean="0"/>
            </a:br>
            <a:r>
              <a:rPr lang="en-US" dirty="0" smtClean="0"/>
              <a:t>a) allocated partitions    b) free partitions (hole)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057400" y="4373166"/>
            <a:ext cx="11430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2057400" y="4736306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2057400" y="5147072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2057400" y="6079331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2361221" y="4371084"/>
            <a:ext cx="444343" cy="30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Helvetica" pitchFamily="34" charset="0"/>
              </a:rPr>
              <a:t>OS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2057400" y="4816377"/>
            <a:ext cx="1066800" cy="30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>
                <a:latin typeface="Helvetica" pitchFamily="34" charset="0"/>
              </a:rPr>
              <a:t>process 5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2057400" y="5498606"/>
            <a:ext cx="1066800" cy="30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Helvetica" pitchFamily="34" charset="0"/>
              </a:rPr>
              <a:t>process 8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2057400" y="6095109"/>
            <a:ext cx="1066800" cy="30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Helvetica" pitchFamily="34" charset="0"/>
              </a:rPr>
              <a:t>process 2</a:t>
            </a:r>
          </a:p>
        </p:txBody>
      </p:sp>
      <p:sp>
        <p:nvSpPr>
          <p:cNvPr id="22540" name="Rectangle 14"/>
          <p:cNvSpPr>
            <a:spLocks noChangeArrowheads="1"/>
          </p:cNvSpPr>
          <p:nvPr/>
        </p:nvSpPr>
        <p:spPr bwMode="auto">
          <a:xfrm>
            <a:off x="3886200" y="4373166"/>
            <a:ext cx="11430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2541" name="Line 15"/>
          <p:cNvSpPr>
            <a:spLocks noChangeShapeType="1"/>
          </p:cNvSpPr>
          <p:nvPr/>
        </p:nvSpPr>
        <p:spPr bwMode="auto">
          <a:xfrm>
            <a:off x="3886200" y="4736306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2542" name="Line 16"/>
          <p:cNvSpPr>
            <a:spLocks noChangeShapeType="1"/>
          </p:cNvSpPr>
          <p:nvPr/>
        </p:nvSpPr>
        <p:spPr bwMode="auto">
          <a:xfrm>
            <a:off x="3886200" y="5147072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2543" name="Line 17"/>
          <p:cNvSpPr>
            <a:spLocks noChangeShapeType="1"/>
          </p:cNvSpPr>
          <p:nvPr/>
        </p:nvSpPr>
        <p:spPr bwMode="auto">
          <a:xfrm>
            <a:off x="3886200" y="6079331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2544" name="Text Box 18"/>
          <p:cNvSpPr txBox="1">
            <a:spLocks noChangeArrowheads="1"/>
          </p:cNvSpPr>
          <p:nvPr/>
        </p:nvSpPr>
        <p:spPr bwMode="auto">
          <a:xfrm>
            <a:off x="4190021" y="4371084"/>
            <a:ext cx="444343" cy="30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Helvetica" pitchFamily="34" charset="0"/>
              </a:rPr>
              <a:t>OS</a:t>
            </a:r>
          </a:p>
        </p:txBody>
      </p:sp>
      <p:sp>
        <p:nvSpPr>
          <p:cNvPr id="22545" name="Text Box 19"/>
          <p:cNvSpPr txBox="1">
            <a:spLocks noChangeArrowheads="1"/>
          </p:cNvSpPr>
          <p:nvPr/>
        </p:nvSpPr>
        <p:spPr bwMode="auto">
          <a:xfrm>
            <a:off x="3886200" y="4816377"/>
            <a:ext cx="1066800" cy="30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Helvetica" pitchFamily="34" charset="0"/>
              </a:rPr>
              <a:t>process 5</a:t>
            </a:r>
          </a:p>
        </p:txBody>
      </p:sp>
      <p:sp>
        <p:nvSpPr>
          <p:cNvPr id="22546" name="Text Box 21"/>
          <p:cNvSpPr txBox="1">
            <a:spLocks noChangeArrowheads="1"/>
          </p:cNvSpPr>
          <p:nvPr/>
        </p:nvSpPr>
        <p:spPr bwMode="auto">
          <a:xfrm>
            <a:off x="3886200" y="6095109"/>
            <a:ext cx="1066800" cy="30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Helvetica" pitchFamily="34" charset="0"/>
              </a:rPr>
              <a:t>process 2</a:t>
            </a:r>
          </a:p>
        </p:txBody>
      </p:sp>
      <p:sp>
        <p:nvSpPr>
          <p:cNvPr id="22547" name="Rectangle 23"/>
          <p:cNvSpPr>
            <a:spLocks noChangeArrowheads="1"/>
          </p:cNvSpPr>
          <p:nvPr/>
        </p:nvSpPr>
        <p:spPr bwMode="auto">
          <a:xfrm>
            <a:off x="5715000" y="4373166"/>
            <a:ext cx="11430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2548" name="Line 24"/>
          <p:cNvSpPr>
            <a:spLocks noChangeShapeType="1"/>
          </p:cNvSpPr>
          <p:nvPr/>
        </p:nvSpPr>
        <p:spPr bwMode="auto">
          <a:xfrm>
            <a:off x="5715000" y="4736306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2549" name="Line 25"/>
          <p:cNvSpPr>
            <a:spLocks noChangeShapeType="1"/>
          </p:cNvSpPr>
          <p:nvPr/>
        </p:nvSpPr>
        <p:spPr bwMode="auto">
          <a:xfrm>
            <a:off x="5715000" y="5147072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2550" name="Line 26"/>
          <p:cNvSpPr>
            <a:spLocks noChangeShapeType="1"/>
          </p:cNvSpPr>
          <p:nvPr/>
        </p:nvSpPr>
        <p:spPr bwMode="auto">
          <a:xfrm>
            <a:off x="5715000" y="6079331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2551" name="Text Box 27"/>
          <p:cNvSpPr txBox="1">
            <a:spLocks noChangeArrowheads="1"/>
          </p:cNvSpPr>
          <p:nvPr/>
        </p:nvSpPr>
        <p:spPr bwMode="auto">
          <a:xfrm>
            <a:off x="6018821" y="4371084"/>
            <a:ext cx="444343" cy="30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Helvetica" pitchFamily="34" charset="0"/>
              </a:rPr>
              <a:t>OS</a:t>
            </a:r>
          </a:p>
        </p:txBody>
      </p:sp>
      <p:sp>
        <p:nvSpPr>
          <p:cNvPr id="22552" name="Text Box 28"/>
          <p:cNvSpPr txBox="1">
            <a:spLocks noChangeArrowheads="1"/>
          </p:cNvSpPr>
          <p:nvPr/>
        </p:nvSpPr>
        <p:spPr bwMode="auto">
          <a:xfrm>
            <a:off x="5715000" y="4816377"/>
            <a:ext cx="1066800" cy="30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Helvetica" pitchFamily="34" charset="0"/>
              </a:rPr>
              <a:t>process 5</a:t>
            </a:r>
          </a:p>
        </p:txBody>
      </p:sp>
      <p:sp>
        <p:nvSpPr>
          <p:cNvPr id="22553" name="Text Box 30"/>
          <p:cNvSpPr txBox="1">
            <a:spLocks noChangeArrowheads="1"/>
          </p:cNvSpPr>
          <p:nvPr/>
        </p:nvSpPr>
        <p:spPr bwMode="auto">
          <a:xfrm>
            <a:off x="5715000" y="6095109"/>
            <a:ext cx="1066800" cy="30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Helvetica" pitchFamily="34" charset="0"/>
              </a:rPr>
              <a:t>process 2</a:t>
            </a:r>
          </a:p>
        </p:txBody>
      </p:sp>
      <p:sp>
        <p:nvSpPr>
          <p:cNvPr id="22554" name="Rectangle 32"/>
          <p:cNvSpPr>
            <a:spLocks noChangeArrowheads="1"/>
          </p:cNvSpPr>
          <p:nvPr/>
        </p:nvSpPr>
        <p:spPr bwMode="auto">
          <a:xfrm>
            <a:off x="7543800" y="4373166"/>
            <a:ext cx="11430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2555" name="Line 33"/>
          <p:cNvSpPr>
            <a:spLocks noChangeShapeType="1"/>
          </p:cNvSpPr>
          <p:nvPr/>
        </p:nvSpPr>
        <p:spPr bwMode="auto">
          <a:xfrm>
            <a:off x="7543800" y="4736306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2556" name="Line 34"/>
          <p:cNvSpPr>
            <a:spLocks noChangeShapeType="1"/>
          </p:cNvSpPr>
          <p:nvPr/>
        </p:nvSpPr>
        <p:spPr bwMode="auto">
          <a:xfrm>
            <a:off x="7543800" y="5147072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2557" name="Line 35"/>
          <p:cNvSpPr>
            <a:spLocks noChangeShapeType="1"/>
          </p:cNvSpPr>
          <p:nvPr/>
        </p:nvSpPr>
        <p:spPr bwMode="auto">
          <a:xfrm>
            <a:off x="7543800" y="6079331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2558" name="Text Box 36"/>
          <p:cNvSpPr txBox="1">
            <a:spLocks noChangeArrowheads="1"/>
          </p:cNvSpPr>
          <p:nvPr/>
        </p:nvSpPr>
        <p:spPr bwMode="auto">
          <a:xfrm>
            <a:off x="7847621" y="4371084"/>
            <a:ext cx="444343" cy="30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Helvetica" pitchFamily="34" charset="0"/>
              </a:rPr>
              <a:t>OS</a:t>
            </a:r>
          </a:p>
        </p:txBody>
      </p:sp>
      <p:sp>
        <p:nvSpPr>
          <p:cNvPr id="22559" name="Text Box 37"/>
          <p:cNvSpPr txBox="1">
            <a:spLocks noChangeArrowheads="1"/>
          </p:cNvSpPr>
          <p:nvPr/>
        </p:nvSpPr>
        <p:spPr bwMode="auto">
          <a:xfrm>
            <a:off x="7543800" y="4816377"/>
            <a:ext cx="1066800" cy="30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Helvetica" pitchFamily="34" charset="0"/>
              </a:rPr>
              <a:t>process 5</a:t>
            </a:r>
          </a:p>
        </p:txBody>
      </p:sp>
      <p:sp>
        <p:nvSpPr>
          <p:cNvPr id="22560" name="Text Box 38"/>
          <p:cNvSpPr txBox="1">
            <a:spLocks noChangeArrowheads="1"/>
          </p:cNvSpPr>
          <p:nvPr/>
        </p:nvSpPr>
        <p:spPr bwMode="auto">
          <a:xfrm>
            <a:off x="7543800" y="5133084"/>
            <a:ext cx="1066800" cy="30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Helvetica" pitchFamily="34" charset="0"/>
              </a:rPr>
              <a:t>process 9</a:t>
            </a:r>
          </a:p>
        </p:txBody>
      </p:sp>
      <p:sp>
        <p:nvSpPr>
          <p:cNvPr id="22561" name="Text Box 39"/>
          <p:cNvSpPr txBox="1">
            <a:spLocks noChangeArrowheads="1"/>
          </p:cNvSpPr>
          <p:nvPr/>
        </p:nvSpPr>
        <p:spPr bwMode="auto">
          <a:xfrm>
            <a:off x="7543800" y="6095109"/>
            <a:ext cx="1066800" cy="30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Helvetica" pitchFamily="34" charset="0"/>
              </a:rPr>
              <a:t>process 2</a:t>
            </a:r>
          </a:p>
        </p:txBody>
      </p:sp>
      <p:sp>
        <p:nvSpPr>
          <p:cNvPr id="22562" name="Rectangle 41"/>
          <p:cNvSpPr>
            <a:spLocks noChangeArrowheads="1"/>
          </p:cNvSpPr>
          <p:nvPr/>
        </p:nvSpPr>
        <p:spPr bwMode="auto">
          <a:xfrm>
            <a:off x="3886200" y="5135166"/>
            <a:ext cx="1143000" cy="990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2563" name="Rectangle 42"/>
          <p:cNvSpPr>
            <a:spLocks noChangeArrowheads="1"/>
          </p:cNvSpPr>
          <p:nvPr/>
        </p:nvSpPr>
        <p:spPr bwMode="auto">
          <a:xfrm>
            <a:off x="5715000" y="5516166"/>
            <a:ext cx="1143000" cy="609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2564" name="Text Box 43"/>
          <p:cNvSpPr txBox="1">
            <a:spLocks noChangeArrowheads="1"/>
          </p:cNvSpPr>
          <p:nvPr/>
        </p:nvSpPr>
        <p:spPr bwMode="auto">
          <a:xfrm>
            <a:off x="5715000" y="5133084"/>
            <a:ext cx="1066800" cy="30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Helvetica" pitchFamily="34" charset="0"/>
              </a:rPr>
              <a:t>process 9</a:t>
            </a:r>
          </a:p>
        </p:txBody>
      </p:sp>
      <p:sp>
        <p:nvSpPr>
          <p:cNvPr id="22565" name="Rectangle 44"/>
          <p:cNvSpPr>
            <a:spLocks noChangeArrowheads="1"/>
          </p:cNvSpPr>
          <p:nvPr/>
        </p:nvSpPr>
        <p:spPr bwMode="auto">
          <a:xfrm>
            <a:off x="7543800" y="5820966"/>
            <a:ext cx="1143000" cy="304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2566" name="Line 45"/>
          <p:cNvSpPr>
            <a:spLocks noChangeShapeType="1"/>
          </p:cNvSpPr>
          <p:nvPr/>
        </p:nvSpPr>
        <p:spPr bwMode="auto">
          <a:xfrm>
            <a:off x="7543800" y="5470922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2567" name="Text Box 46"/>
          <p:cNvSpPr txBox="1">
            <a:spLocks noChangeArrowheads="1"/>
          </p:cNvSpPr>
          <p:nvPr/>
        </p:nvSpPr>
        <p:spPr bwMode="auto">
          <a:xfrm>
            <a:off x="7543800" y="5514084"/>
            <a:ext cx="1066800" cy="30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Helvetica" pitchFamily="34" charset="0"/>
              </a:rPr>
              <a:t>process 10</a:t>
            </a:r>
          </a:p>
        </p:txBody>
      </p:sp>
      <p:sp>
        <p:nvSpPr>
          <p:cNvPr id="22568" name="AutoShape 47"/>
          <p:cNvSpPr>
            <a:spLocks noChangeArrowheads="1"/>
          </p:cNvSpPr>
          <p:nvPr/>
        </p:nvSpPr>
        <p:spPr bwMode="auto">
          <a:xfrm>
            <a:off x="3276600" y="5516166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2569" name="AutoShape 48"/>
          <p:cNvSpPr>
            <a:spLocks noChangeArrowheads="1"/>
          </p:cNvSpPr>
          <p:nvPr/>
        </p:nvSpPr>
        <p:spPr bwMode="auto">
          <a:xfrm>
            <a:off x="5105400" y="5516166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2570" name="AutoShape 49"/>
          <p:cNvSpPr>
            <a:spLocks noChangeArrowheads="1"/>
          </p:cNvSpPr>
          <p:nvPr/>
        </p:nvSpPr>
        <p:spPr bwMode="auto">
          <a:xfrm>
            <a:off x="6934200" y="5516166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381000" y="4343400"/>
            <a:ext cx="11430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762000" y="4419600"/>
            <a:ext cx="444343" cy="30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Helvetica" pitchFamily="34" charset="0"/>
              </a:rPr>
              <a:t>OS</a:t>
            </a:r>
          </a:p>
        </p:txBody>
      </p:sp>
      <p:sp>
        <p:nvSpPr>
          <p:cNvPr id="45" name="Line 5"/>
          <p:cNvSpPr>
            <a:spLocks noChangeShapeType="1"/>
          </p:cNvSpPr>
          <p:nvPr/>
        </p:nvSpPr>
        <p:spPr bwMode="auto">
          <a:xfrm>
            <a:off x="381000" y="4724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33400" y="5410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30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416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Dynamic Storage-Allocation Problem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967" y="2056210"/>
            <a:ext cx="7611533" cy="210740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</a:pPr>
            <a:r>
              <a:rPr lang="en-US" b="1" smtClean="0">
                <a:solidFill>
                  <a:srgbClr val="3366FF"/>
                </a:solidFill>
              </a:rPr>
              <a:t>First-fit</a:t>
            </a:r>
            <a:r>
              <a:rPr lang="en-US" smtClean="0"/>
              <a:t>:  Allocate the </a:t>
            </a:r>
            <a:r>
              <a:rPr lang="en-US" i="1" smtClean="0"/>
              <a:t>first</a:t>
            </a:r>
            <a:r>
              <a:rPr lang="en-US" smtClean="0"/>
              <a:t> hole that is big enough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b="1" smtClean="0">
                <a:solidFill>
                  <a:srgbClr val="3366FF"/>
                </a:solidFill>
              </a:rPr>
              <a:t>Best-fit</a:t>
            </a:r>
            <a:r>
              <a:rPr lang="en-US" smtClean="0"/>
              <a:t>:  Allocate the </a:t>
            </a:r>
            <a:r>
              <a:rPr lang="en-US" i="1" smtClean="0"/>
              <a:t>smallest</a:t>
            </a:r>
            <a:r>
              <a:rPr lang="en-US" smtClean="0"/>
              <a:t> hole that is big enough; must search entire list, unless ordered by size 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Produces the smallest leftover hole</a:t>
            </a:r>
          </a:p>
          <a:p>
            <a:pPr lvl="1"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b="1" smtClean="0">
                <a:solidFill>
                  <a:srgbClr val="3366FF"/>
                </a:solidFill>
              </a:rPr>
              <a:t>Worst-fit</a:t>
            </a:r>
            <a:r>
              <a:rPr lang="en-US" smtClean="0"/>
              <a:t>:  Allocate the </a:t>
            </a:r>
            <a:r>
              <a:rPr lang="en-US" i="1" smtClean="0"/>
              <a:t>largest</a:t>
            </a:r>
            <a:r>
              <a:rPr lang="en-US" smtClean="0"/>
              <a:t> hole; must also search entire list 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Produces the largest leftover hole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62000" y="1183380"/>
            <a:ext cx="6096531" cy="784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Helvetica" pitchFamily="34" charset="0"/>
              </a:rPr>
              <a:t>How to satisfy a request of size </a:t>
            </a:r>
            <a:r>
              <a:rPr lang="en-US" i="1" dirty="0">
                <a:latin typeface="Helvetica" pitchFamily="34" charset="0"/>
              </a:rPr>
              <a:t>n</a:t>
            </a:r>
            <a:r>
              <a:rPr lang="en-US" dirty="0">
                <a:latin typeface="Helvetica" pitchFamily="34" charset="0"/>
              </a:rPr>
              <a:t> from a list of free holes</a:t>
            </a:r>
            <a:r>
              <a:rPr lang="en-US" dirty="0" smtClean="0">
                <a:latin typeface="Helvetica" pitchFamily="34" charset="0"/>
              </a:rPr>
              <a:t>?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Helvetica" pitchFamily="34" charset="0"/>
              </a:rPr>
              <a:t>Dynamic storage allocation problem</a:t>
            </a:r>
            <a:endParaRPr lang="en-US" dirty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18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seen how CPU can be shared by a set of processes</a:t>
            </a:r>
          </a:p>
          <a:p>
            <a:pPr lvl="1"/>
            <a:r>
              <a:rPr lang="en-US" dirty="0" smtClean="0"/>
              <a:t>Improve system performance </a:t>
            </a:r>
          </a:p>
          <a:p>
            <a:pPr lvl="1"/>
            <a:r>
              <a:rPr lang="en-US" dirty="0" smtClean="0"/>
              <a:t>Process management</a:t>
            </a:r>
          </a:p>
          <a:p>
            <a:r>
              <a:rPr lang="en-US" dirty="0" smtClean="0"/>
              <a:t>Need to keep several process in memory</a:t>
            </a:r>
          </a:p>
          <a:p>
            <a:pPr lvl="1"/>
            <a:r>
              <a:rPr lang="en-US" dirty="0" smtClean="0"/>
              <a:t>Share memory</a:t>
            </a:r>
          </a:p>
          <a:p>
            <a:r>
              <a:rPr lang="en-US" dirty="0" smtClean="0"/>
              <a:t>Learn various techniques to manage memory</a:t>
            </a:r>
          </a:p>
          <a:p>
            <a:pPr lvl="1"/>
            <a:r>
              <a:rPr lang="en-US" dirty="0" smtClean="0"/>
              <a:t>Hardware dependent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02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7917" y="296466"/>
            <a:ext cx="8442325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/>
              <a:t>Hardware Support for Relocation </a:t>
            </a:r>
            <a:br>
              <a:rPr lang="en-US" sz="2800"/>
            </a:br>
            <a:r>
              <a:rPr lang="en-US" sz="2800"/>
              <a:t>and Limit Registers</a:t>
            </a:r>
          </a:p>
        </p:txBody>
      </p:sp>
      <p:pic>
        <p:nvPicPr>
          <p:cNvPr id="21507" name="Picture 4" descr="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6158" y="3919375"/>
            <a:ext cx="5142442" cy="2551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76200" y="1066800"/>
            <a:ext cx="876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Relocation registers </a:t>
            </a:r>
            <a:r>
              <a:rPr lang="en-US" dirty="0"/>
              <a:t>used to protect user processes from each other, and from changing operating-system code and data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Relocation register contains value of smallest physical address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Limit register contains range of logical addresses – each logical address must be less than the limit register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Context switch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MMU maps logical address </a:t>
            </a:r>
            <a:r>
              <a:rPr lang="en-US" i="1" dirty="0"/>
              <a:t>dynamically</a:t>
            </a:r>
          </a:p>
        </p:txBody>
      </p:sp>
    </p:spTree>
    <p:extLst>
      <p:ext uri="{BB962C8B-B14F-4D97-AF65-F5344CB8AC3E}">
        <p14:creationId xmlns:p14="http://schemas.microsoft.com/office/powerpoint/2010/main" val="366057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56192" y="277416"/>
            <a:ext cx="7830608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Fragmentation</a:t>
            </a:r>
          </a:p>
        </p:txBody>
      </p:sp>
      <p:sp>
        <p:nvSpPr>
          <p:cNvPr id="245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271588"/>
            <a:ext cx="8534400" cy="499943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Processes loaded and removed from memory</a:t>
            </a:r>
          </a:p>
          <a:p>
            <a:pPr lvl="1"/>
            <a:r>
              <a:rPr lang="en-US" dirty="0" smtClean="0"/>
              <a:t>Memory is broken into little pieces  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rgbClr val="3366FF"/>
                </a:solidFill>
              </a:rPr>
              <a:t>External Fragmentation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– total memory space exists to satisfy a request, but it is not contiguous</a:t>
            </a:r>
            <a:endParaRPr lang="en-US" sz="800" dirty="0"/>
          </a:p>
          <a:p>
            <a:endParaRPr lang="en-US" b="1" dirty="0" smtClean="0">
              <a:solidFill>
                <a:srgbClr val="3366FF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First fit analysis reveals that given </a:t>
            </a:r>
            <a:r>
              <a:rPr lang="en-US" i="1" dirty="0" smtClean="0"/>
              <a:t>N</a:t>
            </a:r>
            <a:r>
              <a:rPr lang="en-US" dirty="0" smtClean="0"/>
              <a:t> blocks allocated, 0.5 </a:t>
            </a:r>
            <a:r>
              <a:rPr lang="en-US" i="1" dirty="0" smtClean="0"/>
              <a:t>N</a:t>
            </a:r>
            <a:r>
              <a:rPr lang="en-US" dirty="0" smtClean="0"/>
              <a:t> blocks lost to fragmentation</a:t>
            </a:r>
          </a:p>
          <a:p>
            <a:pPr lvl="1"/>
            <a:r>
              <a:rPr lang="en-US" dirty="0" smtClean="0"/>
              <a:t>1/3 may be unusable -&gt; </a:t>
            </a:r>
            <a:r>
              <a:rPr lang="en-US" b="1" dirty="0" smtClean="0">
                <a:solidFill>
                  <a:srgbClr val="3366FF"/>
                </a:solidFill>
              </a:rPr>
              <a:t>50-percent rule</a:t>
            </a:r>
          </a:p>
        </p:txBody>
      </p:sp>
    </p:spTree>
    <p:extLst>
      <p:ext uri="{BB962C8B-B14F-4D97-AF65-F5344CB8AC3E}">
        <p14:creationId xmlns:p14="http://schemas.microsoft.com/office/powerpoint/2010/main" val="313437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Fragmentation (Cont.)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Reduce external fragmentation by </a:t>
            </a:r>
            <a:r>
              <a:rPr lang="en-US" b="1" dirty="0" smtClean="0">
                <a:solidFill>
                  <a:srgbClr val="3366FF"/>
                </a:solidFill>
              </a:rPr>
              <a:t>compaction</a:t>
            </a:r>
          </a:p>
          <a:p>
            <a:pPr lvl="1"/>
            <a:r>
              <a:rPr lang="en-US" dirty="0" smtClean="0"/>
              <a:t>Shuffle memory contents to place all free memory together in one large block</a:t>
            </a:r>
          </a:p>
          <a:p>
            <a:pPr lvl="1"/>
            <a:r>
              <a:rPr lang="en-US" dirty="0" smtClean="0"/>
              <a:t>Compaction is possible </a:t>
            </a:r>
            <a:r>
              <a:rPr lang="en-US" i="1" dirty="0" smtClean="0"/>
              <a:t>only</a:t>
            </a:r>
            <a:r>
              <a:rPr lang="en-US" dirty="0" smtClean="0"/>
              <a:t> if </a:t>
            </a:r>
            <a:r>
              <a:rPr lang="en-US" dirty="0" smtClean="0">
                <a:solidFill>
                  <a:srgbClr val="C00000"/>
                </a:solidFill>
              </a:rPr>
              <a:t>relocation is dynamic</a:t>
            </a:r>
            <a:r>
              <a:rPr lang="en-US" dirty="0" smtClean="0"/>
              <a:t>, and is done at execution time</a:t>
            </a:r>
          </a:p>
          <a:p>
            <a:pPr lvl="2"/>
            <a:r>
              <a:rPr lang="en-US" dirty="0" smtClean="0"/>
              <a:t>Change relocation reg. </a:t>
            </a:r>
          </a:p>
          <a:p>
            <a:pPr lvl="1"/>
            <a:r>
              <a:rPr lang="en-US" dirty="0" smtClean="0"/>
              <a:t>Cost 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b="1" dirty="0">
                <a:solidFill>
                  <a:srgbClr val="3366FF"/>
                </a:solidFill>
              </a:rPr>
              <a:t>Internal Fragmentation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– allocated memory may be slightly larger than requested memory; this size difference is memory internal to a partition, but not being used</a:t>
            </a:r>
            <a:endParaRPr lang="en-US" sz="8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539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Paging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140700" cy="5499497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Physical  address space of a process can be noncontiguous; </a:t>
            </a:r>
          </a:p>
          <a:p>
            <a:pPr lvl="1"/>
            <a:r>
              <a:rPr lang="en-US" dirty="0" smtClean="0"/>
              <a:t>process is allocated physical memory whenever the latter is available</a:t>
            </a:r>
          </a:p>
          <a:p>
            <a:endParaRPr lang="en-US" sz="800" dirty="0"/>
          </a:p>
          <a:p>
            <a:r>
              <a:rPr lang="en-US" dirty="0" smtClean="0"/>
              <a:t>Divide physical memory into fixed-sized blocks called </a:t>
            </a:r>
            <a:r>
              <a:rPr lang="en-US" b="1" dirty="0" smtClean="0">
                <a:solidFill>
                  <a:srgbClr val="3366FF"/>
                </a:solidFill>
              </a:rPr>
              <a:t>frames</a:t>
            </a:r>
            <a:endParaRPr lang="en-US" dirty="0" smtClean="0">
              <a:solidFill>
                <a:srgbClr val="3366FF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Size </a:t>
            </a:r>
            <a:r>
              <a:rPr lang="en-US" dirty="0" smtClean="0"/>
              <a:t>is power of 2, between 512 bytes and 16 Mbytes</a:t>
            </a:r>
            <a:endParaRPr lang="en-US" sz="800" dirty="0"/>
          </a:p>
          <a:p>
            <a:endParaRPr lang="en-US" dirty="0" smtClean="0"/>
          </a:p>
          <a:p>
            <a:r>
              <a:rPr lang="en-US" dirty="0" smtClean="0"/>
              <a:t>Divide logical memory into blocks of same size called </a:t>
            </a:r>
            <a:r>
              <a:rPr lang="en-US" b="1" dirty="0" smtClean="0">
                <a:solidFill>
                  <a:srgbClr val="3366FF"/>
                </a:solidFill>
              </a:rPr>
              <a:t>pages</a:t>
            </a:r>
          </a:p>
          <a:p>
            <a:pPr lvl="1"/>
            <a:r>
              <a:rPr lang="en-US" dirty="0"/>
              <a:t>To run a program of size </a:t>
            </a:r>
            <a:r>
              <a:rPr lang="en-US" i="1" dirty="0"/>
              <a:t>N </a:t>
            </a:r>
            <a:r>
              <a:rPr lang="en-US" dirty="0"/>
              <a:t>pages, need to find </a:t>
            </a:r>
            <a:r>
              <a:rPr lang="en-US" i="1" dirty="0"/>
              <a:t>N</a:t>
            </a:r>
            <a:r>
              <a:rPr lang="en-US" dirty="0"/>
              <a:t> free frames and load program</a:t>
            </a:r>
          </a:p>
          <a:p>
            <a:pPr marL="457200" lvl="1" indent="0">
              <a:buNone/>
            </a:pPr>
            <a:endParaRPr lang="en-US" b="1" dirty="0" smtClean="0">
              <a:solidFill>
                <a:srgbClr val="3366FF"/>
              </a:solidFill>
            </a:endParaRPr>
          </a:p>
          <a:p>
            <a:endParaRPr lang="en-US" b="1" dirty="0">
              <a:solidFill>
                <a:srgbClr val="3366FF"/>
              </a:solidFill>
            </a:endParaRPr>
          </a:p>
          <a:p>
            <a:r>
              <a:rPr lang="en-US" dirty="0"/>
              <a:t>Backing store likewise split into pages</a:t>
            </a:r>
          </a:p>
          <a:p>
            <a:endParaRPr lang="en-US" b="1" dirty="0" smtClean="0">
              <a:solidFill>
                <a:srgbClr val="3366FF"/>
              </a:solidFill>
            </a:endParaRPr>
          </a:p>
          <a:p>
            <a:endParaRPr lang="en-US" sz="800" b="1" dirty="0">
              <a:solidFill>
                <a:srgbClr val="3366FF"/>
              </a:solidFill>
            </a:endParaRPr>
          </a:p>
          <a:p>
            <a:endParaRPr lang="en-US" sz="800" dirty="0"/>
          </a:p>
          <a:p>
            <a:endParaRPr lang="en-US" sz="800" dirty="0"/>
          </a:p>
          <a:p>
            <a:r>
              <a:rPr lang="en-US" dirty="0" smtClean="0"/>
              <a:t>Set up a </a:t>
            </a:r>
            <a:r>
              <a:rPr lang="en-US" b="1" dirty="0" smtClean="0">
                <a:solidFill>
                  <a:srgbClr val="3366FF"/>
                </a:solidFill>
              </a:rPr>
              <a:t>page table</a:t>
            </a:r>
            <a:r>
              <a:rPr lang="en-US" dirty="0" smtClean="0"/>
              <a:t> to translate </a:t>
            </a:r>
            <a:r>
              <a:rPr lang="en-US" dirty="0" smtClean="0">
                <a:solidFill>
                  <a:srgbClr val="FF0000"/>
                </a:solidFill>
              </a:rPr>
              <a:t>logica</a:t>
            </a:r>
            <a:r>
              <a:rPr lang="en-US" dirty="0" smtClean="0"/>
              <a:t>l to </a:t>
            </a:r>
            <a:r>
              <a:rPr lang="en-US" dirty="0" smtClean="0">
                <a:solidFill>
                  <a:srgbClr val="FF0000"/>
                </a:solidFill>
              </a:rPr>
              <a:t>physical </a:t>
            </a:r>
            <a:r>
              <a:rPr lang="en-US" dirty="0" smtClean="0"/>
              <a:t>addresses</a:t>
            </a:r>
          </a:p>
          <a:p>
            <a:endParaRPr lang="en-US" sz="800" dirty="0"/>
          </a:p>
          <a:p>
            <a:endParaRPr lang="en-US" dirty="0" smtClean="0"/>
          </a:p>
          <a:p>
            <a:r>
              <a:rPr lang="en-US" dirty="0" smtClean="0"/>
              <a:t>System keeps </a:t>
            </a:r>
            <a:r>
              <a:rPr lang="en-US" dirty="0"/>
              <a:t>track of all free frames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505200"/>
            <a:ext cx="1095375" cy="150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19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39316"/>
            <a:ext cx="8229600" cy="645319"/>
          </a:xfrm>
        </p:spPr>
        <p:txBody>
          <a:bodyPr/>
          <a:lstStyle/>
          <a:p>
            <a:pPr eaLnBrk="1" hangingPunct="1"/>
            <a:r>
              <a:rPr lang="en-US" sz="2500"/>
              <a:t>Paging Model of Logical and Physical Memory</a:t>
            </a:r>
            <a:endParaRPr lang="en-US" sz="2000"/>
          </a:p>
        </p:txBody>
      </p:sp>
      <p:pic>
        <p:nvPicPr>
          <p:cNvPr id="29699" name="Picture 103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9343" y="1203723"/>
            <a:ext cx="4938183" cy="461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Arrow Connector 2"/>
          <p:cNvCxnSpPr/>
          <p:nvPr/>
        </p:nvCxnSpPr>
        <p:spPr>
          <a:xfrm>
            <a:off x="2895600" y="1905000"/>
            <a:ext cx="1066800" cy="133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724400" y="2171700"/>
            <a:ext cx="1143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43000" y="4724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3366FF"/>
                </a:solidFill>
              </a:rPr>
              <a:t>page table</a:t>
            </a:r>
            <a:r>
              <a:rPr lang="en-US" dirty="0"/>
              <a:t> to translate </a:t>
            </a:r>
            <a:r>
              <a:rPr lang="en-US" dirty="0">
                <a:solidFill>
                  <a:srgbClr val="FF0000"/>
                </a:solidFill>
              </a:rPr>
              <a:t>logical </a:t>
            </a: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physical addresses</a:t>
            </a:r>
          </a:p>
        </p:txBody>
      </p:sp>
    </p:spTree>
    <p:extLst>
      <p:ext uri="{BB962C8B-B14F-4D97-AF65-F5344CB8AC3E}">
        <p14:creationId xmlns:p14="http://schemas.microsoft.com/office/powerpoint/2010/main" val="383172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/>
              <a:t>What are we going to learn? </a:t>
            </a:r>
          </a:p>
          <a:p>
            <a:r>
              <a:rPr lang="en-US" b="1" i="1" dirty="0" smtClean="0"/>
              <a:t>Basic Memory Management:</a:t>
            </a:r>
            <a:r>
              <a:rPr lang="en-US" dirty="0" smtClean="0"/>
              <a:t> logical </a:t>
            </a:r>
            <a:r>
              <a:rPr lang="en-US" dirty="0"/>
              <a:t>vs. physical address space, </a:t>
            </a:r>
            <a:r>
              <a:rPr lang="en-US" dirty="0" smtClean="0"/>
              <a:t>protection, </a:t>
            </a:r>
            <a:r>
              <a:rPr lang="en-US" dirty="0"/>
              <a:t>contiguous memory allocation, paging, segmentation, segmentation with paging. 		 </a:t>
            </a:r>
          </a:p>
          <a:p>
            <a:pPr marL="0" indent="0" hangingPunct="0">
              <a:buNone/>
            </a:pPr>
            <a:r>
              <a:rPr lang="en-US" b="1" dirty="0"/>
              <a:t> </a:t>
            </a:r>
            <a:endParaRPr lang="en-US" dirty="0"/>
          </a:p>
          <a:p>
            <a:r>
              <a:rPr lang="en-US" b="1" i="1" dirty="0"/>
              <a:t>Virtual </a:t>
            </a:r>
            <a:r>
              <a:rPr lang="en-US" b="1" i="1" dirty="0" smtClean="0"/>
              <a:t>Memory:</a:t>
            </a:r>
            <a:r>
              <a:rPr lang="en-US" dirty="0" smtClean="0"/>
              <a:t> </a:t>
            </a:r>
            <a:r>
              <a:rPr lang="en-US" dirty="0"/>
              <a:t>background, demand paging, performance, page replacement, page replacement algorithms (FCFS, LRU), allocation of frames, thrashing. 	                                                                                  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0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60450" y="277416"/>
            <a:ext cx="6764867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Background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377554"/>
            <a:ext cx="7959725" cy="5175646"/>
          </a:xfrm>
        </p:spPr>
        <p:txBody>
          <a:bodyPr>
            <a:normAutofit/>
          </a:bodyPr>
          <a:lstStyle/>
          <a:p>
            <a:r>
              <a:rPr lang="en-US" dirty="0" smtClean="0"/>
              <a:t>Program must be brought (from disk)  into memory</a:t>
            </a:r>
          </a:p>
          <a:p>
            <a:r>
              <a:rPr lang="en-US" dirty="0" smtClean="0"/>
              <a:t>Fetch-decode-execute cycle</a:t>
            </a:r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  <a:p>
            <a:r>
              <a:rPr lang="en-US" dirty="0" smtClean="0"/>
              <a:t>Memory unit only sees a stream of addresses + read requests, or address + data and write requests</a:t>
            </a:r>
          </a:p>
          <a:p>
            <a:r>
              <a:rPr lang="en-US" dirty="0" smtClean="0"/>
              <a:t>Sequence of memory addresses generated by running program </a:t>
            </a:r>
          </a:p>
          <a:p>
            <a:endParaRPr lang="en-US" sz="800" dirty="0"/>
          </a:p>
          <a:p>
            <a:endParaRPr lang="en-US" sz="800" dirty="0"/>
          </a:p>
          <a:p>
            <a:pPr>
              <a:buFont typeface="Monotype Sorts" charset="2"/>
              <a:buNone/>
            </a:pPr>
            <a:endParaRPr lang="en-US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241763"/>
            <a:ext cx="931248" cy="621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19800" y="2241762"/>
            <a:ext cx="1066800" cy="7300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48400" y="2362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7086600" y="2362200"/>
            <a:ext cx="6858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8767" y="277416"/>
            <a:ext cx="7548033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Logical vs. Physical Address Space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50" y="1377554"/>
            <a:ext cx="7905750" cy="509944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 smtClean="0">
                <a:solidFill>
                  <a:srgbClr val="3366FF"/>
                </a:solidFill>
              </a:rPr>
              <a:t>Logical address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– generated by the CPU; also referred to as </a:t>
            </a:r>
            <a:r>
              <a:rPr lang="en-US" b="1" dirty="0" smtClean="0">
                <a:solidFill>
                  <a:srgbClr val="3366FF"/>
                </a:solidFill>
              </a:rPr>
              <a:t>virtual address</a:t>
            </a:r>
          </a:p>
          <a:p>
            <a:pPr marL="457200" lvl="1" indent="0">
              <a:buNone/>
            </a:pPr>
            <a:endParaRPr lang="en-US" b="1" dirty="0" smtClean="0">
              <a:solidFill>
                <a:srgbClr val="3366FF"/>
              </a:solidFill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3366FF"/>
                </a:solidFill>
              </a:rPr>
              <a:t>Physical address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– address seen by the memory unit</a:t>
            </a:r>
          </a:p>
          <a:p>
            <a:r>
              <a:rPr lang="en-US" b="1" dirty="0" smtClean="0">
                <a:solidFill>
                  <a:srgbClr val="3366FF"/>
                </a:solidFill>
              </a:rPr>
              <a:t>Logical </a:t>
            </a:r>
            <a:r>
              <a:rPr lang="en-US" b="1" dirty="0" smtClean="0">
                <a:solidFill>
                  <a:srgbClr val="3366FF"/>
                </a:solidFill>
              </a:rPr>
              <a:t>address space </a:t>
            </a:r>
            <a:r>
              <a:rPr lang="en-US" dirty="0" smtClean="0"/>
              <a:t>is the set of all logical addresses generated by a program</a:t>
            </a:r>
          </a:p>
          <a:p>
            <a:r>
              <a:rPr lang="en-US" b="1" dirty="0" smtClean="0">
                <a:solidFill>
                  <a:srgbClr val="3366FF"/>
                </a:solidFill>
              </a:rPr>
              <a:t>Physical address space </a:t>
            </a:r>
            <a:r>
              <a:rPr lang="en-US" dirty="0" smtClean="0"/>
              <a:t>is the set of all physical addresses generated by a program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752600"/>
            <a:ext cx="838200" cy="55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96000" y="1831848"/>
            <a:ext cx="960208" cy="588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24600" y="1882429"/>
            <a:ext cx="754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7162800" y="1882429"/>
            <a:ext cx="617277" cy="297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6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Protection of memory required to ensure correct operation</a:t>
            </a:r>
          </a:p>
          <a:p>
            <a:endParaRPr lang="en-US" dirty="0"/>
          </a:p>
        </p:txBody>
      </p:sp>
      <p:sp>
        <p:nvSpPr>
          <p:cNvPr id="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Background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048000"/>
            <a:ext cx="3048000" cy="3358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34291" y="12192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Multiple processes resides in memory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39624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Protect OS</a:t>
            </a:r>
          </a:p>
          <a:p>
            <a:r>
              <a:rPr lang="en-US" dirty="0" smtClean="0"/>
              <a:t>2. Protect user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3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5767" y="277416"/>
            <a:ext cx="655955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Base and Limit Registers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39441"/>
            <a:ext cx="7352242" cy="4483894"/>
          </a:xfrm>
        </p:spPr>
        <p:txBody>
          <a:bodyPr/>
          <a:lstStyle/>
          <a:p>
            <a:r>
              <a:rPr lang="en-US" dirty="0" smtClean="0"/>
              <a:t>A pair of </a:t>
            </a:r>
            <a:r>
              <a:rPr lang="en-US" b="1" dirty="0" smtClean="0">
                <a:solidFill>
                  <a:srgbClr val="3366FF"/>
                </a:solidFill>
              </a:rPr>
              <a:t>base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and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3366FF"/>
                </a:solidFill>
              </a:rPr>
              <a:t>limit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registers define the logical address space</a:t>
            </a:r>
          </a:p>
        </p:txBody>
      </p:sp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592" y="2590800"/>
            <a:ext cx="3600450" cy="396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953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Hardware Address Protection with Base and Limit Registers</a:t>
            </a:r>
          </a:p>
        </p:txBody>
      </p:sp>
      <p:pic>
        <p:nvPicPr>
          <p:cNvPr id="8195" name="Content Placeholder 4" descr="8.02.pdf"/>
          <p:cNvPicPr>
            <a:picLocks noGrp="1" noChangeAspect="1"/>
          </p:cNvPicPr>
          <p:nvPr>
            <p:ph idx="1"/>
          </p:nvPr>
        </p:nvPicPr>
        <p:blipFill>
          <a:blip r:embed="rId2"/>
          <a:srcRect t="-12790" b="-12790"/>
          <a:stretch>
            <a:fillRect/>
          </a:stretch>
        </p:blipFill>
        <p:spPr>
          <a:xfrm>
            <a:off x="1464733" y="1768079"/>
            <a:ext cx="6688667" cy="3682603"/>
          </a:xfrm>
        </p:spPr>
      </p:pic>
      <p:sp>
        <p:nvSpPr>
          <p:cNvPr id="2" name="TextBox 1"/>
          <p:cNvSpPr txBox="1"/>
          <p:nvPr/>
        </p:nvSpPr>
        <p:spPr>
          <a:xfrm>
            <a:off x="457200" y="5602069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OS loads the base &amp; limit reg.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Privileged 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9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Binding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839200" cy="5257800"/>
          </a:xfrm>
        </p:spPr>
        <p:txBody>
          <a:bodyPr>
            <a:normAutofit fontScale="92500"/>
          </a:bodyPr>
          <a:lstStyle/>
          <a:p>
            <a:r>
              <a:rPr kumimoji="0" lang="en-US" dirty="0" smtClean="0"/>
              <a:t>Process resides in main memory</a:t>
            </a:r>
          </a:p>
          <a:p>
            <a:r>
              <a:rPr kumimoji="0" lang="en-US" dirty="0" smtClean="0"/>
              <a:t>Associate each data element with memory address</a:t>
            </a:r>
          </a:p>
          <a:p>
            <a:r>
              <a:rPr kumimoji="0" lang="en-US" dirty="0" smtClean="0"/>
              <a:t>Further, addresses represented in different ways at different stages of a program’s life</a:t>
            </a:r>
          </a:p>
          <a:p>
            <a:pPr lvl="1"/>
            <a:r>
              <a:rPr kumimoji="0" lang="en-US" dirty="0" smtClean="0"/>
              <a:t>Source code addresses usually symbolic</a:t>
            </a:r>
          </a:p>
          <a:p>
            <a:pPr lvl="1"/>
            <a:r>
              <a:rPr kumimoji="0" lang="en-US" dirty="0" smtClean="0"/>
              <a:t>Compiled code addresses </a:t>
            </a:r>
            <a:r>
              <a:rPr kumimoji="0" lang="en-US" b="1" dirty="0" smtClean="0">
                <a:solidFill>
                  <a:srgbClr val="0000FF"/>
                </a:solidFill>
              </a:rPr>
              <a:t>bind </a:t>
            </a:r>
            <a:r>
              <a:rPr kumimoji="0" lang="en-US" dirty="0" smtClean="0"/>
              <a:t>to </a:t>
            </a:r>
            <a:r>
              <a:rPr kumimoji="0" lang="en-US" dirty="0" err="1" smtClean="0"/>
              <a:t>relocatable</a:t>
            </a:r>
            <a:r>
              <a:rPr kumimoji="0" lang="en-US" dirty="0" smtClean="0"/>
              <a:t> addresses</a:t>
            </a:r>
          </a:p>
          <a:p>
            <a:pPr lvl="2"/>
            <a:r>
              <a:rPr kumimoji="0" lang="en-US" dirty="0" smtClean="0"/>
              <a:t>i.e. “14 bytes from beginning of this module”</a:t>
            </a:r>
          </a:p>
          <a:p>
            <a:pPr lvl="1"/>
            <a:r>
              <a:rPr kumimoji="0" lang="en-US" dirty="0" smtClean="0"/>
              <a:t>Linker or loader will bind </a:t>
            </a:r>
            <a:r>
              <a:rPr kumimoji="0" lang="en-US" dirty="0" err="1" smtClean="0"/>
              <a:t>relocatable</a:t>
            </a:r>
            <a:r>
              <a:rPr kumimoji="0" lang="en-US" dirty="0" smtClean="0"/>
              <a:t> addresses to absolute addresses</a:t>
            </a:r>
          </a:p>
          <a:p>
            <a:pPr lvl="2"/>
            <a:r>
              <a:rPr kumimoji="0" lang="en-US" dirty="0" smtClean="0"/>
              <a:t>i.e. 74014</a:t>
            </a:r>
          </a:p>
          <a:p>
            <a:pPr>
              <a:buFont typeface="Monotype Sorts" charset="2"/>
              <a:buNone/>
            </a:pPr>
            <a:endParaRPr kumimoji="0" lang="en-US" dirty="0" smtClean="0"/>
          </a:p>
          <a:p>
            <a:pPr lvl="1"/>
            <a:endParaRPr kumimoji="0"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04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20831</TotalTime>
  <Words>1062</Words>
  <Application>Microsoft Office PowerPoint</Application>
  <PresentationFormat>On-screen Show (4:3)</PresentationFormat>
  <Paragraphs>199</Paragraphs>
  <Slides>24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Memory management</vt:lpstr>
      <vt:lpstr>Memory management</vt:lpstr>
      <vt:lpstr>Background</vt:lpstr>
      <vt:lpstr>Logical vs. Physical Address Space</vt:lpstr>
      <vt:lpstr>Background</vt:lpstr>
      <vt:lpstr>Base and Limit Registers</vt:lpstr>
      <vt:lpstr>Hardware Address Protection with Base and Limit Registers</vt:lpstr>
      <vt:lpstr>Address Binding</vt:lpstr>
      <vt:lpstr>Binding of Instructions and Data to Memory</vt:lpstr>
      <vt:lpstr>Multistep Processing of a User Program </vt:lpstr>
      <vt:lpstr>Logical vs. Physical Address Space</vt:lpstr>
      <vt:lpstr>Memory-Management Unit (MMU)</vt:lpstr>
      <vt:lpstr>Dynamic relocation using a  relocation register</vt:lpstr>
      <vt:lpstr>PowerPoint Presentation</vt:lpstr>
      <vt:lpstr>Contiguous Allocation</vt:lpstr>
      <vt:lpstr>Contiguous Allocation (Cont.)</vt:lpstr>
      <vt:lpstr>Contiguous Allocation (Cont.)</vt:lpstr>
      <vt:lpstr>Dynamic Storage-Allocation Problem</vt:lpstr>
      <vt:lpstr>Hardware Support for Relocation  and Limit Registers</vt:lpstr>
      <vt:lpstr>Fragmentation</vt:lpstr>
      <vt:lpstr>Fragmentation (Cont.)</vt:lpstr>
      <vt:lpstr>Paging</vt:lpstr>
      <vt:lpstr>Paging Model of Logical and Physical Memory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Bivas Mitra</dc:creator>
  <cp:lastModifiedBy>Bivas Mitra</cp:lastModifiedBy>
  <cp:revision>214</cp:revision>
  <dcterms:created xsi:type="dcterms:W3CDTF">2014-03-23T06:59:27Z</dcterms:created>
  <dcterms:modified xsi:type="dcterms:W3CDTF">2015-03-19T03:07:57Z</dcterms:modified>
</cp:coreProperties>
</file>