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embeddedFontLst>
    <p:embeddedFont>
      <p:font typeface="Open Sans"/>
      <p:bold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9681901d9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39681901d9_0_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9681901d9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39681901d9_0_2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9681901d9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39681901d9_0_3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9681901d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39681901d9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9681901d9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39681901d9_0_2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9681901d9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39681901d9_0_2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20400" l="15104" r="16793" t="15807"/>
          <a:stretch/>
        </p:blipFill>
        <p:spPr>
          <a:xfrm>
            <a:off x="3387325" y="-71426"/>
            <a:ext cx="11513349" cy="6326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3"/>
          <p:cNvGrpSpPr/>
          <p:nvPr/>
        </p:nvGrpSpPr>
        <p:grpSpPr>
          <a:xfrm>
            <a:off x="-1" y="3480372"/>
            <a:ext cx="2233515" cy="3230403"/>
            <a:chOff x="0" y="-38100"/>
            <a:chExt cx="1536012" cy="850800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1536012" cy="156984"/>
            </a:xfrm>
            <a:custGeom>
              <a:rect b="b" l="l" r="r" t="t"/>
              <a:pathLst>
                <a:path extrusionOk="0" h="156984" w="1536012">
                  <a:moveTo>
                    <a:pt x="0" y="0"/>
                  </a:moveTo>
                  <a:lnTo>
                    <a:pt x="1536012" y="0"/>
                  </a:lnTo>
                  <a:lnTo>
                    <a:pt x="1536012" y="156984"/>
                  </a:lnTo>
                  <a:lnTo>
                    <a:pt x="0" y="1569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87" name="Google Shape;87;p13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3"/>
          <p:cNvSpPr txBox="1"/>
          <p:nvPr/>
        </p:nvSpPr>
        <p:spPr>
          <a:xfrm>
            <a:off x="1659600" y="6710775"/>
            <a:ext cx="1496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2222B"/>
                </a:solidFill>
                <a:latin typeface="Open Sans"/>
                <a:ea typeface="Open Sans"/>
                <a:cs typeface="Open Sans"/>
                <a:sym typeface="Open Sans"/>
              </a:rPr>
              <a:t>E-Commerce Management System for Electronics</a:t>
            </a:r>
            <a:endParaRPr sz="4800"/>
          </a:p>
        </p:txBody>
      </p:sp>
      <p:grpSp>
        <p:nvGrpSpPr>
          <p:cNvPr id="89" name="Google Shape;89;p13"/>
          <p:cNvGrpSpPr/>
          <p:nvPr/>
        </p:nvGrpSpPr>
        <p:grpSpPr>
          <a:xfrm>
            <a:off x="-1" y="9135955"/>
            <a:ext cx="2233515" cy="3230403"/>
            <a:chOff x="0" y="-38100"/>
            <a:chExt cx="1536012" cy="850800"/>
          </a:xfrm>
        </p:grpSpPr>
        <p:sp>
          <p:nvSpPr>
            <p:cNvPr id="90" name="Google Shape;90;p13"/>
            <p:cNvSpPr/>
            <p:nvPr/>
          </p:nvSpPr>
          <p:spPr>
            <a:xfrm>
              <a:off x="0" y="0"/>
              <a:ext cx="1536012" cy="156984"/>
            </a:xfrm>
            <a:custGeom>
              <a:rect b="b" l="l" r="r" t="t"/>
              <a:pathLst>
                <a:path extrusionOk="0" h="156984" w="1536012">
                  <a:moveTo>
                    <a:pt x="0" y="0"/>
                  </a:moveTo>
                  <a:lnTo>
                    <a:pt x="1536012" y="0"/>
                  </a:lnTo>
                  <a:lnTo>
                    <a:pt x="1536012" y="156984"/>
                  </a:lnTo>
                  <a:lnTo>
                    <a:pt x="0" y="156984"/>
                  </a:lnTo>
                  <a:close/>
                </a:path>
              </a:pathLst>
            </a:custGeom>
            <a:solidFill>
              <a:srgbClr val="7ED8FD"/>
            </a:solidFill>
            <a:ln>
              <a:noFill/>
            </a:ln>
          </p:spPr>
        </p:sp>
        <p:sp>
          <p:nvSpPr>
            <p:cNvPr id="91" name="Google Shape;91;p13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5647500" y="7695475"/>
            <a:ext cx="69930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GROUP No. 15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Akhilesh Dongre - 002784651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Mihir Joshi - 001007613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Ritika Wadhwa - 001564943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Sriram Nandan Palaniswamy - 002722686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54475" y="0"/>
            <a:ext cx="2233526" cy="223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17669" r="20506" t="0"/>
          <a:stretch/>
        </p:blipFill>
        <p:spPr>
          <a:xfrm>
            <a:off x="11623275" y="2437113"/>
            <a:ext cx="6664724" cy="59059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1997950" y="418257"/>
            <a:ext cx="7599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12222B"/>
                </a:solidFill>
                <a:latin typeface="Open Sans"/>
                <a:ea typeface="Open Sans"/>
                <a:cs typeface="Open Sans"/>
                <a:sym typeface="Open Sans"/>
              </a:rPr>
              <a:t>Objectives</a:t>
            </a:r>
            <a:endParaRPr sz="5000"/>
          </a:p>
        </p:txBody>
      </p:sp>
      <p:grpSp>
        <p:nvGrpSpPr>
          <p:cNvPr id="100" name="Google Shape;100;p14"/>
          <p:cNvGrpSpPr/>
          <p:nvPr/>
        </p:nvGrpSpPr>
        <p:grpSpPr>
          <a:xfrm>
            <a:off x="-1" y="9299230"/>
            <a:ext cx="2233515" cy="3230403"/>
            <a:chOff x="0" y="-38100"/>
            <a:chExt cx="1536012" cy="850800"/>
          </a:xfrm>
        </p:grpSpPr>
        <p:sp>
          <p:nvSpPr>
            <p:cNvPr id="101" name="Google Shape;101;p14"/>
            <p:cNvSpPr/>
            <p:nvPr/>
          </p:nvSpPr>
          <p:spPr>
            <a:xfrm>
              <a:off x="0" y="0"/>
              <a:ext cx="1536012" cy="156984"/>
            </a:xfrm>
            <a:custGeom>
              <a:rect b="b" l="l" r="r" t="t"/>
              <a:pathLst>
                <a:path extrusionOk="0" h="156984" w="1536012">
                  <a:moveTo>
                    <a:pt x="0" y="0"/>
                  </a:moveTo>
                  <a:lnTo>
                    <a:pt x="1536012" y="0"/>
                  </a:lnTo>
                  <a:lnTo>
                    <a:pt x="1536012" y="156984"/>
                  </a:lnTo>
                  <a:lnTo>
                    <a:pt x="0" y="156984"/>
                  </a:lnTo>
                  <a:close/>
                </a:path>
              </a:pathLst>
            </a:custGeom>
            <a:solidFill>
              <a:srgbClr val="7ED8FD"/>
            </a:solidFill>
            <a:ln>
              <a:noFill/>
            </a:ln>
          </p:spPr>
        </p:sp>
        <p:sp>
          <p:nvSpPr>
            <p:cNvPr id="102" name="Google Shape;102;p14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14"/>
          <p:cNvSpPr txBox="1"/>
          <p:nvPr/>
        </p:nvSpPr>
        <p:spPr>
          <a:xfrm>
            <a:off x="786850" y="1340150"/>
            <a:ext cx="100221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US" sz="2000">
                <a:solidFill>
                  <a:srgbClr val="1F2328"/>
                </a:solidFill>
                <a:highlight>
                  <a:srgbClr val="FFFFFF"/>
                </a:highlight>
              </a:rPr>
              <a:t>Prevent duplication of products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US" sz="2000">
                <a:solidFill>
                  <a:srgbClr val="1F2328"/>
                </a:solidFill>
                <a:highlight>
                  <a:srgbClr val="FFFFFF"/>
                </a:highlight>
              </a:rPr>
              <a:t>Current stock market information (product quantities)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US" sz="2000">
                <a:solidFill>
                  <a:srgbClr val="1F2328"/>
                </a:solidFill>
                <a:highlight>
                  <a:srgbClr val="FFFFFF"/>
                </a:highlight>
              </a:rPr>
              <a:t>Increase consumer loyalty by giving discounts or vouchers to regular customers.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US" sz="2000">
                <a:solidFill>
                  <a:srgbClr val="1F2328"/>
                </a:solidFill>
                <a:highlight>
                  <a:srgbClr val="FFFFFF"/>
                </a:highlight>
              </a:rPr>
              <a:t>To extract data and provide comparable, ideal, and less expensive alternative items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US" sz="2000">
                <a:solidFill>
                  <a:srgbClr val="1F2328"/>
                </a:solidFill>
                <a:highlight>
                  <a:srgbClr val="FFFFFF"/>
                </a:highlight>
              </a:rPr>
              <a:t>To identify niches by observing the items and venues that are offered.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US" sz="2000">
                <a:solidFill>
                  <a:srgbClr val="1F2328"/>
                </a:solidFill>
                <a:highlight>
                  <a:srgbClr val="FFFFFF"/>
                </a:highlight>
              </a:rPr>
              <a:t>Keep track of sales and profits and delivery performance.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1997950" y="4450757"/>
            <a:ext cx="7599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12222B"/>
                </a:solidFill>
                <a:latin typeface="Open Sans"/>
                <a:ea typeface="Open Sans"/>
                <a:cs typeface="Open Sans"/>
                <a:sym typeface="Open Sans"/>
              </a:rPr>
              <a:t>High Level Design</a:t>
            </a:r>
            <a:endParaRPr sz="5000"/>
          </a:p>
        </p:txBody>
      </p:sp>
      <p:sp>
        <p:nvSpPr>
          <p:cNvPr id="105" name="Google Shape;105;p14"/>
          <p:cNvSpPr txBox="1"/>
          <p:nvPr/>
        </p:nvSpPr>
        <p:spPr>
          <a:xfrm>
            <a:off x="786850" y="5372650"/>
            <a:ext cx="100221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US" sz="2000">
                <a:solidFill>
                  <a:srgbClr val="1F2328"/>
                </a:solidFill>
                <a:highlight>
                  <a:srgbClr val="FFFFFF"/>
                </a:highlight>
              </a:rPr>
              <a:t>This database consists of a total of 14 tables.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US" sz="2000">
                <a:solidFill>
                  <a:srgbClr val="1F2328"/>
                </a:solidFill>
                <a:highlight>
                  <a:srgbClr val="FFFFFF"/>
                </a:highlight>
              </a:rPr>
              <a:t>Information about Customers, Products, Orders and Shipments is contained in their respective tables.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US" sz="2000">
                <a:solidFill>
                  <a:srgbClr val="1F2328"/>
                </a:solidFill>
                <a:highlight>
                  <a:srgbClr val="FFFFFF"/>
                </a:highlight>
              </a:rPr>
              <a:t>Information about Discount, Product reviews, Supplier, Shipping company and Payments is </a:t>
            </a:r>
            <a:r>
              <a:rPr lang="en-US" sz="2000">
                <a:solidFill>
                  <a:srgbClr val="1F2328"/>
                </a:solidFill>
                <a:highlight>
                  <a:srgbClr val="FFFFFF"/>
                </a:highlight>
              </a:rPr>
              <a:t>contained</a:t>
            </a:r>
            <a:r>
              <a:rPr lang="en-US" sz="2000">
                <a:solidFill>
                  <a:srgbClr val="1F2328"/>
                </a:solidFill>
                <a:highlight>
                  <a:srgbClr val="FFFFFF"/>
                </a:highlight>
              </a:rPr>
              <a:t> in their respective tables.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US" sz="2000">
                <a:solidFill>
                  <a:srgbClr val="1F2328"/>
                </a:solidFill>
                <a:highlight>
                  <a:srgbClr val="FFFFFF"/>
                </a:highlight>
              </a:rPr>
              <a:t>The many-to-many relationships between are depicted by the associative entities like Product_Discount_Relation, Product_Supplier_relation and Order Quantity.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US" sz="2000">
                <a:solidFill>
                  <a:srgbClr val="1F2328"/>
                </a:solidFill>
                <a:highlight>
                  <a:srgbClr val="FFFFFF"/>
                </a:highlight>
              </a:rPr>
              <a:t>This design, while increasing the number of tables, reduces the complexity of the database and makes it easier to query data.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54475" y="0"/>
            <a:ext cx="2233526" cy="223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5344050" y="384307"/>
            <a:ext cx="7599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12222B"/>
                </a:solidFill>
                <a:latin typeface="Open Sans"/>
                <a:ea typeface="Open Sans"/>
                <a:cs typeface="Open Sans"/>
                <a:sym typeface="Open Sans"/>
              </a:rPr>
              <a:t>Final ERD</a:t>
            </a:r>
            <a:endParaRPr sz="5000"/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525" y="1326925"/>
            <a:ext cx="14271475" cy="8767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15"/>
          <p:cNvGrpSpPr/>
          <p:nvPr/>
        </p:nvGrpSpPr>
        <p:grpSpPr>
          <a:xfrm>
            <a:off x="-1" y="9135955"/>
            <a:ext cx="2233515" cy="3230403"/>
            <a:chOff x="0" y="-38100"/>
            <a:chExt cx="1536012" cy="850800"/>
          </a:xfrm>
        </p:grpSpPr>
        <p:sp>
          <p:nvSpPr>
            <p:cNvPr id="114" name="Google Shape;114;p15"/>
            <p:cNvSpPr/>
            <p:nvPr/>
          </p:nvSpPr>
          <p:spPr>
            <a:xfrm>
              <a:off x="0" y="0"/>
              <a:ext cx="1536012" cy="156984"/>
            </a:xfrm>
            <a:custGeom>
              <a:rect b="b" l="l" r="r" t="t"/>
              <a:pathLst>
                <a:path extrusionOk="0" h="156984" w="1536012">
                  <a:moveTo>
                    <a:pt x="0" y="0"/>
                  </a:moveTo>
                  <a:lnTo>
                    <a:pt x="1536012" y="0"/>
                  </a:lnTo>
                  <a:lnTo>
                    <a:pt x="1536012" y="156984"/>
                  </a:lnTo>
                  <a:lnTo>
                    <a:pt x="0" y="156984"/>
                  </a:lnTo>
                  <a:close/>
                </a:path>
              </a:pathLst>
            </a:custGeom>
            <a:solidFill>
              <a:srgbClr val="7ED8FD"/>
            </a:solidFill>
            <a:ln>
              <a:noFill/>
            </a:ln>
          </p:spPr>
        </p:sp>
        <p:sp>
          <p:nvSpPr>
            <p:cNvPr id="115" name="Google Shape;115;p15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6" name="Google Shape;11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54475" y="0"/>
            <a:ext cx="2233526" cy="223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/>
        </p:nvSpPr>
        <p:spPr>
          <a:xfrm>
            <a:off x="3907800" y="641675"/>
            <a:ext cx="10472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12222B"/>
                </a:solidFill>
                <a:latin typeface="Open Sans"/>
                <a:ea typeface="Open Sans"/>
                <a:cs typeface="Open Sans"/>
                <a:sym typeface="Open Sans"/>
              </a:rPr>
              <a:t>Database Objects</a:t>
            </a:r>
            <a:endParaRPr/>
          </a:p>
        </p:txBody>
      </p:sp>
      <p:grpSp>
        <p:nvGrpSpPr>
          <p:cNvPr id="122" name="Google Shape;122;p16"/>
          <p:cNvGrpSpPr/>
          <p:nvPr/>
        </p:nvGrpSpPr>
        <p:grpSpPr>
          <a:xfrm>
            <a:off x="0" y="9838588"/>
            <a:ext cx="3085741" cy="3230403"/>
            <a:chOff x="0" y="-38100"/>
            <a:chExt cx="812700" cy="850800"/>
          </a:xfrm>
        </p:grpSpPr>
        <p:sp>
          <p:nvSpPr>
            <p:cNvPr id="123" name="Google Shape;123;p16"/>
            <p:cNvSpPr/>
            <p:nvPr/>
          </p:nvSpPr>
          <p:spPr>
            <a:xfrm>
              <a:off x="0" y="0"/>
              <a:ext cx="270933" cy="80000"/>
            </a:xfrm>
            <a:custGeom>
              <a:rect b="b" l="l" r="r" t="t"/>
              <a:pathLst>
                <a:path extrusionOk="0" h="80000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  <a:ln>
              <a:noFill/>
            </a:ln>
          </p:spPr>
        </p:sp>
        <p:sp>
          <p:nvSpPr>
            <p:cNvPr id="124" name="Google Shape;124;p16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16"/>
          <p:cNvSpPr txBox="1"/>
          <p:nvPr/>
        </p:nvSpPr>
        <p:spPr>
          <a:xfrm>
            <a:off x="847700" y="1411175"/>
            <a:ext cx="8910600" cy="86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/>
              <a:t>DDL &amp; Encryption:</a:t>
            </a:r>
            <a:endParaRPr b="1" sz="12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CREATE PAYMENT TABLE</a:t>
            </a:r>
            <a:endParaRPr b="1" sz="12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--Create database master key</a:t>
            </a:r>
            <a:endParaRPr b="1" sz="12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MASTER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ENCRYPTION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'YourPassword123'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5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--Create a certificate to protect the symmetric key</a:t>
            </a:r>
            <a:endParaRPr b="1" sz="12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CERTIFICATE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MyCertificate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SUBJECT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'Certificate for TDE'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5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--Create the symmetric key with an algorithm</a:t>
            </a:r>
            <a:endParaRPr b="1" sz="12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SYMMETRIC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MySymmetricKey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AES_256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ENCRYPTION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CERTIFICATE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MyCertificate;</a:t>
            </a:r>
            <a:endParaRPr b="1" sz="125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[dbo].[payment](</a:t>
            </a:r>
            <a:endParaRPr b="1" sz="125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[payment_ID]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5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[order_ID]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5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[customer_ID]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5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[payment_method] [char](</a:t>
            </a:r>
            <a:r>
              <a:rPr b="1" lang="en-US" sz="12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5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[card_number]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varbinary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2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ENCRYPTBYKEY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2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KEY_GUID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'MySymmetricKey'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US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'card_number'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25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CONSTRAINT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[payment_PK]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PRIMARY KEY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([payment_ID]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ASC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25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CONSTRAINT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[payment_FK_1]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FOREIGN KEY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(customer_ID)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REFERENCES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customer(customer_ID),</a:t>
            </a:r>
            <a:endParaRPr b="1" sz="125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CONSTRAINT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[payment_FK_2]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FOREIGN KEY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(order_ID)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REFERENCES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orders(order_ID))</a:t>
            </a:r>
            <a:endParaRPr b="1" sz="125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highlight>
                  <a:srgbClr val="FFFFFE"/>
                </a:highlight>
              </a:rPr>
              <a:t>Views:</a:t>
            </a:r>
            <a:endParaRPr b="1" sz="12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Retrieve the top 3 best-selling products</a:t>
            </a:r>
            <a:endParaRPr b="1" sz="12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BestSellingProducts</a:t>
            </a:r>
            <a:endParaRPr b="1" sz="1250">
              <a:solidFill>
                <a:srgbClr val="795E26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b="1" sz="12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p.Product_ID, p.Product_Name, </a:t>
            </a:r>
            <a:r>
              <a:rPr b="1" lang="en-US" sz="12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(od.Quantity)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TotalQuantitySold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Product p</a:t>
            </a:r>
            <a:endParaRPr b="1" sz="125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order_qty od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p.product_ID </a:t>
            </a:r>
            <a:r>
              <a:rPr b="1" lang="en-US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od.Product_ID</a:t>
            </a:r>
            <a:endParaRPr b="1" sz="125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p.Product_ID, p.Product_Name</a:t>
            </a:r>
            <a:endParaRPr b="1" sz="125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TotalQuantitySold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endParaRPr b="1" sz="12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GO</a:t>
            </a:r>
            <a:endParaRPr b="1" sz="1250"/>
          </a:p>
        </p:txBody>
      </p:sp>
      <p:sp>
        <p:nvSpPr>
          <p:cNvPr id="126" name="Google Shape;126;p16"/>
          <p:cNvSpPr txBox="1"/>
          <p:nvPr/>
        </p:nvSpPr>
        <p:spPr>
          <a:xfrm>
            <a:off x="10287000" y="1411163"/>
            <a:ext cx="8001000" cy="8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/>
              <a:t>Stored Procedures:</a:t>
            </a:r>
            <a:endParaRPr b="1" sz="12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Stored procedure 1: Find orders for given  customer</a:t>
            </a:r>
            <a:endParaRPr b="1" sz="125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PROCEDURE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GetCustomerOrders</a:t>
            </a:r>
            <a:endParaRPr b="1" sz="125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@CustomerId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sz="12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@CountOrders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2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 BEGIN</a:t>
            </a:r>
            <a:endParaRPr b="1" sz="12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@CountOrders </a:t>
            </a:r>
            <a:r>
              <a:rPr b="1" lang="en-US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Orders  </a:t>
            </a:r>
            <a:r>
              <a:rPr b="1" lang="en-US" sz="12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</a:t>
            </a:r>
            <a:endParaRPr b="1" sz="12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Customer_Id </a:t>
            </a:r>
            <a:r>
              <a:rPr b="1" lang="en-US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@CustomerId </a:t>
            </a:r>
            <a:endParaRPr b="1" sz="12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order_ID, order_date, product_ID, customer_ID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Orders </a:t>
            </a:r>
            <a:endParaRPr b="1" sz="12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customer_ID </a:t>
            </a:r>
            <a:r>
              <a:rPr b="1" lang="en-US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@CustomerId  </a:t>
            </a:r>
            <a:endParaRPr b="1" sz="12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12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GO</a:t>
            </a:r>
            <a:endParaRPr b="1" sz="12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highlight>
                  <a:srgbClr val="FFFFFE"/>
                </a:highlight>
              </a:rPr>
              <a:t>Triggers:</a:t>
            </a:r>
            <a:endParaRPr b="1" sz="12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DML trigger preventing under age customers</a:t>
            </a:r>
            <a:endParaRPr b="1" sz="12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TRIGGER [dbo].[prevent_underage_customers]</a:t>
            </a:r>
            <a:endParaRPr b="1" sz="125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Customer</a:t>
            </a:r>
            <a:endParaRPr b="1" sz="125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endParaRPr b="1" sz="12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ASBEGIN</a:t>
            </a:r>
            <a:endParaRPr b="1" sz="12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EXISTS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inserted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DATEDIFF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customer_DOB, </a:t>
            </a:r>
            <a:r>
              <a:rPr b="1" lang="en-US" sz="12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GETDATE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()) </a:t>
            </a:r>
            <a:r>
              <a:rPr b="1" lang="en-US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5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sz="12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RAISERROR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'Cannot add customer under 18 years old'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2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2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5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ROLLBACK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TRANSACTION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5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5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lang="en-US" sz="125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5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GO</a:t>
            </a:r>
            <a:endParaRPr b="1" sz="1250">
              <a:solidFill>
                <a:schemeClr val="dk1"/>
              </a:solidFill>
              <a:highlight>
                <a:srgbClr val="FFFFFE"/>
              </a:highlight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4475" y="0"/>
            <a:ext cx="2233526" cy="223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/>
        </p:nvSpPr>
        <p:spPr>
          <a:xfrm>
            <a:off x="3907808" y="641675"/>
            <a:ext cx="10472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12222B"/>
                </a:solidFill>
                <a:latin typeface="Open Sans"/>
                <a:ea typeface="Open Sans"/>
                <a:cs typeface="Open Sans"/>
                <a:sym typeface="Open Sans"/>
              </a:rPr>
              <a:t>Data Population</a:t>
            </a:r>
            <a:endParaRPr/>
          </a:p>
        </p:txBody>
      </p:sp>
      <p:grpSp>
        <p:nvGrpSpPr>
          <p:cNvPr id="133" name="Google Shape;133;p17"/>
          <p:cNvGrpSpPr/>
          <p:nvPr/>
        </p:nvGrpSpPr>
        <p:grpSpPr>
          <a:xfrm>
            <a:off x="0" y="9838588"/>
            <a:ext cx="3085741" cy="3230403"/>
            <a:chOff x="0" y="-38100"/>
            <a:chExt cx="812700" cy="850800"/>
          </a:xfrm>
        </p:grpSpPr>
        <p:sp>
          <p:nvSpPr>
            <p:cNvPr id="134" name="Google Shape;134;p17"/>
            <p:cNvSpPr/>
            <p:nvPr/>
          </p:nvSpPr>
          <p:spPr>
            <a:xfrm>
              <a:off x="0" y="0"/>
              <a:ext cx="270933" cy="80000"/>
            </a:xfrm>
            <a:custGeom>
              <a:rect b="b" l="l" r="r" t="t"/>
              <a:pathLst>
                <a:path extrusionOk="0" h="80000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  <a:ln>
              <a:noFill/>
            </a:ln>
          </p:spPr>
        </p:sp>
        <p:sp>
          <p:nvSpPr>
            <p:cNvPr id="135" name="Google Shape;135;p17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17"/>
          <p:cNvSpPr txBox="1"/>
          <p:nvPr/>
        </p:nvSpPr>
        <p:spPr>
          <a:xfrm>
            <a:off x="1050900" y="2449800"/>
            <a:ext cx="16186200" cy="5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INSERT scripts:</a:t>
            </a:r>
            <a:endParaRPr b="1"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Inserting value into Payment</a:t>
            </a:r>
            <a:endParaRPr b="1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SYMMETRIC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MySymmetricKey</a:t>
            </a:r>
            <a:endParaRPr b="1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DECRYPTION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CERTIFICATE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MyCertificate;</a:t>
            </a:r>
            <a:endParaRPr b="1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payment  </a:t>
            </a: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US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9937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0001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0003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'Credit Card'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ENCRYPTBYKEY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KEY_GUID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'MySymmetricKey'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US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convert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varbinary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'9788854623'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b="1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payment  </a:t>
            </a: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US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2693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0002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0005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'Debit Card'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ENCRYPTBYKEY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KEY_GUID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'MySymmetricKey'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US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convert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varbinary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'9788890809'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b="1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payment  </a:t>
            </a: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US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8875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0003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0003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'Credit Card'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ENCRYPTBYKEY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KEY_GUID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'MySymmetricKey'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US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convert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varbinary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'9398430809'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b="1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payment  </a:t>
            </a: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US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9236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0004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0009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'Account Transfer'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ENCRYPTBYKEY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KEY_GUID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'MySymmetricKey'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US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convert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varbinary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'7898780809'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b="1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payment  </a:t>
            </a: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US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4357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0005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0003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'Account Transfer'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ENCRYPTBYKEY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KEY_GUID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'MySymmetricKey'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US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convert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varbinary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'9898865409'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b="1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payment  </a:t>
            </a: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US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9754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0006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0007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'Debit Card'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ENCRYPTBYKEY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KEY_GUID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'MySymmetricKey'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US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convert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varbinary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'6728890823'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b="1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payment  </a:t>
            </a: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US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1134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0007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0010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'Credit Card'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ENCRYPTBYKEY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KEY_GUID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'MySymmetricKey'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US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convert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varbinary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'9896654329'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b="1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payment  </a:t>
            </a: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US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7643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0008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0008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'Credit Card'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ENCRYPTBYKEY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KEY_GUID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'MySymmetricKey'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US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convert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varbinary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'9898865472'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b="1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payment  </a:t>
            </a: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US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4986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0009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0004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'Debit Card'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ENCRYPTBYKEY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KEY_GUID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'MySymmetricKey'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US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convert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varbinary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'7898890899'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b="1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payment  </a:t>
            </a: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US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7665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0010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0002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'Account Transfer'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ENCRYPTBYKEY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KEY_GUID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'MySymmetricKey'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US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convert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varbinary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'6798890887'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b="1" sz="2500"/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4475" y="0"/>
            <a:ext cx="2233526" cy="223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/>
        </p:nvSpPr>
        <p:spPr>
          <a:xfrm>
            <a:off x="3907808" y="595025"/>
            <a:ext cx="10472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12222B"/>
                </a:solidFill>
                <a:latin typeface="Open Sans"/>
                <a:ea typeface="Open Sans"/>
                <a:cs typeface="Open Sans"/>
                <a:sym typeface="Open Sans"/>
              </a:rPr>
              <a:t>Visualizations</a:t>
            </a:r>
            <a:endParaRPr/>
          </a:p>
        </p:txBody>
      </p:sp>
      <p:grpSp>
        <p:nvGrpSpPr>
          <p:cNvPr id="143" name="Google Shape;143;p18"/>
          <p:cNvGrpSpPr/>
          <p:nvPr/>
        </p:nvGrpSpPr>
        <p:grpSpPr>
          <a:xfrm>
            <a:off x="0" y="9838589"/>
            <a:ext cx="3086104" cy="3230761"/>
            <a:chOff x="0" y="-38100"/>
            <a:chExt cx="812800" cy="850900"/>
          </a:xfrm>
        </p:grpSpPr>
        <p:sp>
          <p:nvSpPr>
            <p:cNvPr id="144" name="Google Shape;144;p18"/>
            <p:cNvSpPr/>
            <p:nvPr/>
          </p:nvSpPr>
          <p:spPr>
            <a:xfrm>
              <a:off x="0" y="0"/>
              <a:ext cx="270933" cy="80000"/>
            </a:xfrm>
            <a:custGeom>
              <a:rect b="b" l="l" r="r" t="t"/>
              <a:pathLst>
                <a:path extrusionOk="0" h="80000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  <a:ln>
              <a:noFill/>
            </a:ln>
          </p:spPr>
        </p:sp>
        <p:sp>
          <p:nvSpPr>
            <p:cNvPr id="145" name="Google Shape;145;p1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 b="0" l="1189" r="1325" t="0"/>
          <a:stretch/>
        </p:blipFill>
        <p:spPr>
          <a:xfrm>
            <a:off x="662600" y="2104425"/>
            <a:ext cx="7418401" cy="60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0050" y="2808913"/>
            <a:ext cx="9585275" cy="466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54475" y="0"/>
            <a:ext cx="2233526" cy="223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/>
        </p:nvSpPr>
        <p:spPr>
          <a:xfrm>
            <a:off x="3907808" y="595025"/>
            <a:ext cx="10472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12222B"/>
                </a:solidFill>
                <a:latin typeface="Open Sans"/>
                <a:ea typeface="Open Sans"/>
                <a:cs typeface="Open Sans"/>
                <a:sym typeface="Open Sans"/>
              </a:rPr>
              <a:t>Visualizations</a:t>
            </a:r>
            <a:endParaRPr/>
          </a:p>
        </p:txBody>
      </p:sp>
      <p:grpSp>
        <p:nvGrpSpPr>
          <p:cNvPr id="154" name="Google Shape;154;p19"/>
          <p:cNvGrpSpPr/>
          <p:nvPr/>
        </p:nvGrpSpPr>
        <p:grpSpPr>
          <a:xfrm>
            <a:off x="0" y="9838588"/>
            <a:ext cx="3085741" cy="3230403"/>
            <a:chOff x="0" y="-38100"/>
            <a:chExt cx="812700" cy="850800"/>
          </a:xfrm>
        </p:grpSpPr>
        <p:sp>
          <p:nvSpPr>
            <p:cNvPr id="155" name="Google Shape;155;p19"/>
            <p:cNvSpPr/>
            <p:nvPr/>
          </p:nvSpPr>
          <p:spPr>
            <a:xfrm>
              <a:off x="0" y="0"/>
              <a:ext cx="270933" cy="80000"/>
            </a:xfrm>
            <a:custGeom>
              <a:rect b="b" l="l" r="r" t="t"/>
              <a:pathLst>
                <a:path extrusionOk="0" h="80000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  <a:ln>
              <a:noFill/>
            </a:ln>
          </p:spPr>
        </p:sp>
        <p:sp>
          <p:nvSpPr>
            <p:cNvPr id="156" name="Google Shape;156;p19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50" y="1956538"/>
            <a:ext cx="9195182" cy="637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2675" y="2161576"/>
            <a:ext cx="7677902" cy="637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54475" y="0"/>
            <a:ext cx="2233526" cy="223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/>
        </p:nvSpPr>
        <p:spPr>
          <a:xfrm>
            <a:off x="3907808" y="641675"/>
            <a:ext cx="10472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12222B"/>
                </a:solidFill>
                <a:latin typeface="Open Sans"/>
                <a:ea typeface="Open Sans"/>
                <a:cs typeface="Open Sans"/>
                <a:sym typeface="Open Sans"/>
              </a:rPr>
              <a:t>Demo</a:t>
            </a:r>
            <a:endParaRPr/>
          </a:p>
        </p:txBody>
      </p:sp>
      <p:grpSp>
        <p:nvGrpSpPr>
          <p:cNvPr id="165" name="Google Shape;165;p20"/>
          <p:cNvGrpSpPr/>
          <p:nvPr/>
        </p:nvGrpSpPr>
        <p:grpSpPr>
          <a:xfrm>
            <a:off x="0" y="9838588"/>
            <a:ext cx="3085741" cy="3230403"/>
            <a:chOff x="0" y="-38100"/>
            <a:chExt cx="812700" cy="850800"/>
          </a:xfrm>
        </p:grpSpPr>
        <p:sp>
          <p:nvSpPr>
            <p:cNvPr id="166" name="Google Shape;166;p20"/>
            <p:cNvSpPr/>
            <p:nvPr/>
          </p:nvSpPr>
          <p:spPr>
            <a:xfrm>
              <a:off x="0" y="0"/>
              <a:ext cx="270933" cy="80000"/>
            </a:xfrm>
            <a:custGeom>
              <a:rect b="b" l="l" r="r" t="t"/>
              <a:pathLst>
                <a:path extrusionOk="0" h="80000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  <a:ln>
              <a:noFill/>
            </a:ln>
          </p:spPr>
        </p:sp>
        <p:sp>
          <p:nvSpPr>
            <p:cNvPr id="167" name="Google Shape;167;p20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20"/>
          <p:cNvSpPr txBox="1"/>
          <p:nvPr/>
        </p:nvSpPr>
        <p:spPr>
          <a:xfrm>
            <a:off x="1050900" y="2449800"/>
            <a:ext cx="16186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</p:txBody>
      </p:sp>
      <p:sp>
        <p:nvSpPr>
          <p:cNvPr id="169" name="Google Shape;169;p20"/>
          <p:cNvSpPr txBox="1"/>
          <p:nvPr/>
        </p:nvSpPr>
        <p:spPr>
          <a:xfrm>
            <a:off x="492525" y="1584675"/>
            <a:ext cx="8094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--Demo_1</a:t>
            </a:r>
            <a:endParaRPr b="1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o.customer_ID,p.product_ID,p.product_name, oq.QUANTITY,p.price, d.percentage_of_discount, oq.quantity</a:t>
            </a:r>
            <a:r>
              <a:rPr b="1" lang="en-US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(p.price</a:t>
            </a:r>
            <a:r>
              <a:rPr b="1" lang="en-US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percentage_of_discount</a:t>
            </a:r>
            <a:r>
              <a:rPr b="1" lang="en-US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p.price) </a:t>
            </a: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"Total Price"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[Orders] o</a:t>
            </a:r>
            <a:endParaRPr b="1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order_qty oq </a:t>
            </a: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o.order_ID </a:t>
            </a:r>
            <a:r>
              <a:rPr b="1" lang="en-US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oq.order_ID</a:t>
            </a:r>
            <a:endParaRPr b="1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product p </a:t>
            </a: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oq.product_ID </a:t>
            </a:r>
            <a:r>
              <a:rPr b="1" lang="en-US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p.product_ID</a:t>
            </a:r>
            <a:endParaRPr b="1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product_discount_relation pd </a:t>
            </a: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p.product_ID </a:t>
            </a:r>
            <a:r>
              <a:rPr b="1" lang="en-US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pd.product_ID</a:t>
            </a:r>
            <a:endParaRPr b="1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discount d </a:t>
            </a: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pd.discount_ID </a:t>
            </a:r>
            <a:r>
              <a:rPr b="1" lang="en-US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d.discount_ID</a:t>
            </a:r>
            <a:endParaRPr b="1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customer_ID </a:t>
            </a:r>
            <a:r>
              <a:rPr b="1" lang="en-US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0005</a:t>
            </a:r>
            <a:endParaRPr b="1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25" y="5390875"/>
            <a:ext cx="8492175" cy="85921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/>
          <p:nvPr/>
        </p:nvSpPr>
        <p:spPr>
          <a:xfrm>
            <a:off x="9305775" y="1584675"/>
            <a:ext cx="8661000" cy="5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–Demo 2 for encryption and Decryption</a:t>
            </a:r>
            <a:endParaRPr b="1" sz="13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c.Customer_ID, c.Customer_Name, o.order_date, py.payment_method, py.card_number </a:t>
            </a:r>
            <a:r>
              <a:rPr b="1" lang="en-U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customer c</a:t>
            </a:r>
            <a:endParaRPr b="1" sz="13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orders o </a:t>
            </a:r>
            <a:r>
              <a:rPr b="1" lang="en-U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c.customer_ID </a:t>
            </a:r>
            <a:r>
              <a:rPr b="1" lang="en-U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o.customer_ID</a:t>
            </a:r>
            <a:endParaRPr b="1" sz="13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payment py </a:t>
            </a:r>
            <a:r>
              <a:rPr b="1" lang="en-U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py.order_ID </a:t>
            </a:r>
            <a:r>
              <a:rPr b="1" lang="en-U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o.order_ID</a:t>
            </a:r>
            <a:endParaRPr b="1" sz="13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c.customer_ID </a:t>
            </a:r>
            <a:r>
              <a:rPr b="1" lang="en-U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3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--Decrypted Table</a:t>
            </a:r>
            <a:endParaRPr b="1" sz="13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SYMMETRIC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MySymmetricKey</a:t>
            </a:r>
            <a:endParaRPr b="1" sz="13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DECRYPTION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CERTIFICATE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MyCertificate;</a:t>
            </a:r>
            <a:endParaRPr b="1" sz="13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c.Customer_ID, c.Customer_Name, o.order_date, py.payment_method, py.card_number, </a:t>
            </a:r>
            <a:r>
              <a:rPr b="1" lang="en-US" sz="13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CONVERT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3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DecryptByKey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([card_number])) </a:t>
            </a:r>
            <a:r>
              <a:rPr b="1" lang="en-U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3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"Decrypted_Card_Number"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customer c</a:t>
            </a:r>
            <a:endParaRPr b="1" sz="13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orders o </a:t>
            </a:r>
            <a:r>
              <a:rPr b="1" lang="en-U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c.customer_ID </a:t>
            </a:r>
            <a:r>
              <a:rPr b="1" lang="en-U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o.customer_ID</a:t>
            </a:r>
            <a:endParaRPr b="1" sz="13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payment py </a:t>
            </a:r>
            <a:r>
              <a:rPr b="1" lang="en-U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py.order_ID </a:t>
            </a:r>
            <a:r>
              <a:rPr b="1" lang="en-U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o.order_ID</a:t>
            </a:r>
            <a:endParaRPr b="1" sz="13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c.customer_ID </a:t>
            </a:r>
            <a:r>
              <a:rPr b="1" lang="en-U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3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-US" sz="13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5775" y="7245475"/>
            <a:ext cx="8866024" cy="2232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54475" y="0"/>
            <a:ext cx="2233526" cy="22335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/>
        </p:nvSpPr>
        <p:spPr>
          <a:xfrm>
            <a:off x="1050903" y="7767875"/>
            <a:ext cx="5868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12222B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