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5" r:id="rId5"/>
    <p:sldId id="301" r:id="rId6"/>
    <p:sldId id="303" r:id="rId7"/>
    <p:sldId id="277" r:id="rId8"/>
    <p:sldId id="271" r:id="rId9"/>
    <p:sldId id="307" r:id="rId10"/>
    <p:sldId id="272" r:id="rId11"/>
    <p:sldId id="305" r:id="rId12"/>
    <p:sldId id="30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6012"/>
  </p:normalViewPr>
  <p:slideViewPr>
    <p:cSldViewPr snapToGrid="0">
      <p:cViewPr varScale="1">
        <p:scale>
          <a:sx n="117" d="100"/>
          <a:sy n="11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7A79-BC27-8B4E-8140-75153FC54290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225E-3036-1840-BF3E-A62B20AA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87357-C474-4CFF-A497-3AF92525FB6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5685-FE29-6A73-8370-848A89E65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9A16C-F943-8184-FBAD-29B35815A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4D39-D8CB-DD20-0E3B-E8AB520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1985-9040-AC11-6125-517E1CF4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9440-C163-3EB1-A966-26F98510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E4A-EE22-2C17-7281-56D79469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67A5F-AC15-B949-15CA-6CEB93A3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325B-0989-C983-2688-1C40CAF1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F3FF-4492-829C-EE74-8729A852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B0FB-6204-3343-67A0-78A19CEE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EC2B3-5A9A-E9EE-2306-B34F04E22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3353-1A56-BACA-1D37-7E6668878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1B3B-58D9-3274-E20A-EB19AA3C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7BDB-82AF-EA79-B272-0327AFB2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7D6F-FC5C-AE9E-6C48-1E0FC90B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B2C1-437C-D12D-CAC8-D7CE5108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E223-9CFD-8611-7B1D-7B22AB6D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D027-FEFD-5215-8D01-6BB53924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ED2F-2C2B-D673-697F-8021D317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67BA-F7B2-77B8-B5E1-76B8B417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8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A26A-D441-AC7D-D95C-A904F740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7379-60BE-2FF6-2E8A-68C4410F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55B9-E200-217B-A825-A6C43B89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1403-AF13-F034-EB92-56311A81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E829-B9BA-A20F-7659-C7869CC6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D171-CDEC-BCC9-D82A-A7F365BC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9F15-11F5-0ADD-433F-1DB446201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E7020-C439-2131-5D17-B1BC9281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62B3-6649-1AFC-2B28-4271E0B4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DFB9-CA8D-B30B-E643-0A7B6A1A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322B-026D-E10E-ED57-274CDA21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B46B-F1B8-B558-C1E1-46CF04C0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D3334-4267-190E-6A6E-251383B60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139DA-DA97-FF53-9ACD-16A23F34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B6229-EA2F-2386-5FB4-77B1F49C8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FDB5F-85E2-2A22-F153-0A5B6D86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13D78-A729-F278-D0A6-FF11888A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DC944-290E-6453-6D57-F4A0EAC2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8EE3B-C440-0F3D-E35E-BE9AD56C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0D38-CF88-0F37-AB82-5BCE0AA5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8376-1BBE-6C13-8FD9-CE2869E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377F-09D7-0B80-7C6C-962BA645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CC2-2D1F-1C3A-A844-B07D6E3D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94C2D-6A28-4F35-E139-6151B893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3B0D6-C9C1-308C-784B-CD7884A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B2E2C-59F4-59D7-9776-B5F73260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7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15F1-47F2-F26D-2B33-D4FA813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0509-41B0-A8AF-775F-14E0271A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5149-D4BD-B01B-98B0-541BE0B4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FBF9-461E-5F17-B643-84BF8C2F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7AA-8853-A94E-D6BD-348B8252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E98F-4C0D-F7F3-BCD6-DDD50AA5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553-4A38-33BE-EC72-AC0F5ED7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204A7-559F-F0FD-C8E5-6551AA7D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C040-E548-98E4-8B8E-544F71C26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2A2E-4D69-081F-F962-70B745EB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3FD10-C7B5-B9C8-CF2B-FC0228F6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BA75B-1719-937E-42DB-ED0452A1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D5542-B9AE-4A09-932C-473B4D3E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05B5-5FAD-CF72-6586-A399CD0C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C6F6-78EB-2844-6340-4020993EC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9C4A-4AE5-3B46-963B-18B8927BCCC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6D89-5DF7-5ABD-F6C5-EB7EB956B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7C2B-2FE3-E3E7-2EB2-1DA2E645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BB88-1DCB-574E-B407-5A4A9EB6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7C77858A-0CFF-0776-7DFB-B20FD3A780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219200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BCB0362-C7A9-202A-B51B-48CDAD5640B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84981" y="477129"/>
            <a:ext cx="10603453" cy="1255728"/>
          </a:xfrm>
          <a:effectLst>
            <a:glow rad="841106">
              <a:schemeClr val="accent1">
                <a:alpha val="40000"/>
              </a:schemeClr>
            </a:glow>
            <a:softEdge rad="398788"/>
          </a:effectLst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  <a:effectLst>
                  <a:glow>
                    <a:schemeClr val="accent1">
                      <a:alpha val="5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AIRLINES DATABASE MANAGEMENT SYSTEM</a:t>
            </a:r>
            <a:br>
              <a:rPr lang="en-US" dirty="0">
                <a:solidFill>
                  <a:schemeClr val="accent1"/>
                </a:solidFill>
                <a:effectLst>
                  <a:glow>
                    <a:schemeClr val="accent1">
                      <a:alpha val="52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/>
                </a:solidFill>
                <a:effectLst>
                  <a:glow>
                    <a:schemeClr val="accent1">
                      <a:alpha val="52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/>
              </a:solidFill>
              <a:effectLst>
                <a:glow>
                  <a:schemeClr val="accent1">
                    <a:alpha val="52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58405-3853-2FD3-D065-26494CE5CE82}"/>
              </a:ext>
            </a:extLst>
          </p:cNvPr>
          <p:cNvSpPr txBox="1"/>
          <p:nvPr/>
        </p:nvSpPr>
        <p:spPr>
          <a:xfrm>
            <a:off x="8595360" y="5328476"/>
            <a:ext cx="3596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Presented by :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	Deepali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ghumare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	            and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	 Abhishek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effectLst>
                  <a:glow rad="797065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sahani</a:t>
            </a:r>
            <a:endParaRPr lang="en-US" sz="2000" dirty="0">
              <a:solidFill>
                <a:schemeClr val="bg1">
                  <a:lumMod val="95000"/>
                </a:schemeClr>
              </a:solidFill>
              <a:effectLst>
                <a:glow rad="797065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EFA5-2C31-5042-8F75-E2874B61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2" y="15026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F.DepartureAirportCode</a:t>
            </a:r>
            <a:r>
              <a:rPr lang="en-US" sz="1800" dirty="0"/>
              <a:t> AS City,</a:t>
            </a:r>
          </a:p>
          <a:p>
            <a:pPr marL="0" indent="0">
              <a:buNone/>
            </a:pPr>
            <a:r>
              <a:rPr lang="en-US" sz="1800" dirty="0"/>
              <a:t>    AVG(</a:t>
            </a:r>
            <a:r>
              <a:rPr lang="en-US" sz="1800" dirty="0" err="1"/>
              <a:t>F.Price</a:t>
            </a:r>
            <a:r>
              <a:rPr lang="en-US" sz="1800" dirty="0"/>
              <a:t>) AS </a:t>
            </a:r>
            <a:r>
              <a:rPr lang="en-US" sz="1800" dirty="0" err="1"/>
              <a:t>AveragePrice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</a:t>
            </a:r>
          </a:p>
          <a:p>
            <a:pPr marL="0" indent="0">
              <a:buNone/>
            </a:pPr>
            <a:r>
              <a:rPr lang="en-US" sz="1800" dirty="0"/>
              <a:t>    Flights F</a:t>
            </a:r>
          </a:p>
          <a:p>
            <a:pPr marL="0" indent="0">
              <a:buNone/>
            </a:pPr>
            <a:r>
              <a:rPr lang="en-US" sz="1800" dirty="0"/>
              <a:t>JOIN</a:t>
            </a:r>
          </a:p>
          <a:p>
            <a:pPr marL="0" indent="0">
              <a:buNone/>
            </a:pPr>
            <a:r>
              <a:rPr lang="en-US" sz="1800" dirty="0"/>
              <a:t>    Reservations R ON </a:t>
            </a:r>
            <a:r>
              <a:rPr lang="en-US" sz="1800" dirty="0" err="1"/>
              <a:t>F.FlightNumber</a:t>
            </a:r>
            <a:r>
              <a:rPr lang="en-US" sz="1800" dirty="0"/>
              <a:t> = </a:t>
            </a:r>
            <a:r>
              <a:rPr lang="en-US" sz="1800" dirty="0" err="1"/>
              <a:t>R.Flights_FlightNumber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GROUP BY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F.DepartureAirportCode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1C704-1C35-AD9C-0E0D-42FDF652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08" y="1607507"/>
            <a:ext cx="5987081" cy="4652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408A2-AEA0-8D26-D804-5F7C98AD5270}"/>
              </a:ext>
            </a:extLst>
          </p:cNvPr>
          <p:cNvSpPr txBox="1"/>
          <p:nvPr/>
        </p:nvSpPr>
        <p:spPr>
          <a:xfrm>
            <a:off x="327211" y="634715"/>
            <a:ext cx="9752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 3: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Display The average amount of price for each city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04F-C3E9-2A61-592C-6DE620FA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424209"/>
            <a:ext cx="10515600" cy="69458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mbria" panose="02040503050406030204" pitchFamily="18" charset="0"/>
              </a:rPr>
              <a:t>Query 4: </a:t>
            </a:r>
            <a:r>
              <a:rPr lang="en-IN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Display the total number of users and passengers for each 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5FF8-F28E-AFD1-780E-ED1AF19D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1560602"/>
            <a:ext cx="5758030" cy="38071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SELECT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A.AirlineName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,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COUNT(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U.userID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) AS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UserCount</a:t>
            </a:r>
            <a:endParaRPr lang="en-IN" sz="6400" dirty="0">
              <a:latin typeface="Cambria" panose="02040503050406030204" pitchFamily="18" charset="0"/>
              <a:cs typeface="Al Tarikh" pitchFamily="2" charset="-78"/>
            </a:endParaRP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FROM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user_has_Reservations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PR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JOIN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Reservations R ON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PR.Reservations_ReservationID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=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R.ReservationID</a:t>
            </a:r>
            <a:endParaRPr lang="en-IN" sz="6400" dirty="0">
              <a:latin typeface="Cambria" panose="02040503050406030204" pitchFamily="18" charset="0"/>
              <a:cs typeface="Al Tarikh" pitchFamily="2" charset="-78"/>
            </a:endParaRP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JOIN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Flights F ON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R.Flights_FlightNumber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=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F.FlightNumber</a:t>
            </a:r>
            <a:endParaRPr lang="en-IN" sz="6400" dirty="0">
              <a:latin typeface="Cambria" panose="02040503050406030204" pitchFamily="18" charset="0"/>
              <a:cs typeface="Al Tarikh" pitchFamily="2" charset="-78"/>
            </a:endParaRP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JOIN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Airlines A ON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F.AirlineID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=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A.AirlineID</a:t>
            </a:r>
            <a:endParaRPr lang="en-IN" sz="6400" dirty="0">
              <a:latin typeface="Cambria" panose="02040503050406030204" pitchFamily="18" charset="0"/>
              <a:cs typeface="Al Tarikh" pitchFamily="2" charset="-78"/>
            </a:endParaRP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JOIN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user U ON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PR.user_userid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=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U.userID</a:t>
            </a:r>
            <a:endParaRPr lang="en-IN" sz="6400" dirty="0">
              <a:latin typeface="Cambria" panose="02040503050406030204" pitchFamily="18" charset="0"/>
              <a:cs typeface="Al Tarikh" pitchFamily="2" charset="-78"/>
            </a:endParaRP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GROUP BY</a:t>
            </a:r>
          </a:p>
          <a:p>
            <a:pPr marL="0" indent="0">
              <a:buNone/>
            </a:pP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    </a:t>
            </a:r>
            <a:r>
              <a:rPr lang="en-IN" sz="6400" dirty="0" err="1">
                <a:latin typeface="Cambria" panose="02040503050406030204" pitchFamily="18" charset="0"/>
                <a:cs typeface="Al Tarikh" pitchFamily="2" charset="-78"/>
              </a:rPr>
              <a:t>A.AirlineName</a:t>
            </a:r>
            <a:r>
              <a:rPr lang="en-IN" sz="6400" dirty="0">
                <a:latin typeface="Cambria" panose="02040503050406030204" pitchFamily="18" charset="0"/>
                <a:cs typeface="Al Tarikh" pitchFamily="2" charset="-78"/>
              </a:rPr>
              <a:t>;</a:t>
            </a:r>
          </a:p>
          <a:p>
            <a:pPr marL="0" indent="0">
              <a:buNone/>
            </a:pPr>
            <a:endParaRPr lang="en-IN" dirty="0"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47E3-7052-7D3B-34D8-9D1C40BB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77" y="4392481"/>
            <a:ext cx="4097459" cy="2041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F9DA0-A892-3356-6173-FDEBFC59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306" y="1233619"/>
            <a:ext cx="4038600" cy="246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E26C9-B477-6E74-2A57-A1B1F8023084}"/>
              </a:ext>
            </a:extLst>
          </p:cNvPr>
          <p:cNvSpPr txBox="1"/>
          <p:nvPr/>
        </p:nvSpPr>
        <p:spPr>
          <a:xfrm>
            <a:off x="7550523" y="6064459"/>
            <a:ext cx="44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 for passengers count</a:t>
            </a:r>
          </a:p>
        </p:txBody>
      </p:sp>
    </p:spTree>
    <p:extLst>
      <p:ext uri="{BB962C8B-B14F-4D97-AF65-F5344CB8AC3E}">
        <p14:creationId xmlns:p14="http://schemas.microsoft.com/office/powerpoint/2010/main" val="39518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DC241B-0203-04F4-09DA-E5EEE51F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ple Braille" pitchFamily="2" charset="0"/>
              </a:rPr>
              <a:t>Conclusion: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14E60F-FEB6-F2D9-48E1-5154137A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b="0" i="0" dirty="0">
                <a:effectLst/>
                <a:latin typeface="Apple Braille" pitchFamily="2" charset="0"/>
              </a:rPr>
              <a:t>Choosing online airline booking over offline options offers:</a:t>
            </a:r>
          </a:p>
          <a:p>
            <a:pPr marL="0" indent="0" algn="l">
              <a:buNone/>
            </a:pPr>
            <a:endParaRPr lang="en-IN" b="0" i="0" dirty="0">
              <a:effectLst/>
              <a:latin typeface="Apple Braille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Apple Braille" pitchFamily="2" charset="0"/>
              </a:rPr>
              <a:t>Convenience:</a:t>
            </a:r>
            <a:r>
              <a:rPr lang="en-IN" b="0" i="0" dirty="0">
                <a:effectLst/>
                <a:latin typeface="Apple Braille" pitchFamily="2" charset="0"/>
              </a:rPr>
              <a:t> Book flights anytime, anywhere.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Apple Braille" pitchFamily="2" charset="0"/>
              </a:rPr>
              <a:t>Cost Savings:</a:t>
            </a:r>
            <a:r>
              <a:rPr lang="en-IN" b="0" i="0" dirty="0">
                <a:effectLst/>
                <a:latin typeface="Apple Braille" pitchFamily="2" charset="0"/>
              </a:rPr>
              <a:t> Access exclusive online discounts.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Apple Braille" pitchFamily="2" charset="0"/>
              </a:rPr>
              <a:t>Time Efficiency:</a:t>
            </a:r>
            <a:r>
              <a:rPr lang="en-IN" b="0" i="0" dirty="0">
                <a:effectLst/>
                <a:latin typeface="Apple Braille" pitchFamily="2" charset="0"/>
              </a:rPr>
              <a:t> Swift, real-time bookings.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Apple Braille" pitchFamily="2" charset="0"/>
              </a:rPr>
              <a:t>Options:</a:t>
            </a:r>
            <a:r>
              <a:rPr lang="en-IN" b="0" i="0" dirty="0">
                <a:effectLst/>
                <a:latin typeface="Apple Braille" pitchFamily="2" charset="0"/>
              </a:rPr>
              <a:t> Compare flights and amenities easily.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Apple Braille" pitchFamily="2" charset="0"/>
              </a:rPr>
              <a:t>User Reviews:</a:t>
            </a:r>
            <a:r>
              <a:rPr lang="en-IN" b="0" i="0" dirty="0">
                <a:effectLst/>
                <a:latin typeface="Apple Braille" pitchFamily="2" charset="0"/>
              </a:rPr>
              <a:t> Make informed decisions based on feedback.</a:t>
            </a:r>
          </a:p>
          <a:p>
            <a:endParaRPr lang="en-US" dirty="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0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125">
              <a:srgbClr val="C6D5ED"/>
            </a:gs>
            <a:gs pos="98250">
              <a:srgbClr val="C5D4ED"/>
            </a:gs>
            <a:gs pos="96500">
              <a:srgbClr val="C3D2EC"/>
            </a:gs>
            <a:gs pos="93000">
              <a:srgbClr val="BECEEA"/>
            </a:gs>
            <a:gs pos="86000">
              <a:srgbClr val="B4C6E7"/>
            </a:gs>
            <a:gs pos="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2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35CBB-A3C2-D86A-1E7E-15A05B84D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0075" y="2930776"/>
            <a:ext cx="4876800" cy="23370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glow rad="273670">
              <a:schemeClr val="accent1">
                <a:alpha val="12267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 extrusionH="76200" contourW="12700">
            <a:bevelT prst="relaxedInset"/>
            <a:bevelB/>
            <a:extrusionClr>
              <a:schemeClr val="accent1"/>
            </a:extrusionClr>
            <a:contourClr>
              <a:schemeClr val="accent1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0FCED-EE65-68C5-0080-65BDB00F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89" y="614723"/>
            <a:ext cx="7454773" cy="2488030"/>
          </a:xfrm>
          <a:prstGeom prst="rect">
            <a:avLst/>
          </a:prstGeom>
          <a:effectLst>
            <a:glow rad="1190397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A2DECE-EDA2-F216-4C79-175F7815B8C1}"/>
              </a:ext>
            </a:extLst>
          </p:cNvPr>
          <p:cNvSpPr txBox="1"/>
          <p:nvPr/>
        </p:nvSpPr>
        <p:spPr>
          <a:xfrm>
            <a:off x="172123" y="5018695"/>
            <a:ext cx="429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atin typeface="Cambria" panose="02040503050406030204" pitchFamily="18" charset="0"/>
            </a:endParaRPr>
          </a:p>
          <a:p>
            <a:pPr algn="ctr"/>
            <a:r>
              <a:rPr lang="en-US" sz="2400" dirty="0">
                <a:latin typeface="Cambria" panose="02040503050406030204" pitchFamily="18" charset="0"/>
              </a:rPr>
              <a:t>Project in charge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EFCC6-A399-F480-FA1F-A40D478DF798}"/>
              </a:ext>
            </a:extLst>
          </p:cNvPr>
          <p:cNvSpPr txBox="1"/>
          <p:nvPr/>
        </p:nvSpPr>
        <p:spPr>
          <a:xfrm>
            <a:off x="3128681" y="5434194"/>
            <a:ext cx="629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Abhishek sahani      and	 Deepali Ghumare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97DC-6BC2-F59A-DFB4-D74382D1AEB4}"/>
              </a:ext>
            </a:extLst>
          </p:cNvPr>
          <p:cNvSpPr txBox="1"/>
          <p:nvPr/>
        </p:nvSpPr>
        <p:spPr>
          <a:xfrm>
            <a:off x="1920920" y="5911247"/>
            <a:ext cx="508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Guided by :        Pournima mam</a:t>
            </a:r>
          </a:p>
        </p:txBody>
      </p:sp>
    </p:spTree>
    <p:extLst>
      <p:ext uri="{BB962C8B-B14F-4D97-AF65-F5344CB8AC3E}">
        <p14:creationId xmlns:p14="http://schemas.microsoft.com/office/powerpoint/2010/main" val="215979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88" y="717557"/>
            <a:ext cx="6551407" cy="778098"/>
          </a:xfrm>
        </p:spPr>
        <p:txBody>
          <a:bodyPr>
            <a:normAutofit/>
          </a:bodyPr>
          <a:lstStyle/>
          <a:p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</a:rPr>
              <a:t>General Description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80" y="1974849"/>
            <a:ext cx="9744846" cy="41655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Database management system helps making data more efficient and effective. This system stores, organises and manages a large amount of information within a single software application.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Our Project on airline database system holds flight details, Airport details , Airline details, user information's , passenger information's reservation records , payment records, fare and classes details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We have used SQL as a language for applying queries. (Queries for insertion, deletion, updating, etc.)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Cambria" panose="02040503050406030204" pitchFamily="18" charset="0"/>
            </a:endParaRPr>
          </a:p>
          <a:p>
            <a:endParaRPr lang="en-IN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640" y="188640"/>
            <a:ext cx="5616624" cy="7920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Sets &amp;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115199"/>
            <a:ext cx="10888394" cy="5554161"/>
          </a:xfrm>
        </p:spPr>
        <p:txBody>
          <a:bodyPr>
            <a:noAutofit/>
          </a:bodyPr>
          <a:lstStyle/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Airline Name,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AirportCode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Class_description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Flight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Name,DepartureDate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ArrivalTime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Price,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SeatCapacity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AirlineId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DepartureAirportCode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ArrivalAirportCode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Fares ( </a:t>
            </a:r>
            <a:r>
              <a:rPr lang="en-IN" sz="16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 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PassengerName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 , Age, Gender, Phone number)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FirstName,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Phone number)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PaymentInformation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ExpiryDate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CVV,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BillingAddress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</a:p>
          <a:p>
            <a:pPr marL="514350" indent="-514350" fontAlgn="base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Reservations( </a:t>
            </a:r>
            <a:r>
              <a:rPr lang="en-IN" sz="1600" u="sng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ResrvationDate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Route, Amount)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Airport( </a:t>
            </a:r>
            <a:r>
              <a:rPr lang="en-IN" sz="16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Air_Code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Air_Name, City, State )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4C737-A2AD-CB25-1720-D3ACE68DD7E5}"/>
              </a:ext>
            </a:extLst>
          </p:cNvPr>
          <p:cNvSpPr txBox="1"/>
          <p:nvPr/>
        </p:nvSpPr>
        <p:spPr>
          <a:xfrm>
            <a:off x="4303064" y="158234"/>
            <a:ext cx="3752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418C7-A351-EC0E-1BBA-118087AB9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3" t="6438" r="15500" b="4628"/>
          <a:stretch/>
        </p:blipFill>
        <p:spPr>
          <a:xfrm>
            <a:off x="239151" y="942535"/>
            <a:ext cx="11718387" cy="5613009"/>
          </a:xfrm>
          <a:prstGeom prst="rect">
            <a:avLst/>
          </a:prstGeom>
          <a:effectLst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5350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2351-1855-4124-9EBF-CC076E01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61" y="99283"/>
            <a:ext cx="3384376" cy="85042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3224-33BA-4A99-85D2-9F2254557A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662" y="1243672"/>
            <a:ext cx="6768752" cy="2778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Airline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’6E’,’Indigo’,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IGO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Airline 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AI, Air 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India,’AIC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Airline VALUES (</a:t>
            </a:r>
            <a:r>
              <a:rPr lang="en-IN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G8,’Go 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Fast’,GOW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Airline VALUES (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SG,'SpiceJet’,SEJ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 INTO Airline VALUES (</a:t>
            </a:r>
            <a:r>
              <a:rPr lang="en-IN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UK,’Vistara’,VTI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 * FROM Airline;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C6E4F-00A1-12A3-4F2E-42FFE693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02" y="292440"/>
            <a:ext cx="3790337" cy="2249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41908-10D3-761E-EA71-28266388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20" y="4315801"/>
            <a:ext cx="9327688" cy="2034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1926D-9E94-DEF5-39D6-6FD30381BCEB}"/>
              </a:ext>
            </a:extLst>
          </p:cNvPr>
          <p:cNvSpPr txBox="1"/>
          <p:nvPr/>
        </p:nvSpPr>
        <p:spPr>
          <a:xfrm>
            <a:off x="191344" y="5148493"/>
            <a:ext cx="226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flights;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542D8-9EBE-65D2-7A01-20502B27C45D}"/>
              </a:ext>
            </a:extLst>
          </p:cNvPr>
          <p:cNvSpPr txBox="1"/>
          <p:nvPr/>
        </p:nvSpPr>
        <p:spPr>
          <a:xfrm>
            <a:off x="447038" y="40218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Similarly</a:t>
            </a:r>
          </a:p>
        </p:txBody>
      </p:sp>
    </p:spTree>
    <p:extLst>
      <p:ext uri="{BB962C8B-B14F-4D97-AF65-F5344CB8AC3E}">
        <p14:creationId xmlns:p14="http://schemas.microsoft.com/office/powerpoint/2010/main" val="343728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9DDF-C4C8-0AE9-649B-F0D4DCD7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443101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+mn-lt"/>
                <a:ea typeface="+mn-ea"/>
                <a:cs typeface="+mn-cs"/>
              </a:rPr>
              <a:t>Select</a:t>
            </a:r>
            <a:r>
              <a:rPr lang="en-IN" sz="1600" dirty="0"/>
              <a:t> </a:t>
            </a:r>
            <a:r>
              <a:rPr lang="en-IN" sz="1800" dirty="0">
                <a:latin typeface="+mn-lt"/>
                <a:ea typeface="+mn-ea"/>
                <a:cs typeface="+mn-cs"/>
              </a:rPr>
              <a:t>* from reservations</a:t>
            </a:r>
            <a:r>
              <a:rPr lang="en-IN" sz="1600" dirty="0"/>
              <a:t>;</a:t>
            </a:r>
            <a:endParaRPr lang="en-IN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D461C-69B0-F7F5-A952-F6C2B461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729" y="204159"/>
            <a:ext cx="7757832" cy="23471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6D7EE-D57F-C53F-B493-3DA87E5E77B6}"/>
              </a:ext>
            </a:extLst>
          </p:cNvPr>
          <p:cNvSpPr txBox="1"/>
          <p:nvPr/>
        </p:nvSpPr>
        <p:spPr>
          <a:xfrm>
            <a:off x="215153" y="5635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passengers;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675FF-56BA-55CA-5B00-8124A322E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58" y="4372562"/>
            <a:ext cx="6279424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2786" y="1069104"/>
            <a:ext cx="108732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chemeClr val="accent1"/>
                </a:solidFill>
                <a:latin typeface="Apple Braille Outline 8 Dot" pitchFamily="2" charset="0"/>
                <a:cs typeface="Times New Roman" panose="02020603050405020304" pitchFamily="18" charset="0"/>
              </a:rPr>
              <a:t>Display the  </a:t>
            </a:r>
            <a:r>
              <a:rPr lang="en-IN" sz="2400" dirty="0" err="1">
                <a:solidFill>
                  <a:schemeClr val="accent1"/>
                </a:solidFill>
                <a:latin typeface="Apple Braille Outline 8 Dot" pitchFamily="2" charset="0"/>
                <a:cs typeface="Times New Roman" panose="02020603050405020304" pitchFamily="18" charset="0"/>
              </a:rPr>
              <a:t>reservationId</a:t>
            </a:r>
            <a:r>
              <a:rPr lang="en-IN" sz="2400" dirty="0">
                <a:solidFill>
                  <a:schemeClr val="accent1"/>
                </a:solidFill>
                <a:latin typeface="Apple Braille Outline 8 Dot" pitchFamily="2" charset="0"/>
                <a:cs typeface="Times New Roman" panose="02020603050405020304" pitchFamily="18" charset="0"/>
              </a:rPr>
              <a:t> , user’s first name and their route information for all flights.</a:t>
            </a:r>
          </a:p>
          <a:p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  <a:latin typeface="Apple Braille Outline 8 Dot" pitchFamily="2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SELECT </a:t>
            </a:r>
            <a:r>
              <a:rPr lang="en-IN" sz="2000" dirty="0" err="1">
                <a:latin typeface="Cambria" panose="02040503050406030204" pitchFamily="18" charset="0"/>
              </a:rPr>
              <a:t>r.reservationID</a:t>
            </a:r>
            <a:r>
              <a:rPr lang="en-IN" sz="2000" dirty="0">
                <a:latin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</a:rPr>
              <a:t>u.firstname</a:t>
            </a:r>
            <a:r>
              <a:rPr lang="en-IN" sz="2000" dirty="0">
                <a:latin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</a:rPr>
              <a:t>r.Route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FROM user u</a:t>
            </a:r>
          </a:p>
          <a:p>
            <a:r>
              <a:rPr lang="en-IN" sz="2000" dirty="0">
                <a:latin typeface="Cambria" panose="02040503050406030204" pitchFamily="18" charset="0"/>
              </a:rPr>
              <a:t>JOIN </a:t>
            </a:r>
            <a:r>
              <a:rPr lang="en-IN" sz="2000" dirty="0" err="1">
                <a:latin typeface="Cambria" panose="02040503050406030204" pitchFamily="18" charset="0"/>
              </a:rPr>
              <a:t>user_has_reservations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</a:rPr>
              <a:t>ur</a:t>
            </a:r>
            <a:r>
              <a:rPr lang="en-IN" sz="2000" dirty="0">
                <a:latin typeface="Cambria" panose="02040503050406030204" pitchFamily="18" charset="0"/>
              </a:rPr>
              <a:t> ON </a:t>
            </a:r>
            <a:r>
              <a:rPr lang="en-IN" sz="2000" dirty="0" err="1">
                <a:latin typeface="Cambria" panose="02040503050406030204" pitchFamily="18" charset="0"/>
              </a:rPr>
              <a:t>u.userID</a:t>
            </a:r>
            <a:r>
              <a:rPr lang="en-IN" sz="2000" dirty="0">
                <a:latin typeface="Cambria" panose="02040503050406030204" pitchFamily="18" charset="0"/>
              </a:rPr>
              <a:t> = </a:t>
            </a:r>
            <a:r>
              <a:rPr lang="en-IN" sz="2000" dirty="0" err="1">
                <a:latin typeface="Cambria" panose="02040503050406030204" pitchFamily="18" charset="0"/>
              </a:rPr>
              <a:t>ur.user_userID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JOIN reservations r ON </a:t>
            </a:r>
            <a:r>
              <a:rPr lang="en-IN" sz="2000" dirty="0" err="1">
                <a:latin typeface="Cambria" panose="02040503050406030204" pitchFamily="18" charset="0"/>
              </a:rPr>
              <a:t>ur.reservations_reservationID</a:t>
            </a:r>
            <a:r>
              <a:rPr lang="en-IN" sz="2000" dirty="0">
                <a:latin typeface="Cambria" panose="02040503050406030204" pitchFamily="18" charset="0"/>
              </a:rPr>
              <a:t> = </a:t>
            </a:r>
            <a:r>
              <a:rPr lang="en-IN" sz="2000" dirty="0" err="1">
                <a:latin typeface="Cambria" panose="02040503050406030204" pitchFamily="18" charset="0"/>
              </a:rPr>
              <a:t>r.reservationID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LIMIT 0, 10;</a:t>
            </a:r>
          </a:p>
          <a:p>
            <a:endParaRPr lang="en-IN" dirty="0"/>
          </a:p>
          <a:p>
            <a:r>
              <a:rPr lang="en-IN" dirty="0"/>
              <a:t>      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</a:t>
            </a:r>
          </a:p>
          <a:p>
            <a:endParaRPr lang="en-IN" dirty="0"/>
          </a:p>
          <a:p>
            <a:r>
              <a:rPr lang="en-IN" dirty="0"/>
              <a:t>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B329D-C172-F694-636F-E37A88E59B2B}"/>
              </a:ext>
            </a:extLst>
          </p:cNvPr>
          <p:cNvSpPr txBox="1"/>
          <p:nvPr/>
        </p:nvSpPr>
        <p:spPr>
          <a:xfrm>
            <a:off x="4399877" y="166207"/>
            <a:ext cx="5206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QUERIES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657AE-C37E-AC57-43B7-83903DF8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3816871"/>
            <a:ext cx="7730470" cy="26640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E25F-91F5-8D18-26BA-423431BB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367082"/>
            <a:ext cx="9614647" cy="731520"/>
          </a:xfrm>
        </p:spPr>
        <p:txBody>
          <a:bodyPr>
            <a:noAutofit/>
          </a:bodyPr>
          <a:lstStyle/>
          <a:p>
            <a:br>
              <a:rPr lang="en-US" sz="2400" b="1" dirty="0">
                <a:highlight>
                  <a:srgbClr val="00FFFF"/>
                </a:highlight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Query 2: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find  </a:t>
            </a:r>
            <a:r>
              <a:rPr lang="en-IN" sz="2400" b="1" i="0" dirty="0">
                <a:solidFill>
                  <a:schemeClr val="accent1"/>
                </a:solidFill>
                <a:effectLst/>
                <a:latin typeface="Cambria" panose="02040503050406030204" pitchFamily="18" charset="0"/>
              </a:rPr>
              <a:t>the count of bookings for each day of the week </a:t>
            </a:r>
            <a:r>
              <a:rPr lang="en-US" sz="2400" b="1" dirty="0">
                <a:solidFill>
                  <a:schemeClr val="accent1"/>
                </a:solidFill>
                <a:highlight>
                  <a:srgbClr val="00FFFF"/>
                </a:highlight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A23D-A3A6-3702-E224-F3E3A0B6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12" y="15225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CASE WHEN DAYOFWEEK(</a:t>
            </a:r>
            <a:r>
              <a:rPr lang="en-US" sz="1800" dirty="0" err="1">
                <a:latin typeface="Cambria" panose="02040503050406030204" pitchFamily="18" charset="0"/>
              </a:rPr>
              <a:t>ReservationDate</a:t>
            </a:r>
            <a:r>
              <a:rPr lang="en-US" sz="1800" dirty="0">
                <a:latin typeface="Cambria" panose="02040503050406030204" pitchFamily="18" charset="0"/>
              </a:rPr>
              <a:t>) IN (1, 7) THEN 'Weekend' ELSE 'Weekday' END AS </a:t>
            </a:r>
            <a:r>
              <a:rPr lang="en-US" sz="1800" dirty="0" err="1">
                <a:latin typeface="Cambria" panose="02040503050406030204" pitchFamily="18" charset="0"/>
              </a:rPr>
              <a:t>DayType</a:t>
            </a:r>
            <a:r>
              <a:rPr lang="en-US" sz="1800" dirty="0">
                <a:latin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COUNT(*) AS </a:t>
            </a:r>
            <a:r>
              <a:rPr lang="en-US" sz="1800" dirty="0" err="1">
                <a:latin typeface="Cambria" panose="02040503050406030204" pitchFamily="18" charset="0"/>
              </a:rPr>
              <a:t>ReservationCount</a:t>
            </a:r>
            <a:endParaRPr lang="en-US" sz="1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FROM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Reservations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MONTH(</a:t>
            </a:r>
            <a:r>
              <a:rPr lang="en-US" sz="1800" dirty="0" err="1">
                <a:latin typeface="Cambria" panose="02040503050406030204" pitchFamily="18" charset="0"/>
              </a:rPr>
              <a:t>ReservationDate</a:t>
            </a:r>
            <a:r>
              <a:rPr lang="en-US" sz="1800" dirty="0">
                <a:latin typeface="Cambria" panose="02040503050406030204" pitchFamily="18" charset="0"/>
              </a:rPr>
              <a:t>) = 10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GROUP BY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</a:t>
            </a:r>
            <a:r>
              <a:rPr lang="en-US" sz="1800" dirty="0" err="1">
                <a:latin typeface="Cambria" panose="02040503050406030204" pitchFamily="18" charset="0"/>
              </a:rPr>
              <a:t>DayType</a:t>
            </a:r>
            <a:r>
              <a:rPr lang="en-US" sz="1800" dirty="0">
                <a:latin typeface="Cambria" panose="02040503050406030204" pitchFamily="18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4D00F-81A7-C196-68FC-10C69187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12" y="3163122"/>
            <a:ext cx="41529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5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2D0-8E35-5DDB-1FB4-BD256AC6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6" y="182880"/>
            <a:ext cx="10515600" cy="7117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Also count reservations and the days of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4705-471C-16E6-5202-E68DC48A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226372"/>
            <a:ext cx="10515600" cy="33040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SELECT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DAYNAME(</a:t>
            </a:r>
            <a:r>
              <a:rPr lang="en-US" sz="1800" dirty="0" err="1">
                <a:latin typeface="Cambria" panose="02040503050406030204" pitchFamily="18" charset="0"/>
              </a:rPr>
              <a:t>ReservationDate</a:t>
            </a:r>
            <a:r>
              <a:rPr lang="en-US" sz="1800" dirty="0">
                <a:latin typeface="Cambria" panose="02040503050406030204" pitchFamily="18" charset="0"/>
              </a:rPr>
              <a:t>) AS </a:t>
            </a:r>
            <a:r>
              <a:rPr lang="en-US" sz="1800" dirty="0" err="1">
                <a:latin typeface="Cambria" panose="02040503050406030204" pitchFamily="18" charset="0"/>
              </a:rPr>
              <a:t>DayOfWeek</a:t>
            </a:r>
            <a:r>
              <a:rPr lang="en-US" sz="1800" dirty="0">
                <a:latin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COUNT(*) AS </a:t>
            </a:r>
            <a:r>
              <a:rPr lang="en-US" sz="1800" dirty="0" err="1">
                <a:latin typeface="Cambria" panose="02040503050406030204" pitchFamily="18" charset="0"/>
              </a:rPr>
              <a:t>ReservationCount</a:t>
            </a:r>
            <a:endParaRPr lang="en-US" sz="1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FROM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Reservations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MONTH(</a:t>
            </a:r>
            <a:r>
              <a:rPr lang="en-US" sz="1800" dirty="0" err="1">
                <a:latin typeface="Cambria" panose="02040503050406030204" pitchFamily="18" charset="0"/>
              </a:rPr>
              <a:t>ReservationDate</a:t>
            </a:r>
            <a:r>
              <a:rPr lang="en-US" sz="1800" dirty="0">
                <a:latin typeface="Cambria" panose="02040503050406030204" pitchFamily="18" charset="0"/>
              </a:rPr>
              <a:t>) = 10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GROUP BY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</a:t>
            </a:r>
            <a:r>
              <a:rPr lang="en-US" sz="1800" dirty="0" err="1">
                <a:latin typeface="Cambria" panose="02040503050406030204" pitchFamily="18" charset="0"/>
              </a:rPr>
              <a:t>DayOfWeek</a:t>
            </a:r>
            <a:endParaRPr lang="en-US" sz="1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ORDER BY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</a:rPr>
              <a:t>    </a:t>
            </a:r>
            <a:r>
              <a:rPr lang="en-US" sz="1800" dirty="0" err="1">
                <a:latin typeface="Cambria" panose="02040503050406030204" pitchFamily="18" charset="0"/>
              </a:rPr>
              <a:t>ReservationCount</a:t>
            </a:r>
            <a:r>
              <a:rPr lang="en-US" sz="1800" dirty="0">
                <a:latin typeface="Cambria" panose="02040503050406030204" pitchFamily="18" charset="0"/>
              </a:rPr>
              <a:t>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A0FBD-0D6A-5846-E7B4-490F1522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226372"/>
            <a:ext cx="3427655" cy="246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919CB-3DA3-FA9E-6B5C-FF8C0966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01" y="4190831"/>
            <a:ext cx="8186569" cy="25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728</Words>
  <Application>Microsoft Macintosh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 Tarikh</vt:lpstr>
      <vt:lpstr>Apple Braille</vt:lpstr>
      <vt:lpstr>Apple Braille Outline 8 Dot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General Description :-</vt:lpstr>
      <vt:lpstr>Entity Sets &amp; Attributes</vt:lpstr>
      <vt:lpstr>PowerPoint Presentation</vt:lpstr>
      <vt:lpstr>Insert Data</vt:lpstr>
      <vt:lpstr>Select * from reservations;</vt:lpstr>
      <vt:lpstr>PowerPoint Presentation</vt:lpstr>
      <vt:lpstr> Query 2: find  the count of bookings for each day of the week  </vt:lpstr>
      <vt:lpstr>Also count reservations and the days of week</vt:lpstr>
      <vt:lpstr>PowerPoint Presentation</vt:lpstr>
      <vt:lpstr>Query 4: Display the total number of users and passengers for each  Airlines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2023-11-16T12:33:47Z</dcterms:created>
  <dcterms:modified xsi:type="dcterms:W3CDTF">2023-11-26T19:03:39Z</dcterms:modified>
</cp:coreProperties>
</file>