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77450" cy="56689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AFBF299-0BD7-4F11-A1EA-A1C053C1503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D9EE013-E11E-4909-B926-F9162EB2E087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000"/>
          </a:xfrm>
          <a:prstGeom prst="rect">
            <a:avLst/>
          </a:prstGeom>
        </p:spPr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92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Introduction by Josie – main points, suggestions, outcomes from retreat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Context – why does speaker diversity matter?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Student demographics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Question – what are the demos of invited speakers? AKA what role models are we providing for our trainees?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Methods/Dataset - 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Breakdown by gender/ethnicity - 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Breakdown Lectureship - 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Conclusions - A&amp;J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Resources - Josie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750C55F-6FC5-4F8C-9155-478F03E5FEAA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</p:spPr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92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Social role theory explains how gendered expectations of certain roles are formed based on who is seen occupying those roles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access to successful ingroup role models (e.g., women in senior levels of the academy) can be a key factor in determining what course of study or occupation a person will pursue [6,9], and, when people do not have first-hand experience in a particular domain, ingroup role models can signal whether a person would also be likely to achieve success in that domain [7,8].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90E63B7-349F-42D1-B8EA-72A18E291D7C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48B1011-C5CA-4B11-9ABF-49EEE3EDCB41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</p:spPr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45A94CB-C7B7-40A8-8005-B8DB8DBCAE52}" type="slidenum">
              <a:rPr b="0" lang="en-US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200" cy="3771360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2174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280" y="3043440"/>
            <a:ext cx="2174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6174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38760" y="132552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74600" y="132552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280" y="304344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238760" y="304344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974600" y="304344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280" y="1325520"/>
            <a:ext cx="217476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21747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0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280" y="1325520"/>
            <a:ext cx="217476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6174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2174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2174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3280" y="3043440"/>
            <a:ext cx="2174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16174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238760" y="132552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974600" y="132552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3280" y="304344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1238760" y="304344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1974600" y="304344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3280" y="1325520"/>
            <a:ext cx="217476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21747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21747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0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16174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2174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2174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3280" y="3043440"/>
            <a:ext cx="2174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16174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1238760" y="132552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974600" y="132552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3280" y="304344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1238760" y="304344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1974600" y="3043440"/>
            <a:ext cx="7002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0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17480" y="304344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17480" y="1325520"/>
            <a:ext cx="1060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280" y="3043440"/>
            <a:ext cx="217476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040" cy="945720"/>
          </a:xfrm>
          <a:prstGeom prst="rect">
            <a:avLst/>
          </a:prstGeom>
        </p:spPr>
        <p:txBody>
          <a:bodyPr lIns="0" rIns="0" tIns="0" bIns="0" anchor="ctr" anchorCtr="1"/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280" y="1325520"/>
            <a:ext cx="21747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2787480" y="1325520"/>
            <a:ext cx="217476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docs.google.com/spreadsheets/d/1VECipzok4VBPIvOwbBY8dRsp7_CFw-r7IWcw-eLi__M/edit?usp=sharing" TargetMode="External"/><Relationship Id="rId2" Type="http://schemas.openxmlformats.org/officeDocument/2006/relationships/hyperlink" Target="https://www.asm.org/Articles/Policy/CMIIM-List-of-Minority-Microbiologists" TargetMode="External"/><Relationship Id="rId3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3640" y="318960"/>
            <a:ext cx="9068040" cy="18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M&amp;I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Invited Speaker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Diversity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3640" y="1828440"/>
            <a:ext cx="90680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Dr. Ada Hagan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4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Dr. Josie Libertucci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3640" y="225720"/>
            <a:ext cx="906804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Why Representation Matters in STEM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3640" y="1316880"/>
            <a:ext cx="9068040" cy="328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57200" indent="-456480">
              <a:lnSpc>
                <a:spcPct val="100000"/>
              </a:lnSpc>
              <a:spcAft>
                <a:spcPts val="1145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Women and people of colour are underrepresented in academic science and medicine (Coe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et al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2019. The Lancet)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5"/>
              </a:spcAft>
            </a:pPr>
            <a:endParaRPr b="0" lang="en-US" sz="2600" spc="-1" strike="noStrike">
              <a:latin typeface="Arial"/>
            </a:endParaRPr>
          </a:p>
          <a:p>
            <a:pPr marL="457200" indent="-456480">
              <a:lnSpc>
                <a:spcPct val="100000"/>
              </a:lnSpc>
              <a:spcAft>
                <a:spcPts val="1145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Growing body of evidence suggests:</a:t>
            </a:r>
            <a:endParaRPr b="0" lang="en-US" sz="2600" spc="-1" strike="noStrike">
              <a:latin typeface="Arial"/>
            </a:endParaRPr>
          </a:p>
          <a:p>
            <a:pPr lvl="1" marL="1143000" indent="-456480">
              <a:lnSpc>
                <a:spcPct val="90000"/>
              </a:lnSpc>
              <a:spcAft>
                <a:spcPts val="1145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Exposure to female/POC scientists increases retention in STEM majors</a:t>
            </a:r>
            <a:endParaRPr b="0" lang="en-US" sz="2400" spc="-1" strike="noStrike">
              <a:latin typeface="Arial"/>
            </a:endParaRPr>
          </a:p>
          <a:p>
            <a:pPr lvl="1" marL="1143000" indent="-456480">
              <a:lnSpc>
                <a:spcPct val="90000"/>
              </a:lnSpc>
              <a:spcAft>
                <a:spcPts val="1145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Strengthens attitudes of self-identification, which promotes motivation to pursue career in STEM (Carter et al., 2018. PLOSOne)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3640" y="542520"/>
            <a:ext cx="9068040" cy="47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Question: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are the demographics of the invited speakers in the Dept. of M&amp;I and do they match our trainee demographics?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 &amp; Methods:</a:t>
            </a:r>
            <a:endParaRPr b="0" lang="en-US" sz="2000" spc="-1" strike="noStrike">
              <a:latin typeface="Arial"/>
            </a:endParaRPr>
          </a:p>
          <a:p>
            <a:pPr marL="365760" indent="-868320">
              <a:lnSpc>
                <a:spcPct val="80000"/>
              </a:lnSpc>
              <a:spcAft>
                <a:spcPts val="1145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M&amp;I Trainees (including masters, Ph.D., and Postdocs) on the current department listservs</a:t>
            </a:r>
            <a:endParaRPr b="0" lang="en-US" sz="1500" spc="-1" strike="noStrike">
              <a:latin typeface="Arial"/>
            </a:endParaRPr>
          </a:p>
          <a:p>
            <a:pPr marL="365760" indent="-8683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M&amp;I Invited Faculty Speakers from Fall 2014 to Spring 2019 – 5 academic years.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Each speaker was only counted once, and anyone listed as a “host” could not be an “invited speaker”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Lectureships – special circumstances around the invitation, e.g. Heritage, Brockman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1500" spc="-1" strike="noStrike">
              <a:latin typeface="Arial"/>
            </a:endParaRPr>
          </a:p>
          <a:p>
            <a:pPr marL="365760" indent="-86832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Demographics hand-coded using google/personal knowledge: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Presenting gender (man/woman)</a:t>
            </a:r>
            <a:endParaRPr b="0" lang="en-US" sz="15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Presenting race (Caucasian: y,n)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Caucasian – U.S. Census definition includes Middle Eastern, European, Russian</a:t>
            </a:r>
            <a:endParaRPr b="0" lang="en-US" sz="15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Person of Color – includes Hispanic, Indigenous, Asian 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" descr=""/>
          <p:cNvPicPr/>
          <p:nvPr/>
        </p:nvPicPr>
        <p:blipFill>
          <a:blip r:embed="rId1"/>
          <a:stretch/>
        </p:blipFill>
        <p:spPr>
          <a:xfrm rot="7800">
            <a:off x="543600" y="1035360"/>
            <a:ext cx="4113720" cy="4484880"/>
          </a:xfrm>
          <a:prstGeom prst="rect">
            <a:avLst/>
          </a:prstGeom>
          <a:ln>
            <a:noFill/>
          </a:ln>
        </p:spPr>
      </p:pic>
      <p:pic>
        <p:nvPicPr>
          <p:cNvPr id="127" name="Picture 2" descr=""/>
          <p:cNvPicPr/>
          <p:nvPr/>
        </p:nvPicPr>
        <p:blipFill>
          <a:blip r:embed="rId2"/>
          <a:stretch/>
        </p:blipFill>
        <p:spPr>
          <a:xfrm>
            <a:off x="4846320" y="975600"/>
            <a:ext cx="4574880" cy="453744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2174400" y="269280"/>
            <a:ext cx="562716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Demographics of Invited Speakers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1" descr=""/>
          <p:cNvPicPr/>
          <p:nvPr/>
        </p:nvPicPr>
        <p:blipFill>
          <a:blip r:embed="rId1"/>
          <a:stretch/>
        </p:blipFill>
        <p:spPr>
          <a:xfrm>
            <a:off x="2286000" y="916920"/>
            <a:ext cx="5668920" cy="43945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1857960" y="269280"/>
            <a:ext cx="6260040" cy="51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Demographics of Special Lectureships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640" y="4320"/>
            <a:ext cx="906804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Demographics of invited speakers do not match those of trainees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2" name="Content Placeholder 5" descr=""/>
          <p:cNvPicPr/>
          <p:nvPr/>
        </p:nvPicPr>
        <p:blipFill>
          <a:blip r:embed="rId1"/>
          <a:stretch/>
        </p:blipFill>
        <p:spPr>
          <a:xfrm>
            <a:off x="74880" y="1648800"/>
            <a:ext cx="4801680" cy="3474360"/>
          </a:xfrm>
          <a:prstGeom prst="rect">
            <a:avLst/>
          </a:prstGeom>
          <a:ln>
            <a:noFill/>
          </a:ln>
        </p:spPr>
      </p:pic>
      <p:pic>
        <p:nvPicPr>
          <p:cNvPr id="133" name="Content Placeholder 6" descr=""/>
          <p:cNvPicPr/>
          <p:nvPr/>
        </p:nvPicPr>
        <p:blipFill>
          <a:blip r:embed="rId2"/>
          <a:stretch/>
        </p:blipFill>
        <p:spPr>
          <a:xfrm>
            <a:off x="5483520" y="1007280"/>
            <a:ext cx="4297320" cy="418140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920880" y="5212080"/>
            <a:ext cx="337644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Demographics of M&amp;I Trainees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5736600" y="5212080"/>
            <a:ext cx="4138560" cy="36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Demographics of M&amp;I Invited Speakers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3640" y="225720"/>
            <a:ext cx="906804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proposal: Best-practices for selecting invited speakers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3280" y="1523160"/>
            <a:ext cx="8691120" cy="328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360">
              <a:lnSpc>
                <a:spcPct val="100000"/>
              </a:lnSpc>
              <a:spcBef>
                <a:spcPts val="141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Aim: To represent all groups equally (CM/CW/MOC/WOC)</a:t>
            </a:r>
            <a:endParaRPr b="0" lang="en-US" sz="24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1414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 options: </a:t>
            </a:r>
            <a:endParaRPr b="0" lang="en-US" sz="24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Switch from “PI invited” to “Lab invited” and encourage your trainees to choose a speaker from an under-represented group</a:t>
            </a:r>
            <a:endParaRPr b="0" lang="en-US" sz="2400" spc="-1" strike="noStrike">
              <a:latin typeface="Arial"/>
            </a:endParaRPr>
          </a:p>
          <a:p>
            <a:pPr marL="514440" indent="-51372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diversity resources:</a:t>
            </a:r>
            <a:endParaRPr b="0" lang="en-US" sz="2400" spc="-1" strike="noStrike">
              <a:latin typeface="Arial"/>
            </a:endParaRPr>
          </a:p>
          <a:p>
            <a:pPr lvl="1" marL="12002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500queerscientists.com</a:t>
            </a:r>
            <a:endParaRPr b="0" lang="en-US" sz="2000" spc="-1" strike="noStrike">
              <a:latin typeface="Arial"/>
            </a:endParaRPr>
          </a:p>
          <a:p>
            <a:pPr lvl="1" marL="12002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500womenscientists.org/request-a-speaker</a:t>
            </a:r>
            <a:endParaRPr b="0" lang="en-US" sz="2000" spc="-1" strike="noStrike">
              <a:latin typeface="Arial"/>
            </a:endParaRPr>
          </a:p>
          <a:p>
            <a:pPr lvl="1" marL="12002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diversifyeeb.com</a:t>
            </a:r>
            <a:endParaRPr b="0" lang="en-US" sz="2000" spc="-1" strike="noStrike">
              <a:latin typeface="Arial"/>
            </a:endParaRPr>
          </a:p>
          <a:p>
            <a:pPr lvl="1" marL="12002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diversifychemistry.com</a:t>
            </a:r>
            <a:endParaRPr b="0" lang="en-US" sz="2000" spc="-1" strike="noStrike">
              <a:latin typeface="Arial"/>
            </a:endParaRPr>
          </a:p>
          <a:p>
            <a:pPr lvl="1" marL="12002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List of women virologists</a:t>
            </a:r>
            <a:endParaRPr b="0" lang="en-US" sz="2000" spc="-1" strike="noStrike">
              <a:latin typeface="Arial"/>
            </a:endParaRPr>
          </a:p>
          <a:p>
            <a:pPr lvl="1" marL="1200240" indent="-5137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ASM list of minority microbiologists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8580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3640" y="1169280"/>
            <a:ext cx="906804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Thank you &amp; Questions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Application>LibreOffice/6.0.7.3$Linux_X86_64 LibreOffice_project/00m0$Build-3</Application>
  <Words>500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2019-02-06T11:01:26Z</dcterms:created>
  <dc:creator/>
  <dc:description/>
  <dc:language>en-US</dc:language>
  <cp:lastModifiedBy/>
  <dcterms:modified xsi:type="dcterms:W3CDTF">2019-03-12T13:28:07Z</dcterms:modified>
  <cp:revision>41</cp:revision>
  <dc:subject/>
  <dc:title>M&amp;I  Invited Speaker  Diversity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