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21" r:id="rId1"/>
    <p:sldMasterId id="2147484401" r:id="rId2"/>
  </p:sldMasterIdLst>
  <p:notesMasterIdLst>
    <p:notesMasterId r:id="rId33"/>
  </p:notesMasterIdLst>
  <p:handoutMasterIdLst>
    <p:handoutMasterId r:id="rId34"/>
  </p:handoutMasterIdLst>
  <p:sldIdLst>
    <p:sldId id="405" r:id="rId3"/>
    <p:sldId id="406" r:id="rId4"/>
    <p:sldId id="407" r:id="rId5"/>
    <p:sldId id="408" r:id="rId6"/>
    <p:sldId id="434" r:id="rId7"/>
    <p:sldId id="409" r:id="rId8"/>
    <p:sldId id="412" r:id="rId9"/>
    <p:sldId id="410" r:id="rId10"/>
    <p:sldId id="411" r:id="rId11"/>
    <p:sldId id="416" r:id="rId12"/>
    <p:sldId id="417" r:id="rId13"/>
    <p:sldId id="418" r:id="rId14"/>
    <p:sldId id="419" r:id="rId15"/>
    <p:sldId id="424" r:id="rId16"/>
    <p:sldId id="426" r:id="rId17"/>
    <p:sldId id="427" r:id="rId18"/>
    <p:sldId id="425" r:id="rId19"/>
    <p:sldId id="420" r:id="rId20"/>
    <p:sldId id="423" r:id="rId21"/>
    <p:sldId id="422" r:id="rId22"/>
    <p:sldId id="413" r:id="rId23"/>
    <p:sldId id="421" r:id="rId24"/>
    <p:sldId id="432" r:id="rId25"/>
    <p:sldId id="415" r:id="rId26"/>
    <p:sldId id="431" r:id="rId27"/>
    <p:sldId id="433" r:id="rId28"/>
    <p:sldId id="428" r:id="rId29"/>
    <p:sldId id="414" r:id="rId30"/>
    <p:sldId id="429" r:id="rId31"/>
    <p:sldId id="430" r:id="rId32"/>
  </p:sldIdLst>
  <p:sldSz cx="9144000" cy="5143500" type="screen16x9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11">
          <p15:clr>
            <a:srgbClr val="A4A3A4"/>
          </p15:clr>
        </p15:guide>
        <p15:guide id="2" orient="horz" pos="874">
          <p15:clr>
            <a:srgbClr val="A4A3A4"/>
          </p15:clr>
        </p15:guide>
        <p15:guide id="3" orient="horz" pos="1188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2795">
          <p15:clr>
            <a:srgbClr val="A4A3A4"/>
          </p15:clr>
        </p15:guide>
        <p15:guide id="6" orient="horz" pos="837">
          <p15:clr>
            <a:srgbClr val="A4A3A4"/>
          </p15:clr>
        </p15:guide>
        <p15:guide id="7" orient="horz" pos="189">
          <p15:clr>
            <a:srgbClr val="A4A3A4"/>
          </p15:clr>
        </p15:guide>
        <p15:guide id="8" orient="horz" pos="561">
          <p15:clr>
            <a:srgbClr val="A4A3A4"/>
          </p15:clr>
        </p15:guide>
        <p15:guide id="9" orient="horz" pos="1708">
          <p15:clr>
            <a:srgbClr val="A4A3A4"/>
          </p15:clr>
        </p15:guide>
        <p15:guide id="10" pos="2013">
          <p15:clr>
            <a:srgbClr val="A4A3A4"/>
          </p15:clr>
        </p15:guide>
        <p15:guide id="11" pos="157">
          <p15:clr>
            <a:srgbClr val="A4A3A4"/>
          </p15:clr>
        </p15:guide>
        <p15:guide id="12" pos="5590">
          <p15:clr>
            <a:srgbClr val="A4A3A4"/>
          </p15:clr>
        </p15:guide>
        <p15:guide id="13" pos="189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CCFF"/>
    <a:srgbClr val="F69264"/>
    <a:srgbClr val="FBDCD3"/>
    <a:srgbClr val="F37037"/>
    <a:srgbClr val="FDEEEA"/>
    <a:srgbClr val="FDEE64"/>
    <a:srgbClr val="EB5831"/>
    <a:srgbClr val="E1542F"/>
    <a:srgbClr val="E65631"/>
    <a:srgbClr val="E0E1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55" autoAdjust="0"/>
    <p:restoredTop sz="91739" autoAdjust="0"/>
  </p:normalViewPr>
  <p:slideViewPr>
    <p:cSldViewPr snapToGrid="0" snapToObjects="1">
      <p:cViewPr varScale="1">
        <p:scale>
          <a:sx n="122" d="100"/>
          <a:sy n="122" d="100"/>
        </p:scale>
        <p:origin x="-528" y="-96"/>
      </p:cViewPr>
      <p:guideLst>
        <p:guide orient="horz" pos="1311"/>
        <p:guide orient="horz" pos="874"/>
        <p:guide orient="horz" pos="1188"/>
        <p:guide orient="horz" pos="2856"/>
        <p:guide orient="horz" pos="837"/>
        <p:guide orient="horz" pos="189"/>
        <p:guide orient="horz" pos="561"/>
        <p:guide orient="horz" pos="1708"/>
        <p:guide pos="2795"/>
        <p:guide pos="2013"/>
        <p:guide pos="157"/>
        <p:guide pos="5590"/>
        <p:guide pos="1893"/>
      </p:guideLst>
    </p:cSldViewPr>
  </p:slideViewPr>
  <p:outlineViewPr>
    <p:cViewPr>
      <p:scale>
        <a:sx n="33" d="100"/>
        <a:sy n="33" d="100"/>
      </p:scale>
      <p:origin x="0" y="-315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802" y="78"/>
      </p:cViewPr>
      <p:guideLst>
        <p:guide orient="horz" pos="2931"/>
        <p:guide pos="221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 eaLnBrk="1" hangingPunct="1">
              <a:defRPr sz="1200">
                <a:latin typeface="Arial" pitchFamily="2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 eaLnBrk="1" hangingPunct="1">
              <a:defRPr sz="1200">
                <a:latin typeface="Arial" pitchFamily="29" charset="0"/>
              </a:defRPr>
            </a:lvl1pPr>
          </a:lstStyle>
          <a:p>
            <a:pPr>
              <a:defRPr/>
            </a:pPr>
            <a:fld id="{915B014E-AE1F-42A6-9993-D2B84D5CE974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 eaLnBrk="1" hangingPunct="1">
              <a:defRPr sz="1200">
                <a:latin typeface="Arial" pitchFamily="2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 eaLnBrk="1" hangingPunct="1">
              <a:defRPr sz="1200">
                <a:latin typeface="Arial" pitchFamily="29" charset="0"/>
              </a:defRPr>
            </a:lvl1pPr>
          </a:lstStyle>
          <a:p>
            <a:pPr>
              <a:defRPr/>
            </a:pPr>
            <a:fld id="{15D1D5AE-569A-4D73-AFBC-3C0BE63DF6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8669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 eaLnBrk="1" hangingPunct="1">
              <a:defRPr sz="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 eaLnBrk="1" hangingPunct="1">
              <a:defRPr sz="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fld id="{D2C816EC-6535-4220-8A39-2EB54F8196AA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 eaLnBrk="1" hangingPunct="1">
              <a:defRPr sz="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 eaLnBrk="1" hangingPunct="1">
              <a:defRPr sz="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fld id="{83FE79CF-2984-46B9-86DA-B6BD4A2B59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27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1pPr>
    <a:lvl2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2pPr>
    <a:lvl3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3pPr>
    <a:lvl4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4pPr>
    <a:lvl5pPr algn="l" defTabSz="4572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Helvetica" panose="020B0604020202020204" pitchFamily="34" charset="0"/>
        <a:ea typeface="+mn-ea"/>
        <a:cs typeface="Helvetica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E79CF-2984-46B9-86DA-B6BD4A2B591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E79CF-2984-46B9-86DA-B6BD4A2B591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73613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10" name="Picture 9" descr="Monogram_on-bla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938" y="1939582"/>
            <a:ext cx="4842434" cy="868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41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Orange_Large fo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05CD58A3-4D08-4969-8A14-1E5D5A00B328}" type="slidenum">
              <a:rPr lang="en-US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bg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640263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52713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52713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400" b="0" i="0" baseline="0">
                <a:solidFill>
                  <a:srgbClr val="F9BCA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pic>
        <p:nvPicPr>
          <p:cNvPr id="11" name="Picture 10" descr="Monogram_Orang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59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Gray_large fo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7488" y="4764088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19756541-5E5F-4F9B-AF7F-6674040DFEDB}" type="slidenum">
              <a:rPr lang="en-US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52713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 i="0" kern="1000" spc="0" baseline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52713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400" b="0" i="0" baseline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768" t="-11925" b="-10534"/>
          <a:stretch/>
        </p:blipFill>
        <p:spPr bwMode="auto">
          <a:xfrm>
            <a:off x="8536142" y="115364"/>
            <a:ext cx="465343" cy="3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GL-logo-trademark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79" y="4698170"/>
            <a:ext cx="1342259" cy="237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345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3521075" y="4775200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38125" y="4764088"/>
            <a:ext cx="495300" cy="238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tabLst>
                <a:tab pos="398463" algn="l"/>
              </a:tabLs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76B200A-F049-4275-A264-3AC9840D7472}" type="slidenum">
              <a:rPr lang="en-US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tabLst>
                  <a:tab pos="398463" algn="l"/>
                </a:tabLst>
                <a:defRPr/>
              </a:pPr>
              <a:t>‹#›</a:t>
            </a:fld>
            <a:endParaRPr lang="en-US" dirty="0" smtClean="0">
              <a:solidFill>
                <a:schemeClr val="accent2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386" y="4700588"/>
            <a:ext cx="1318567" cy="236537"/>
          </a:xfrm>
          <a:prstGeom prst="rect">
            <a:avLst/>
          </a:prstGeom>
        </p:spPr>
      </p:pic>
      <p:pic>
        <p:nvPicPr>
          <p:cNvPr id="12" name="Picture 11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287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3521075" y="4775200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38125" y="4764088"/>
            <a:ext cx="495300" cy="238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tabLst>
                <a:tab pos="398463" algn="l"/>
              </a:tabLs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76B200A-F049-4275-A264-3AC9840D7472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tabLst>
                  <a:tab pos="398463" algn="l"/>
                </a:tabLs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Monogram_Orang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309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A0C61E0E-2197-4081-9B5B-425054FE3104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6900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3521075" y="4765675"/>
            <a:ext cx="2095500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</a:rPr>
              <a:t>©2016 GlobalLogic Inc.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3831" y="1776665"/>
            <a:ext cx="6256338" cy="9350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FontTx/>
              <a:buNone/>
              <a:defRPr baseline="0">
                <a:latin typeface="+mn-lt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  <p:pic>
        <p:nvPicPr>
          <p:cNvPr id="8" name="Picture 7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766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©2016 GlobalLogic Inc.</a:t>
            </a:r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3831" y="1776665"/>
            <a:ext cx="6256338" cy="9350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spcBef>
                <a:spcPts val="200"/>
              </a:spcBef>
              <a:buFontTx/>
              <a:buNone/>
              <a:defRPr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Monogram_Orang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8506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Na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075" y="4765675"/>
            <a:ext cx="2095500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CONFIDENTIAL</a:t>
            </a: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</a:rPr>
              <a:t>©2016 GlobalLogic Inc.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228600" y="347449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+mn-lt"/>
                <a:cs typeface="Helvetica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2438399" y="347449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1000" kern="1000" spc="50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4651012" y="347449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1000" kern="1000" spc="50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6849534" y="347449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lang="en-US" sz="1000" kern="1000" spc="50" baseline="0" dirty="0" smtClean="0">
                <a:solidFill>
                  <a:srgbClr val="6D6E7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25639" y="1832922"/>
            <a:ext cx="8092723" cy="1219464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spcBef>
                <a:spcPts val="200"/>
              </a:spcBef>
              <a:spcAft>
                <a:spcPts val="600"/>
              </a:spcAft>
              <a:buNone/>
              <a:defRPr sz="3600" b="0" kern="1000" spc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  <p:pic>
        <p:nvPicPr>
          <p:cNvPr id="19" name="Picture 18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91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</a:t>
            </a:r>
            <a:r>
              <a:rPr lang="en-US" sz="10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2720" y="297230"/>
            <a:ext cx="86188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0837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1063"/>
            <a:ext cx="8622792" cy="141577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346075" indent="-173038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461963" indent="-115888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262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5866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Gray">
    <p:bg>
      <p:bgPr>
        <a:solidFill>
          <a:srgbClr val="E0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  <a:cs typeface="Helvetica" panose="020B0604020202020204" pitchFamily="34" charset="0"/>
              </a:rPr>
              <a:t>©2016 GlobalLogic Inc</a:t>
            </a:r>
            <a:r>
              <a:rPr lang="en-US" sz="1000" dirty="0" smtClean="0">
                <a:latin typeface="+mn-lt"/>
                <a:cs typeface="Helvetica" panose="020B0604020202020204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9" name="Picture 8" descr="Monogram_Standard_Grey_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739" t="24868" r="18853" b="24657"/>
          <a:stretch/>
        </p:blipFill>
        <p:spPr>
          <a:xfrm>
            <a:off x="8513777" y="103989"/>
            <a:ext cx="513233" cy="393192"/>
          </a:xfrm>
          <a:prstGeom prst="rect">
            <a:avLst/>
          </a:prstGeom>
          <a:solidFill>
            <a:srgbClr val="E0E1E3"/>
          </a:solidFill>
        </p:spPr>
      </p:pic>
      <p:pic>
        <p:nvPicPr>
          <p:cNvPr id="12" name="Picture 11" descr="GL-logo-trademark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21" y="1910466"/>
            <a:ext cx="5010346" cy="887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205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8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1063"/>
            <a:ext cx="8622792" cy="134652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3416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6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1063"/>
            <a:ext cx="8622792" cy="1231106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6190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1063"/>
            <a:ext cx="8622792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1585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</a:t>
            </a:r>
            <a:r>
              <a:rPr lang="en-US" sz="800" baseline="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8622792" cy="144655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90588"/>
            <a:ext cx="8622792" cy="431800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70555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8622792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81002"/>
            <a:ext cx="8622792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06188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0P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7241"/>
            <a:ext cx="4206240" cy="144655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821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0P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4206240" cy="144655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90588"/>
            <a:ext cx="4206240" cy="42911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1959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2P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887241"/>
            <a:ext cx="4206240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6903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2P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4206240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81002"/>
            <a:ext cx="420624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6903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Text V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319701"/>
            <a:ext cx="2011680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8" y="881002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466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2455614" y="1329287"/>
            <a:ext cx="2011680" cy="1138773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455614" y="890588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160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Orange">
    <p:bg>
      <p:bgPr>
        <a:solidFill>
          <a:srgbClr val="EB5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939925"/>
            <a:ext cx="48418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9" name="Picture 8" descr="Monogram_Orang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9896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Text H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60080" y="887241"/>
            <a:ext cx="4206240" cy="36393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250067" y="3151797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50067" y="2713098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0063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 2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446550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8622792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47755" y="1325884"/>
            <a:ext cx="4221925" cy="1446550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9492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Sub +  2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446550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47755" y="1325884"/>
            <a:ext cx="4221925" cy="1446550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47755" y="887185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2805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 2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8622793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47755" y="1325884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9605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Sub +  2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47755" y="1325884"/>
            <a:ext cx="4221925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47755" y="887185"/>
            <a:ext cx="4221925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9605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Sub +  3 20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2743200" cy="175432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3188727" y="1329092"/>
            <a:ext cx="2743200" cy="175432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188727" y="887185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6130568" y="1322914"/>
            <a:ext cx="2743200" cy="175432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20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8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30568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1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1610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Sub +  3 16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2743200" cy="147732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3188727" y="1329092"/>
            <a:ext cx="2743200" cy="147732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188727" y="887185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6130568" y="1322914"/>
            <a:ext cx="2743200" cy="147732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6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30568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19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375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Sub +  3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19701"/>
            <a:ext cx="274320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3188727" y="1329092"/>
            <a:ext cx="274320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188727" y="887185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6130568" y="1322914"/>
            <a:ext cx="274320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30568" y="881002"/>
            <a:ext cx="274320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1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3307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Sub +  4 12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38125" y="4767263"/>
            <a:ext cx="495300" cy="2365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B92B019A-34DF-4C80-8C48-04E6390E1867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6888" y="297230"/>
            <a:ext cx="862279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>
          <a:xfrm>
            <a:off x="246887" y="1325879"/>
            <a:ext cx="201168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887" y="887180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2448532" y="1329092"/>
            <a:ext cx="201168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448532" y="887185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/>
          </p:nvPr>
        </p:nvSpPr>
        <p:spPr>
          <a:xfrm>
            <a:off x="4650177" y="1329092"/>
            <a:ext cx="201168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650177" y="887180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20"/>
          </p:nvPr>
        </p:nvSpPr>
        <p:spPr>
          <a:xfrm>
            <a:off x="6851822" y="1332057"/>
            <a:ext cx="2011680" cy="113877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171450" indent="-17145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401638" indent="-17303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2pPr>
            <a:lvl3pPr marL="511175" indent="-115888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3pPr>
            <a:lvl4pPr marL="688975" indent="-114300">
              <a:spcBef>
                <a:spcPts val="200"/>
              </a:spcBef>
              <a:spcAft>
                <a:spcPts val="600"/>
              </a:spcAft>
              <a:buClr>
                <a:schemeClr val="tx2"/>
              </a:buClr>
              <a:buSzPct val="80000"/>
              <a:defRPr sz="1200">
                <a:latin typeface="+mn-lt"/>
                <a:cs typeface="Helvetica" panose="020B0604020202020204" pitchFamily="34" charset="0"/>
              </a:defRPr>
            </a:lvl4pPr>
            <a:lvl5pPr marL="568325" indent="-106363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851822" y="890145"/>
            <a:ext cx="2011680" cy="441386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2690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ase Study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220487" y="4752575"/>
            <a:ext cx="2093912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1E9B9C0F-8435-4E7E-B6EF-2AA8EA3175E0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075" y="4765675"/>
            <a:ext cx="2095500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30053" y="826739"/>
            <a:ext cx="9028889" cy="335192"/>
          </a:xfrm>
          <a:prstGeom prst="rect">
            <a:avLst/>
          </a:prstGeom>
          <a:solidFill>
            <a:srgbClr val="339D9A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3316" y="299543"/>
            <a:ext cx="8630808" cy="5837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NeueHaasGroteskDisp W01 M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9237" y="1328170"/>
            <a:ext cx="4219575" cy="36755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9582" y="1693955"/>
            <a:ext cx="4389670" cy="67303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200"/>
              </a:spcBef>
              <a:spcAft>
                <a:spcPts val="500"/>
              </a:spcAft>
              <a:buFontTx/>
              <a:buNone/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173038" indent="-173038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>
              <a:defRPr lang="en-US" sz="1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>
              <a:defRPr lang="en-US" sz="1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>
              <a:defRPr lang="en-US" sz="140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49582" y="2427274"/>
            <a:ext cx="4219231" cy="2107028"/>
          </a:xfrm>
          <a:prstGeom prst="rect">
            <a:avLst/>
          </a:prstGeom>
        </p:spPr>
        <p:txBody>
          <a:bodyPr lIns="0">
            <a:normAutofit/>
          </a:bodyPr>
          <a:lstStyle>
            <a:lvl1pPr marL="115888" indent="-115888">
              <a:spcBef>
                <a:spcPts val="200"/>
              </a:spcBef>
              <a:spcAft>
                <a:spcPts val="500"/>
              </a:spcAft>
              <a:buClr>
                <a:schemeClr val="tx2"/>
              </a:buClr>
              <a:buSzPct val="80000"/>
              <a:defRPr sz="1400" baseline="0">
                <a:latin typeface="+mn-lt"/>
                <a:cs typeface="Helvetica" panose="020B0604020202020204" pitchFamily="34" charset="0"/>
              </a:defRPr>
            </a:lvl1pPr>
            <a:lvl2pPr marL="285750" indent="-174625">
              <a:buClr>
                <a:schemeClr val="tx2"/>
              </a:buClr>
              <a:buSzPct val="80000"/>
              <a:defRPr sz="1400">
                <a:latin typeface="+mn-lt"/>
                <a:cs typeface="Helvetica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249581" y="862380"/>
            <a:ext cx="8624543" cy="29599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1419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939925"/>
            <a:ext cx="48418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768" t="-11925" b="-10534"/>
          <a:stretch/>
        </p:blipFill>
        <p:spPr bwMode="auto">
          <a:xfrm>
            <a:off x="8536142" y="115364"/>
            <a:ext cx="465343" cy="3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870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ase Study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30053" y="826739"/>
            <a:ext cx="9028889" cy="335192"/>
          </a:xfrm>
          <a:prstGeom prst="rect">
            <a:avLst/>
          </a:prstGeom>
          <a:solidFill>
            <a:srgbClr val="339D9A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239713" y="4765675"/>
            <a:ext cx="2093912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3CF94C90-954D-4FF0-A629-B81A74554E3E}" type="slidenum">
              <a:rPr lang="en-US" sz="800" smtClean="0">
                <a:solidFill>
                  <a:schemeClr val="tx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sz="800" dirty="0" smtClean="0">
              <a:solidFill>
                <a:schemeClr val="tx1"/>
              </a:solidFill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 userDrawn="1"/>
        </p:nvSpPr>
        <p:spPr>
          <a:xfrm>
            <a:off x="3521075" y="4765675"/>
            <a:ext cx="2095500" cy="2714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3316" y="299543"/>
            <a:ext cx="8630808" cy="5837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400" b="0" i="0" kern="1000" spc="0">
                <a:solidFill>
                  <a:schemeClr val="tx1"/>
                </a:solidFill>
                <a:latin typeface="+mn-lt"/>
                <a:cs typeface="NeueHaasGroteskDisp W01 M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9582" y="1328170"/>
            <a:ext cx="2834640" cy="36576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FontTx/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249237" y="856124"/>
            <a:ext cx="8624887" cy="29599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245860" y="1763498"/>
            <a:ext cx="2834640" cy="2616477"/>
          </a:xfrm>
          <a:prstGeom prst="rect">
            <a:avLst/>
          </a:prstGeom>
        </p:spPr>
        <p:txBody>
          <a:bodyPr lIns="0">
            <a:normAutofit/>
          </a:bodyPr>
          <a:lstStyle>
            <a:lvl1pPr marL="115888" indent="-115888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228600" indent="-117475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defRPr sz="1000">
                <a:latin typeface="+mn-lt"/>
                <a:cs typeface="Helvetica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141075" y="1328910"/>
            <a:ext cx="2834640" cy="36576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6032569" y="1328910"/>
            <a:ext cx="2834640" cy="36576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3"/>
          </p:nvPr>
        </p:nvSpPr>
        <p:spPr>
          <a:xfrm>
            <a:off x="6030843" y="1764157"/>
            <a:ext cx="2834640" cy="2615818"/>
          </a:xfrm>
          <a:prstGeom prst="rect">
            <a:avLst/>
          </a:prstGeom>
        </p:spPr>
        <p:txBody>
          <a:bodyPr lIns="0">
            <a:normAutofit/>
          </a:bodyPr>
          <a:lstStyle>
            <a:lvl1pPr marL="119063" indent="-119063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200" baseline="0">
                <a:latin typeface="+mn-lt"/>
                <a:cs typeface="Helvetica" panose="020B0604020202020204" pitchFamily="34" charset="0"/>
              </a:defRPr>
            </a:lvl1pPr>
            <a:lvl2pPr marL="228600" indent="-109538">
              <a:spcBef>
                <a:spcPts val="200"/>
              </a:spcBef>
              <a:spcAft>
                <a:spcPts val="400"/>
              </a:spcAft>
              <a:defRPr sz="1000">
                <a:latin typeface="+mn-lt"/>
                <a:cs typeface="Helvetica" panose="020B06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4"/>
          </p:nvPr>
        </p:nvSpPr>
        <p:spPr>
          <a:xfrm>
            <a:off x="3139547" y="1772643"/>
            <a:ext cx="2834640" cy="2607332"/>
          </a:xfrm>
          <a:prstGeom prst="rect">
            <a:avLst/>
          </a:prstGeom>
        </p:spPr>
        <p:txBody>
          <a:bodyPr lIns="0">
            <a:normAutofit/>
          </a:bodyPr>
          <a:lstStyle>
            <a:lvl1pPr marL="119063" indent="-119063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defRPr sz="1200">
                <a:latin typeface="+mn-lt"/>
              </a:defRPr>
            </a:lvl1pPr>
            <a:lvl2pPr marL="228600" indent="-109538"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defRPr sz="1000">
                <a:latin typeface="+mn-lt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91" y="4700588"/>
            <a:ext cx="1287350" cy="2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7691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Propos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</p:spPr>
        <p:txBody>
          <a:bodyPr lIns="0" rIns="0" anchor="b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551112" y="2577347"/>
            <a:ext cx="4041775" cy="1126066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62924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9" name="Picture 8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©2016 GlobalLogic Inc.</a:t>
            </a:r>
          </a:p>
        </p:txBody>
      </p:sp>
      <p:pic>
        <p:nvPicPr>
          <p:cNvPr id="12" name="Picture 11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3" name="Picture 12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4475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981074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pic>
        <p:nvPicPr>
          <p:cNvPr id="4" name="Picture 3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©2016 GlobalLogic Inc.</a:t>
            </a:r>
          </a:p>
        </p:txBody>
      </p:sp>
      <p:pic>
        <p:nvPicPr>
          <p:cNvPr id="7" name="Picture 6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26945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72400" y="4759226"/>
            <a:ext cx="1143000" cy="218273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orange_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5533" y="231818"/>
            <a:ext cx="436989" cy="29292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prstClr val="white"/>
                </a:solidFill>
              </a:rPr>
              <a:t>Slide </a:t>
            </a:r>
            <a:fld id="{57852D43-832D-4019-BC46-FA9778DBE88A}" type="slidenum">
              <a:rPr lang="en-US" smtClean="0">
                <a:solidFill>
                  <a:prstClr val="white"/>
                </a:solidFill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prstClr val="white"/>
                </a:solidFill>
              </a:rPr>
              <a:t>CONFIDENTIAL</a:t>
            </a:r>
          </a:p>
        </p:txBody>
      </p:sp>
      <p:pic>
        <p:nvPicPr>
          <p:cNvPr id="10" name="Picture 9" descr="GL-reversed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913813" y="4751504"/>
            <a:ext cx="60866" cy="625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43787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81546"/>
            <a:ext cx="8065557" cy="341900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1375" y="981546"/>
            <a:ext cx="544680" cy="3419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chemeClr val="tx2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5426" y="4642833"/>
            <a:ext cx="8683535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pic>
        <p:nvPicPr>
          <p:cNvPr id="10" name="Picture 9" descr="sign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fld id="{57852D43-832D-4019-BC46-FA9778DBE88A}" type="slidenum">
              <a:rPr lang="en-US" smtClean="0">
                <a:solidFill>
                  <a:srgbClr val="515254"/>
                </a:solidFill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rgbClr val="515254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0693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5638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8" name="Picture 7" descr="gre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©2016 GlobalLogic Inc.</a:t>
            </a:r>
          </a:p>
        </p:txBody>
      </p:sp>
      <p:pic>
        <p:nvPicPr>
          <p:cNvPr id="11" name="Picture 10" descr="sign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pic>
        <p:nvPicPr>
          <p:cNvPr id="12" name="Picture 11" descr="PPT-GL-logo-trademark-rgb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57410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GlobalLog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00011"/>
            <a:ext cx="9135879" cy="1191296"/>
          </a:xfrm>
          <a:prstGeom prst="rect">
            <a:avLst/>
          </a:prstGeom>
        </p:spPr>
      </p:pic>
      <p:pic>
        <p:nvPicPr>
          <p:cNvPr id="3" name="Picture 2" descr="grey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768009" y="4767503"/>
            <a:ext cx="1154108" cy="2109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225426" y="4636394"/>
            <a:ext cx="8683535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25425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©2016 GlobalLogic Inc.</a:t>
            </a:r>
          </a:p>
        </p:txBody>
      </p:sp>
      <p:pic>
        <p:nvPicPr>
          <p:cNvPr id="6" name="Picture 5" descr="sign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8469747" y="233314"/>
            <a:ext cx="439214" cy="29441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3521603" y="4739595"/>
            <a:ext cx="2094443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CONFIDENTIAL</a:t>
            </a:r>
          </a:p>
        </p:txBody>
      </p:sp>
      <p:pic>
        <p:nvPicPr>
          <p:cNvPr id="8" name="Picture 7" descr="GL-reversed-logo-trademark-rgb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97001" y="1905203"/>
            <a:ext cx="218952" cy="273736"/>
          </a:xfrm>
          <a:prstGeom prst="rect">
            <a:avLst/>
          </a:prstGeom>
        </p:spPr>
      </p:pic>
      <p:pic>
        <p:nvPicPr>
          <p:cNvPr id="9" name="Picture 8" descr="PPT-GL-logo-trademark-rgb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898979" y="4762606"/>
            <a:ext cx="47014" cy="50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6329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8821" cy="2560320"/>
          </a:xfrm>
          <a:prstGeom prst="rect">
            <a:avLst/>
          </a:prstGeom>
        </p:spPr>
        <p:txBody>
          <a:bodyPr lIns="0" tIns="0" rIns="0" bIns="0"/>
          <a:lstStyle>
            <a:lvl1pPr marL="174625" indent="-17462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tabLst/>
              <a:defRPr sz="1000" kern="1000" spc="0" baseline="0">
                <a:solidFill>
                  <a:srgbClr val="6D6E71"/>
                </a:solidFill>
                <a:latin typeface="Arial" pitchFamily="34" charset="0"/>
                <a:cs typeface="Arial" pitchFamily="34" charset="0"/>
              </a:defRPr>
            </a:lvl1pPr>
            <a:lvl2pPr marL="398463" indent="-166688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 pitchFamily="34" charset="0"/>
                <a:cs typeface="Arial" pitchFamily="34" charset="0"/>
              </a:defRPr>
            </a:lvl2pPr>
            <a:lvl3pPr marL="631825" indent="-174625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 pitchFamily="34" charset="0"/>
                <a:cs typeface="Arial" pitchFamily="34" charset="0"/>
              </a:defRPr>
            </a:lvl3pPr>
            <a:lvl4pPr marL="855663" indent="-166688">
              <a:buClr>
                <a:schemeClr val="accent5"/>
              </a:buClr>
              <a:defRPr sz="1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600" y="1371683"/>
            <a:ext cx="4343399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8600" y="589116"/>
            <a:ext cx="868882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28600" y="303063"/>
            <a:ext cx="4343399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7057" y="1663534"/>
            <a:ext cx="8690364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957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214313" y="4767263"/>
            <a:ext cx="2093912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sz="800" dirty="0" smtClean="0">
                <a:latin typeface="+mn-lt"/>
                <a:cs typeface="Helvetica" panose="020B0604020202020204" pitchFamily="34" charset="0"/>
              </a:rPr>
              <a:t>©2016 GlobalLogic Inc.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90900"/>
            <a:ext cx="8128000" cy="808547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marL="0" indent="0" algn="ctr">
              <a:lnSpc>
                <a:spcPts val="3600"/>
              </a:lnSpc>
              <a:spcBef>
                <a:spcPts val="200"/>
              </a:spcBef>
              <a:spcAft>
                <a:spcPts val="400"/>
              </a:spcAft>
              <a:buNone/>
              <a:defRPr sz="3200" b="0" i="0" kern="1000" spc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113" y="2591621"/>
            <a:ext cx="4041775" cy="1126066"/>
          </a:xfrm>
          <a:prstGeom prst="rect">
            <a:avLst/>
          </a:prstGeom>
        </p:spPr>
        <p:txBody>
          <a:bodyPr lIns="0" rIns="0" anchor="t" anchorCtr="0">
            <a:normAutofit/>
          </a:bodyPr>
          <a:lstStyle>
            <a:lvl1pPr marL="0" indent="0" algn="ctr">
              <a:buNone/>
              <a:defRPr sz="2400" b="0" i="0" kern="1200" spc="0">
                <a:solidFill>
                  <a:schemeClr val="accent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  <p:pic>
        <p:nvPicPr>
          <p:cNvPr id="15" name="Picture 14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921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_small fo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97C5968B-9866-40DF-BF81-8DE43320AE85}" type="slidenum">
              <a:rPr lang="en-US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accent2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618071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0" indent="0">
              <a:spcBef>
                <a:spcPts val="200"/>
              </a:spcBef>
              <a:spcAft>
                <a:spcPts val="600"/>
              </a:spcAft>
              <a:buNone/>
              <a:defRPr sz="2000" b="0">
                <a:solidFill>
                  <a:schemeClr val="bg1"/>
                </a:solidFill>
              </a:defRPr>
            </a:lvl2pPr>
            <a:lvl3pPr marL="914400" indent="0">
              <a:buNone/>
              <a:defRPr sz="1800" b="0">
                <a:solidFill>
                  <a:schemeClr val="bg1"/>
                </a:solidFill>
              </a:defRPr>
            </a:lvl3pPr>
            <a:lvl4pPr marL="1371600" indent="0">
              <a:buNone/>
              <a:defRPr sz="1600" b="0">
                <a:solidFill>
                  <a:schemeClr val="bg1"/>
                </a:solidFill>
              </a:defRPr>
            </a:lvl4pPr>
            <a:lvl5pPr marL="1828800" indent="0">
              <a:buNone/>
              <a:defRPr sz="1600" b="0">
                <a:solidFill>
                  <a:schemeClr val="bg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617599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000" b="0" i="0" baseline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endParaRPr lang="en-US" dirty="0" smtClean="0"/>
          </a:p>
        </p:txBody>
      </p:sp>
      <p:pic>
        <p:nvPicPr>
          <p:cNvPr id="12" name="Picture 11" descr="Monogram_on-bla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7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Orange_small font">
    <p:bg>
      <p:bgPr>
        <a:solidFill>
          <a:srgbClr val="EB5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F4477E6F-7C50-40E9-AFA6-03CD841AE729}" type="slidenum">
              <a:rPr lang="en-US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bg1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618071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617599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000" b="0" i="0" baseline="0">
                <a:solidFill>
                  <a:srgbClr val="F9BCA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</p:txBody>
      </p:sp>
      <p:pic>
        <p:nvPicPr>
          <p:cNvPr id="12" name="Picture 11" descr="Monogram_Orang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017" t="8292" r="10101" b="13886"/>
          <a:stretch/>
        </p:blipFill>
        <p:spPr>
          <a:xfrm>
            <a:off x="8509758" y="89720"/>
            <a:ext cx="546355" cy="411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9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Gray_small fo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97C5968B-9866-40DF-BF81-8DE43320AE85}" type="slidenum">
              <a:rPr lang="en-US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accent2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43438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618071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b="0" i="0" kern="1000" spc="0" baseline="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617599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000" b="0" i="0" baseline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endParaRPr lang="en-US" dirty="0" smtClean="0"/>
          </a:p>
        </p:txBody>
      </p:sp>
      <p:pic>
        <p:nvPicPr>
          <p:cNvPr id="29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768" t="-11925" b="-10534"/>
          <a:stretch/>
        </p:blipFill>
        <p:spPr bwMode="auto">
          <a:xfrm>
            <a:off x="8536142" y="115364"/>
            <a:ext cx="465343" cy="3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GL-logo-trademark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17" y="4698170"/>
            <a:ext cx="1342259" cy="237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94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_Large fo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219075" y="4765675"/>
            <a:ext cx="2093913" cy="2730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Slide </a:t>
            </a:r>
            <a:fld id="{070AF7D1-9B3B-4F0C-B799-B6E973DA5293}" type="slidenum">
              <a:rPr lang="en-US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pPr defTabSz="457200" eaLnBrk="1" fontAlgn="auto" hangingPunct="1">
                <a:spcAft>
                  <a:spcPts val="0"/>
                </a:spcAft>
                <a:defRPr/>
              </a:pPr>
              <a:t>‹#›</a:t>
            </a:fld>
            <a:endParaRPr lang="en-US" dirty="0" smtClean="0">
              <a:solidFill>
                <a:schemeClr val="accent2"/>
              </a:solidFill>
              <a:latin typeface="+mn-lt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638675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3521075" y="4767263"/>
            <a:ext cx="2095500" cy="2714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algn="ctr" defTabSz="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rPr>
              <a:t>CONFIDENTIAL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7" y="957432"/>
            <a:ext cx="8065557" cy="34194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 i="0" kern="1000" spc="0" baseline="0">
                <a:solidFill>
                  <a:schemeClr val="bg1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Add Content for Agenda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3571" y="956960"/>
            <a:ext cx="527050" cy="34194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200"/>
              </a:spcBef>
              <a:spcAft>
                <a:spcPts val="600"/>
              </a:spcAft>
              <a:buFontTx/>
              <a:buNone/>
              <a:defRPr sz="2400" b="0" i="0" baseline="0">
                <a:solidFill>
                  <a:schemeClr val="accent2"/>
                </a:solidFill>
                <a:latin typeface="+mn-lt"/>
                <a:cs typeface="Helvetica" panose="020B0604020202020204" pitchFamily="34" charset="0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463" y="4700588"/>
            <a:ext cx="1318567" cy="236537"/>
          </a:xfrm>
          <a:prstGeom prst="rect">
            <a:avLst/>
          </a:prstGeom>
        </p:spPr>
      </p:pic>
      <p:pic>
        <p:nvPicPr>
          <p:cNvPr id="10" name="Picture 9" descr="Monogram_on-blac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061" t="16202" r="12161" b="10893"/>
          <a:stretch/>
        </p:blipFill>
        <p:spPr>
          <a:xfrm>
            <a:off x="8415880" y="38633"/>
            <a:ext cx="703976" cy="564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5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44463" y="4692650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800">
                <a:solidFill>
                  <a:schemeClr val="tx1"/>
                </a:solidFill>
                <a:latin typeface="+mn-lt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fld id="{44FD0348-99C0-4C73-93CE-860D71DC6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26" r:id="rId8"/>
    <p:sldLayoutId id="2147484301" r:id="rId9"/>
    <p:sldLayoutId id="2147484302" r:id="rId10"/>
    <p:sldLayoutId id="2147484303" r:id="rId11"/>
    <p:sldLayoutId id="2147484322" r:id="rId12"/>
    <p:sldLayoutId id="2147484327" r:id="rId13"/>
    <p:sldLayoutId id="2147484321" r:id="rId14"/>
    <p:sldLayoutId id="2147484323" r:id="rId15"/>
    <p:sldLayoutId id="2147484324" r:id="rId16"/>
    <p:sldLayoutId id="2147484325" r:id="rId17"/>
    <p:sldLayoutId id="2147484305" r:id="rId18"/>
    <p:sldLayoutId id="2147484353" r:id="rId19"/>
    <p:sldLayoutId id="2147484354" r:id="rId20"/>
    <p:sldLayoutId id="2147484355" r:id="rId21"/>
    <p:sldLayoutId id="2147484358" r:id="rId22"/>
    <p:sldLayoutId id="2147484359" r:id="rId23"/>
    <p:sldLayoutId id="2147484360" r:id="rId24"/>
    <p:sldLayoutId id="2147484361" r:id="rId25"/>
    <p:sldLayoutId id="2147484362" r:id="rId26"/>
    <p:sldLayoutId id="2147484363" r:id="rId27"/>
    <p:sldLayoutId id="2147484364" r:id="rId28"/>
    <p:sldLayoutId id="2147484369" r:id="rId29"/>
    <p:sldLayoutId id="2147484370" r:id="rId30"/>
    <p:sldLayoutId id="2147484371" r:id="rId31"/>
    <p:sldLayoutId id="2147484372" r:id="rId32"/>
    <p:sldLayoutId id="2147484373" r:id="rId33"/>
    <p:sldLayoutId id="2147484374" r:id="rId34"/>
    <p:sldLayoutId id="2147484375" r:id="rId35"/>
    <p:sldLayoutId id="2147484376" r:id="rId36"/>
    <p:sldLayoutId id="2147484377" r:id="rId37"/>
    <p:sldLayoutId id="2147484378" r:id="rId38"/>
    <p:sldLayoutId id="2147484319" r:id="rId39"/>
    <p:sldLayoutId id="2147484320" r:id="rId4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7843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9" Type="http://schemas.openxmlformats.org/officeDocument/2006/relationships/image" Target="../media/image68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34" Type="http://schemas.openxmlformats.org/officeDocument/2006/relationships/image" Target="../media/image63.png"/><Relationship Id="rId42" Type="http://schemas.openxmlformats.org/officeDocument/2006/relationships/image" Target="../media/image7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38" Type="http://schemas.openxmlformats.org/officeDocument/2006/relationships/image" Target="../media/image67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41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37" Type="http://schemas.openxmlformats.org/officeDocument/2006/relationships/image" Target="../media/image66.png"/><Relationship Id="rId40" Type="http://schemas.openxmlformats.org/officeDocument/2006/relationships/image" Target="../media/image69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65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4" Type="http://schemas.openxmlformats.org/officeDocument/2006/relationships/image" Target="../media/image7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35" Type="http://schemas.openxmlformats.org/officeDocument/2006/relationships/image" Target="../media/image64.png"/><Relationship Id="rId43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jpe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emf"/><Relationship Id="rId1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7" Type="http://schemas.openxmlformats.org/officeDocument/2006/relationships/image" Target="../media/image112.jpe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1.jpe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jpeg"/><Relationship Id="rId9" Type="http://schemas.openxmlformats.org/officeDocument/2006/relationships/image" Target="../media/image114.png"/><Relationship Id="rId14" Type="http://schemas.openxmlformats.org/officeDocument/2006/relationships/image" Target="../media/image11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hyperlink" Target="https://www.youtube.com/user/AmazonWebServices" TargetMode="External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hyperlink" Target="https://aws.amazon.com/eb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hyperlink" Target="https://aws.qwiklabs.com/" TargetMode="External"/><Relationship Id="rId10" Type="http://schemas.openxmlformats.org/officeDocument/2006/relationships/image" Target="../media/image128.png"/><Relationship Id="rId4" Type="http://schemas.openxmlformats.org/officeDocument/2006/relationships/hyperlink" Target="https://aws.amazon.com/architecture/" TargetMode="External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0200" y="265723"/>
            <a:ext cx="326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Global footprint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938" y="727388"/>
            <a:ext cx="3570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Over 1 million active customers across 190 countries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 900+ government agencies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 3,400+ educational institutions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16 Geographical regions( 3 more Regions + 8 New AZ )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 42 Availability Zones (= 1-6 data centers) 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  70+ edge locations</a:t>
            </a:r>
          </a:p>
          <a:p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728" t="7187" r="15836"/>
          <a:stretch>
            <a:fillRect/>
          </a:stretch>
        </p:blipFill>
        <p:spPr bwMode="auto">
          <a:xfrm>
            <a:off x="3493476" y="0"/>
            <a:ext cx="5650523" cy="346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5" y="2502245"/>
            <a:ext cx="4222907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5979"/>
            <a:ext cx="5562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AWS region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" t="10328" r="1016" b="7556"/>
          <a:stretch/>
        </p:blipFill>
        <p:spPr>
          <a:xfrm>
            <a:off x="6143888" y="237223"/>
            <a:ext cx="2737713" cy="151753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457700" y="752476"/>
            <a:ext cx="2466975" cy="43291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457700" y="903817"/>
            <a:ext cx="2466975" cy="2988606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29477" y="1185388"/>
            <a:ext cx="4028223" cy="2698568"/>
            <a:chOff x="429476" y="1271451"/>
            <a:chExt cx="5146569" cy="3082835"/>
          </a:xfrm>
        </p:grpSpPr>
        <p:cxnSp>
          <p:nvCxnSpPr>
            <p:cNvPr id="7" name="Straight Connector 6"/>
            <p:cNvCxnSpPr>
              <a:stCxn id="30" idx="6"/>
              <a:endCxn id="35" idx="2"/>
            </p:cNvCxnSpPr>
            <p:nvPr/>
          </p:nvCxnSpPr>
          <p:spPr>
            <a:xfrm>
              <a:off x="2301776" y="1591659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0"/>
              <a:endCxn id="35" idx="4"/>
            </p:cNvCxnSpPr>
            <p:nvPr/>
          </p:nvCxnSpPr>
          <p:spPr>
            <a:xfrm flipV="1">
              <a:off x="5000956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9" idx="0"/>
              <a:endCxn id="30" idx="4"/>
            </p:cNvCxnSpPr>
            <p:nvPr/>
          </p:nvCxnSpPr>
          <p:spPr>
            <a:xfrm flipV="1">
              <a:off x="1811540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33" idx="1"/>
            </p:cNvCxnSpPr>
            <p:nvPr/>
          </p:nvCxnSpPr>
          <p:spPr>
            <a:xfrm>
              <a:off x="2255855" y="1703196"/>
              <a:ext cx="1765284" cy="9368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32" idx="0"/>
            </p:cNvCxnSpPr>
            <p:nvPr/>
          </p:nvCxnSpPr>
          <p:spPr>
            <a:xfrm>
              <a:off x="2009670" y="1813727"/>
              <a:ext cx="649688" cy="75501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9105" y="1769643"/>
              <a:ext cx="2603717" cy="20487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3"/>
            <p:cNvGrpSpPr/>
            <p:nvPr/>
          </p:nvGrpSpPr>
          <p:grpSpPr>
            <a:xfrm>
              <a:off x="429476" y="1271451"/>
              <a:ext cx="5146569" cy="3082835"/>
              <a:chOff x="557546" y="1271451"/>
              <a:chExt cx="5146569" cy="3082835"/>
            </a:xfrm>
          </p:grpSpPr>
          <p:grpSp>
            <p:nvGrpSpPr>
              <p:cNvPr id="27" name="Group 10"/>
              <p:cNvGrpSpPr/>
              <p:nvPr/>
            </p:nvGrpSpPr>
            <p:grpSpPr>
              <a:xfrm>
                <a:off x="648917" y="1348150"/>
                <a:ext cx="4970345" cy="2919048"/>
                <a:chOff x="-131203" y="1058981"/>
                <a:chExt cx="6735208" cy="374747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953479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20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953479" y="1058981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20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-131203" y="2618147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20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102339" y="2625972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20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417396" y="2625972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20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275388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414042"/>
                      </a:solidFill>
                    </a:rPr>
                    <a:t>Transit</a:t>
                  </a:r>
                  <a:endParaRPr lang="en-US" sz="120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275388" y="1058981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414042"/>
                      </a:solidFill>
                    </a:rPr>
                    <a:t>Transit</a:t>
                  </a:r>
                  <a:endParaRPr lang="en-US" sz="1200" dirty="0">
                    <a:solidFill>
                      <a:srgbClr val="414042"/>
                    </a:solidFill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557546" y="1271451"/>
                <a:ext cx="5146569" cy="3082835"/>
              </a:xfrm>
              <a:prstGeom prst="rect">
                <a:avLst/>
              </a:prstGeom>
              <a:noFill/>
              <a:ln w="25400">
                <a:solidFill>
                  <a:srgbClr val="FAA634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000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14" name="Straight Connector 13"/>
            <p:cNvCxnSpPr>
              <a:endCxn id="31" idx="7"/>
            </p:cNvCxnSpPr>
            <p:nvPr/>
          </p:nvCxnSpPr>
          <p:spPr>
            <a:xfrm flipH="1">
              <a:off x="1357732" y="1654174"/>
              <a:ext cx="3185947" cy="9797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32" idx="7"/>
            </p:cNvCxnSpPr>
            <p:nvPr/>
          </p:nvCxnSpPr>
          <p:spPr>
            <a:xfrm flipH="1">
              <a:off x="3006007" y="1737387"/>
              <a:ext cx="1579674" cy="9026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185546" y="1793806"/>
              <a:ext cx="2560146" cy="205769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615272" y="3023202"/>
              <a:ext cx="202914" cy="7650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265903" y="2984434"/>
              <a:ext cx="1771661" cy="9344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2" idx="6"/>
              <a:endCxn id="33" idx="2"/>
            </p:cNvCxnSpPr>
            <p:nvPr/>
          </p:nvCxnSpPr>
          <p:spPr>
            <a:xfrm>
              <a:off x="3149594" y="2812247"/>
              <a:ext cx="7279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92234" y="4024361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5"/>
            </p:cNvCxnSpPr>
            <p:nvPr/>
          </p:nvCxnSpPr>
          <p:spPr>
            <a:xfrm flipH="1" flipV="1">
              <a:off x="1357732" y="2978339"/>
              <a:ext cx="3194171" cy="9505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2" idx="5"/>
            </p:cNvCxnSpPr>
            <p:nvPr/>
          </p:nvCxnSpPr>
          <p:spPr>
            <a:xfrm>
              <a:off x="3006007" y="2984434"/>
              <a:ext cx="1616235" cy="8791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32" idx="4"/>
            </p:cNvCxnSpPr>
            <p:nvPr/>
          </p:nvCxnSpPr>
          <p:spPr>
            <a:xfrm flipV="1">
              <a:off x="2009670" y="3055756"/>
              <a:ext cx="649688" cy="7386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2" idx="2"/>
            </p:cNvCxnSpPr>
            <p:nvPr/>
          </p:nvCxnSpPr>
          <p:spPr>
            <a:xfrm>
              <a:off x="1501319" y="2806152"/>
              <a:ext cx="667803" cy="60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9" idx="1"/>
              <a:endCxn id="31" idx="4"/>
            </p:cNvCxnSpPr>
            <p:nvPr/>
          </p:nvCxnSpPr>
          <p:spPr>
            <a:xfrm flipH="1" flipV="1">
              <a:off x="1011083" y="3049661"/>
              <a:ext cx="453808" cy="8018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0"/>
              <a:endCxn id="30" idx="3"/>
            </p:cNvCxnSpPr>
            <p:nvPr/>
          </p:nvCxnSpPr>
          <p:spPr>
            <a:xfrm flipV="1">
              <a:off x="1011083" y="1763846"/>
              <a:ext cx="453808" cy="7987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01732" y="1754753"/>
            <a:ext cx="37422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 1 of 16 AWS world-wide AWS regions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  Redundant paths to transit centers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  Transit centers connect to:</a:t>
            </a:r>
          </a:p>
          <a:p>
            <a:pPr lvl="1">
              <a:spcBef>
                <a:spcPts val="600"/>
              </a:spcBef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-  Private links to other AWS regions</a:t>
            </a:r>
          </a:p>
          <a:p>
            <a:pPr lvl="1">
              <a:spcBef>
                <a:spcPts val="600"/>
              </a:spcBef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-  Private links to AWS Direct Connect customers</a:t>
            </a:r>
          </a:p>
          <a:p>
            <a:pPr lvl="1">
              <a:spcBef>
                <a:spcPts val="600"/>
              </a:spcBef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-  Internet through peering and paid transit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   Metro-area DWDM links between AZs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   82,864 fiber strands in region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   AZs &lt; 2 milliseconds apart and usually &lt; 1 millisecond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   25 Tbps peak inter-AZs traffic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434705" y="1580276"/>
            <a:ext cx="2092595" cy="216597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562186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AWS Availability Zone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>
            <a:endCxn id="30" idx="1"/>
          </p:cNvCxnSpPr>
          <p:nvPr/>
        </p:nvCxnSpPr>
        <p:spPr>
          <a:xfrm>
            <a:off x="4485422" y="1052835"/>
            <a:ext cx="2064873" cy="457027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6391275" y="876300"/>
            <a:ext cx="2247900" cy="1427535"/>
            <a:chOff x="283169" y="1209957"/>
            <a:chExt cx="5389571" cy="3208556"/>
          </a:xfrm>
        </p:grpSpPr>
        <p:cxnSp>
          <p:nvCxnSpPr>
            <p:cNvPr id="6" name="Straight Connector 5"/>
            <p:cNvCxnSpPr>
              <a:stCxn id="29" idx="6"/>
              <a:endCxn id="34" idx="2"/>
            </p:cNvCxnSpPr>
            <p:nvPr/>
          </p:nvCxnSpPr>
          <p:spPr>
            <a:xfrm>
              <a:off x="2301776" y="1591659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3" idx="0"/>
              <a:endCxn id="34" idx="4"/>
            </p:cNvCxnSpPr>
            <p:nvPr/>
          </p:nvCxnSpPr>
          <p:spPr>
            <a:xfrm flipV="1">
              <a:off x="5000956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8" idx="0"/>
              <a:endCxn id="29" idx="4"/>
            </p:cNvCxnSpPr>
            <p:nvPr/>
          </p:nvCxnSpPr>
          <p:spPr>
            <a:xfrm flipV="1">
              <a:off x="1811540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32" idx="1"/>
            </p:cNvCxnSpPr>
            <p:nvPr/>
          </p:nvCxnSpPr>
          <p:spPr>
            <a:xfrm>
              <a:off x="2255855" y="1703196"/>
              <a:ext cx="1765284" cy="9368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31" idx="0"/>
            </p:cNvCxnSpPr>
            <p:nvPr/>
          </p:nvCxnSpPr>
          <p:spPr>
            <a:xfrm>
              <a:off x="2009670" y="1813728"/>
              <a:ext cx="649687" cy="75501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9105" y="1769643"/>
              <a:ext cx="2603717" cy="20487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44"/>
            <p:cNvGrpSpPr/>
            <p:nvPr/>
          </p:nvGrpSpPr>
          <p:grpSpPr>
            <a:xfrm>
              <a:off x="283169" y="1209957"/>
              <a:ext cx="5389571" cy="3208556"/>
              <a:chOff x="411239" y="1209957"/>
              <a:chExt cx="5389571" cy="3208556"/>
            </a:xfrm>
          </p:grpSpPr>
          <p:grpSp>
            <p:nvGrpSpPr>
              <p:cNvPr id="26" name="Group 58"/>
              <p:cNvGrpSpPr/>
              <p:nvPr/>
            </p:nvGrpSpPr>
            <p:grpSpPr>
              <a:xfrm>
                <a:off x="648917" y="1348150"/>
                <a:ext cx="4970345" cy="2919048"/>
                <a:chOff x="-131203" y="1058981"/>
                <a:chExt cx="6735208" cy="3747476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53479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05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953479" y="1058981"/>
                  <a:ext cx="1328616" cy="625233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05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-131203" y="2618148"/>
                  <a:ext cx="1328616" cy="625233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05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102339" y="2625973"/>
                  <a:ext cx="1328616" cy="625233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05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417396" y="2625972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smtClean="0">
                      <a:solidFill>
                        <a:srgbClr val="414042"/>
                      </a:solidFill>
                    </a:rPr>
                    <a:t>AZ</a:t>
                  </a:r>
                  <a:endParaRPr lang="en-US" sz="105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275388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700" dirty="0" smtClean="0">
                      <a:solidFill>
                        <a:srgbClr val="414042"/>
                      </a:solidFill>
                    </a:rPr>
                    <a:t>Transit</a:t>
                  </a:r>
                  <a:endParaRPr lang="en-US" sz="600" dirty="0">
                    <a:solidFill>
                      <a:srgbClr val="414042"/>
                    </a:solidFill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275388" y="1058981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FAA63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700" dirty="0" smtClean="0">
                      <a:solidFill>
                        <a:srgbClr val="414042"/>
                      </a:solidFill>
                    </a:rPr>
                    <a:t>Transit</a:t>
                  </a:r>
                  <a:endParaRPr lang="en-US" sz="600" dirty="0">
                    <a:solidFill>
                      <a:srgbClr val="414042"/>
                    </a:solidFill>
                  </a:endParaRP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411239" y="1209957"/>
                <a:ext cx="5389571" cy="3208556"/>
              </a:xfrm>
              <a:prstGeom prst="rect">
                <a:avLst/>
              </a:prstGeom>
              <a:noFill/>
              <a:ln w="25400">
                <a:solidFill>
                  <a:srgbClr val="FAA634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13" name="Straight Connector 12"/>
            <p:cNvCxnSpPr>
              <a:endCxn id="30" idx="7"/>
            </p:cNvCxnSpPr>
            <p:nvPr/>
          </p:nvCxnSpPr>
          <p:spPr>
            <a:xfrm flipH="1">
              <a:off x="1357732" y="1654174"/>
              <a:ext cx="3185946" cy="9797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31" idx="7"/>
            </p:cNvCxnSpPr>
            <p:nvPr/>
          </p:nvCxnSpPr>
          <p:spPr>
            <a:xfrm flipH="1">
              <a:off x="3006008" y="1737387"/>
              <a:ext cx="1579675" cy="9026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185546" y="1793806"/>
              <a:ext cx="2560146" cy="205769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4615272" y="3023202"/>
              <a:ext cx="202914" cy="7650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265903" y="2984434"/>
              <a:ext cx="1771661" cy="9344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  <a:endCxn id="32" idx="2"/>
            </p:cNvCxnSpPr>
            <p:nvPr/>
          </p:nvCxnSpPr>
          <p:spPr>
            <a:xfrm>
              <a:off x="3149594" y="2812247"/>
              <a:ext cx="7279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92234" y="4024361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0" idx="5"/>
            </p:cNvCxnSpPr>
            <p:nvPr/>
          </p:nvCxnSpPr>
          <p:spPr>
            <a:xfrm flipH="1" flipV="1">
              <a:off x="1357732" y="2978338"/>
              <a:ext cx="3194170" cy="9505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1" idx="5"/>
            </p:cNvCxnSpPr>
            <p:nvPr/>
          </p:nvCxnSpPr>
          <p:spPr>
            <a:xfrm>
              <a:off x="3006008" y="2984434"/>
              <a:ext cx="1616234" cy="8791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31" idx="4"/>
            </p:cNvCxnSpPr>
            <p:nvPr/>
          </p:nvCxnSpPr>
          <p:spPr>
            <a:xfrm flipV="1">
              <a:off x="2009670" y="3055757"/>
              <a:ext cx="649687" cy="7386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0" idx="6"/>
              <a:endCxn id="31" idx="2"/>
            </p:cNvCxnSpPr>
            <p:nvPr/>
          </p:nvCxnSpPr>
          <p:spPr>
            <a:xfrm>
              <a:off x="1501319" y="2806152"/>
              <a:ext cx="667803" cy="60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8" idx="1"/>
              <a:endCxn id="30" idx="4"/>
            </p:cNvCxnSpPr>
            <p:nvPr/>
          </p:nvCxnSpPr>
          <p:spPr>
            <a:xfrm flipH="1" flipV="1">
              <a:off x="1011083" y="3049661"/>
              <a:ext cx="453808" cy="8018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0" idx="0"/>
              <a:endCxn id="29" idx="3"/>
            </p:cNvCxnSpPr>
            <p:nvPr/>
          </p:nvCxnSpPr>
          <p:spPr>
            <a:xfrm flipV="1">
              <a:off x="1011083" y="1763846"/>
              <a:ext cx="453808" cy="7987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292428" y="1037288"/>
            <a:ext cx="4165272" cy="267746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>
              <a:solidFill>
                <a:srgbClr val="41404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484" y="1187231"/>
            <a:ext cx="1683987" cy="106346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>
              <a:solidFill>
                <a:srgbClr val="41404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717" y="201296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gradFill>
                  <a:gsLst>
                    <a:gs pos="0">
                      <a:srgbClr val="414042"/>
                    </a:gs>
                    <a:gs pos="100000">
                      <a:srgbClr val="414042"/>
                    </a:gs>
                  </a:gsLst>
                  <a:lin ang="5400000" scaled="1"/>
                </a:gradFill>
              </a:rPr>
              <a:t>Data Center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7138" y="2459363"/>
            <a:ext cx="1683987" cy="106346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>
              <a:solidFill>
                <a:srgbClr val="41404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8371" y="328509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gradFill>
                  <a:gsLst>
                    <a:gs pos="0">
                      <a:srgbClr val="414042"/>
                    </a:gs>
                    <a:gs pos="100000">
                      <a:srgbClr val="414042"/>
                    </a:gs>
                  </a:gsLst>
                  <a:lin ang="5400000" scaled="1"/>
                </a:gradFill>
              </a:rPr>
              <a:t>Data Center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20232" y="1198610"/>
            <a:ext cx="1683987" cy="106346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>
              <a:solidFill>
                <a:srgbClr val="41404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1465" y="2024340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gradFill>
                  <a:gsLst>
                    <a:gs pos="0">
                      <a:srgbClr val="414042"/>
                    </a:gs>
                    <a:gs pos="100000">
                      <a:srgbClr val="414042"/>
                    </a:gs>
                  </a:gsLst>
                  <a:lin ang="5400000" scaled="1"/>
                </a:gradFill>
              </a:rPr>
              <a:t>Data Center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02421" y="2467966"/>
            <a:ext cx="1683987" cy="1063462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>
              <a:solidFill>
                <a:srgbClr val="41404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3654" y="3293696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gradFill>
                  <a:gsLst>
                    <a:gs pos="0">
                      <a:srgbClr val="414042"/>
                    </a:gs>
                    <a:gs pos="100000">
                      <a:srgbClr val="414042"/>
                    </a:gs>
                  </a:gsLst>
                  <a:lin ang="5400000" scaled="1"/>
                </a:gradFill>
              </a:rPr>
              <a:t>Data Center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295" y="1275968"/>
            <a:ext cx="1379195" cy="7934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6870" y="1297596"/>
            <a:ext cx="1379195" cy="7934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5597" y="2531740"/>
            <a:ext cx="1379195" cy="7934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176" y="2544605"/>
            <a:ext cx="1379195" cy="793437"/>
          </a:xfrm>
          <a:prstGeom prst="rect">
            <a:avLst/>
          </a:prstGeom>
        </p:spPr>
      </p:pic>
      <p:sp>
        <p:nvSpPr>
          <p:cNvPr id="48" name="Content Placeholder 2"/>
          <p:cNvSpPr txBox="1">
            <a:spLocks/>
          </p:cNvSpPr>
          <p:nvPr/>
        </p:nvSpPr>
        <p:spPr>
          <a:xfrm>
            <a:off x="5286896" y="2554982"/>
            <a:ext cx="4203554" cy="23825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 of 42 AZs worldwide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Each AZ is 1 or more data center</a:t>
            </a:r>
          </a:p>
          <a:p>
            <a:pPr lvl="1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 data center is in two AZs</a:t>
            </a:r>
          </a:p>
          <a:p>
            <a:pPr lvl="1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 AZs have as many as 6 data centers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ll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regions have 2 or more EC2 AZs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DCs in AZ less than ¼ milliseconds apart</a:t>
            </a:r>
          </a:p>
          <a:p>
            <a:pPr lvl="1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Don’t need inter-AZ independence</a:t>
            </a:r>
          </a:p>
          <a:p>
            <a:pPr lvl="1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 require low latency and full B/W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5979"/>
            <a:ext cx="6063375" cy="857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AWS data center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1999" y="1258645"/>
            <a:ext cx="2066926" cy="32250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571999" y="2152651"/>
            <a:ext cx="2066926" cy="1743074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2428" y="1259162"/>
            <a:ext cx="4279571" cy="2636563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>
              <a:solidFill>
                <a:srgbClr val="41404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20575" y="764627"/>
            <a:ext cx="2199607" cy="1508140"/>
          </a:xfrm>
          <a:prstGeom prst="rect">
            <a:avLst/>
          </a:prstGeom>
          <a:noFill/>
          <a:ln w="25400">
            <a:solidFill>
              <a:srgbClr val="FAA634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50">
              <a:solidFill>
                <a:srgbClr val="41404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9951" y="849085"/>
            <a:ext cx="889284" cy="599019"/>
          </a:xfrm>
          <a:prstGeom prst="rect">
            <a:avLst/>
          </a:prstGeom>
          <a:noFill/>
          <a:ln w="25400">
            <a:solidFill>
              <a:srgbClr val="FAA634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>
              <a:solidFill>
                <a:srgbClr val="41404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33960" y="1565643"/>
            <a:ext cx="889284" cy="599019"/>
          </a:xfrm>
          <a:prstGeom prst="rect">
            <a:avLst/>
          </a:prstGeom>
          <a:noFill/>
          <a:ln w="25400">
            <a:solidFill>
              <a:srgbClr val="FAA634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>
              <a:solidFill>
                <a:srgbClr val="4140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7039" y="855495"/>
            <a:ext cx="889284" cy="599019"/>
          </a:xfrm>
          <a:prstGeom prst="rect">
            <a:avLst/>
          </a:prstGeom>
          <a:noFill/>
          <a:ln w="25400">
            <a:solidFill>
              <a:srgbClr val="FAA634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>
              <a:solidFill>
                <a:srgbClr val="41404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7633" y="1570488"/>
            <a:ext cx="889284" cy="599018"/>
          </a:xfrm>
          <a:prstGeom prst="rect">
            <a:avLst/>
          </a:prstGeom>
          <a:noFill/>
          <a:ln w="25400">
            <a:solidFill>
              <a:srgbClr val="FAA634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>
              <a:solidFill>
                <a:srgbClr val="41404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070" y="1390268"/>
            <a:ext cx="4057207" cy="2374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0587" y="923924"/>
            <a:ext cx="810623" cy="4663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6369" y="923924"/>
            <a:ext cx="810623" cy="4663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6963" y="1621877"/>
            <a:ext cx="810623" cy="466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0586" y="1631290"/>
            <a:ext cx="810623" cy="466343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096932" y="2644243"/>
            <a:ext cx="4047067" cy="19870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Single data center typically more than 50,000 servers and often more than 80,000 </a:t>
            </a:r>
          </a:p>
          <a:p>
            <a:pPr lvl="1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Larger data centers undesirable (blast radius)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 to 102 Tbps provisioned to a single data center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AWS custom network equipment:</a:t>
            </a:r>
          </a:p>
          <a:p>
            <a:pPr lvl="1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Multi-ODM sourced</a:t>
            </a:r>
          </a:p>
          <a:p>
            <a:pPr lvl="1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Amazon custom network protocol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7267" y="895350"/>
            <a:ext cx="7831482" cy="3676650"/>
            <a:chOff x="419029" y="819313"/>
            <a:chExt cx="8209329" cy="4105864"/>
          </a:xfrm>
        </p:grpSpPr>
        <p:sp>
          <p:nvSpPr>
            <p:cNvPr id="3" name="Shape 1020"/>
            <p:cNvSpPr/>
            <p:nvPr/>
          </p:nvSpPr>
          <p:spPr>
            <a:xfrm>
              <a:off x="7550721" y="3612266"/>
              <a:ext cx="905732" cy="3726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>
                  <a:solidFill>
                    <a:srgbClr val="313031"/>
                  </a:solidFill>
                  <a:latin typeface="Arial"/>
                  <a:cs typeface="Arial"/>
                </a:rPr>
                <a:t>a</a:t>
              </a:r>
              <a:r>
                <a:rPr lang="en-US" sz="800" b="1" dirty="0" smtClean="0">
                  <a:solidFill>
                    <a:srgbClr val="313031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dministration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 smtClean="0">
                  <a:solidFill>
                    <a:srgbClr val="313031"/>
                  </a:solidFill>
                  <a:latin typeface="Arial"/>
                  <a:cs typeface="Arial"/>
                </a:rPr>
                <a:t>and security</a:t>
              </a:r>
              <a:endParaRPr sz="800" b="1" dirty="0">
                <a:solidFill>
                  <a:srgbClr val="31303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4" name="Shape 1020"/>
            <p:cNvSpPr/>
            <p:nvPr/>
          </p:nvSpPr>
          <p:spPr>
            <a:xfrm>
              <a:off x="2197472" y="3572816"/>
              <a:ext cx="444274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a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ccess </a:t>
              </a: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c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ontrol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5" name="Picture 4" descr="Marketecture-Icons_AccessControl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54763" y="3599730"/>
              <a:ext cx="274320" cy="274320"/>
            </a:xfrm>
            <a:prstGeom prst="rect">
              <a:avLst/>
            </a:prstGeom>
          </p:spPr>
        </p:pic>
        <p:sp>
          <p:nvSpPr>
            <p:cNvPr id="6" name="Shape 1020"/>
            <p:cNvSpPr/>
            <p:nvPr/>
          </p:nvSpPr>
          <p:spPr>
            <a:xfrm>
              <a:off x="660585" y="3575309"/>
              <a:ext cx="702987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i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dentity </a:t>
              </a: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m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anagement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7" name="Picture 6" descr="Marketecture-Icons_IdentityManagemen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4674" y="3599730"/>
              <a:ext cx="274320" cy="274320"/>
            </a:xfrm>
            <a:prstGeom prst="rect">
              <a:avLst/>
            </a:prstGeom>
          </p:spPr>
        </p:pic>
        <p:sp>
          <p:nvSpPr>
            <p:cNvPr id="8" name="Shape 1020"/>
            <p:cNvSpPr/>
            <p:nvPr/>
          </p:nvSpPr>
          <p:spPr>
            <a:xfrm>
              <a:off x="5052027" y="3575309"/>
              <a:ext cx="914143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k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ey </a:t>
              </a: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m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anagement </a:t>
              </a: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and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 </a:t>
              </a: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s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torage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9" name="Picture 8" descr="Marketecture-Icons_KeyManagement-Storag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13822" y="3599730"/>
              <a:ext cx="274320" cy="274320"/>
            </a:xfrm>
            <a:prstGeom prst="rect">
              <a:avLst/>
            </a:prstGeom>
          </p:spPr>
        </p:pic>
        <p:sp>
          <p:nvSpPr>
            <p:cNvPr id="10" name="Shape 1020"/>
            <p:cNvSpPr/>
            <p:nvPr/>
          </p:nvSpPr>
          <p:spPr>
            <a:xfrm>
              <a:off x="6647936" y="3575309"/>
              <a:ext cx="602791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m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onitoring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and logs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11" name="Picture 10" descr="Marketecture-Icons_Monitoring-Logs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10607" y="3599730"/>
              <a:ext cx="274320" cy="274320"/>
            </a:xfrm>
            <a:prstGeom prst="rect">
              <a:avLst/>
            </a:prstGeom>
          </p:spPr>
        </p:pic>
        <p:sp>
          <p:nvSpPr>
            <p:cNvPr id="12" name="Shape 1020"/>
            <p:cNvSpPr/>
            <p:nvPr/>
          </p:nvSpPr>
          <p:spPr>
            <a:xfrm>
              <a:off x="3632576" y="3575309"/>
              <a:ext cx="779005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r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esource </a:t>
              </a: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and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 </a:t>
              </a: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u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sage </a:t>
              </a: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a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uditing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13" name="Picture 12" descr="Marketecture-Icons_Resource-UsageAuditing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8015" y="3599730"/>
              <a:ext cx="274320" cy="27432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420722" y="3928981"/>
              <a:ext cx="6985228" cy="2424"/>
            </a:xfrm>
            <a:prstGeom prst="line">
              <a:avLst/>
            </a:prstGeom>
            <a:ln w="952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nut 14"/>
            <p:cNvSpPr/>
            <p:nvPr/>
          </p:nvSpPr>
          <p:spPr>
            <a:xfrm>
              <a:off x="7380566" y="3889066"/>
              <a:ext cx="91440" cy="91440"/>
            </a:xfrm>
            <a:prstGeom prst="donu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Shape 1020"/>
            <p:cNvSpPr/>
            <p:nvPr/>
          </p:nvSpPr>
          <p:spPr>
            <a:xfrm>
              <a:off x="7550721" y="3141409"/>
              <a:ext cx="580408" cy="3726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>
                  <a:solidFill>
                    <a:srgbClr val="313031"/>
                  </a:solidFill>
                  <a:latin typeface="Arial"/>
                  <a:cs typeface="Arial"/>
                </a:rPr>
                <a:t>p</a:t>
              </a:r>
              <a:r>
                <a:rPr lang="en-US" sz="800" b="1" dirty="0" smtClean="0">
                  <a:solidFill>
                    <a:srgbClr val="313031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latform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>
                  <a:solidFill>
                    <a:srgbClr val="313031"/>
                  </a:solidFill>
                  <a:latin typeface="Arial"/>
                  <a:cs typeface="Arial"/>
                </a:rPr>
                <a:t>s</a:t>
              </a:r>
              <a:r>
                <a:rPr lang="en-US" sz="800" b="1" dirty="0" smtClean="0">
                  <a:solidFill>
                    <a:srgbClr val="313031"/>
                  </a:solidFill>
                  <a:latin typeface="Arial"/>
                  <a:cs typeface="Arial"/>
                </a:rPr>
                <a:t>ervices</a:t>
              </a:r>
              <a:endParaRPr sz="800" b="1" dirty="0">
                <a:solidFill>
                  <a:srgbClr val="31303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17" name="Shape 1020"/>
            <p:cNvSpPr/>
            <p:nvPr/>
          </p:nvSpPr>
          <p:spPr>
            <a:xfrm>
              <a:off x="422393" y="1740652"/>
              <a:ext cx="584713" cy="1951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b="1" dirty="0" smtClean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Analytics</a:t>
              </a:r>
              <a:endParaRPr sz="6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18" name="Shape 1020"/>
            <p:cNvSpPr/>
            <p:nvPr/>
          </p:nvSpPr>
          <p:spPr>
            <a:xfrm>
              <a:off x="1773691" y="1740652"/>
              <a:ext cx="821421" cy="1951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b="1" dirty="0" smtClean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App Services</a:t>
              </a:r>
              <a:endParaRPr sz="6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19" name="Shape 1020"/>
            <p:cNvSpPr/>
            <p:nvPr/>
          </p:nvSpPr>
          <p:spPr>
            <a:xfrm>
              <a:off x="4124600" y="1740652"/>
              <a:ext cx="1587240" cy="1951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b="1" dirty="0" smtClean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Developer Tools and Operations</a:t>
              </a:r>
              <a:endParaRPr sz="6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20" name="Shape 1020"/>
            <p:cNvSpPr/>
            <p:nvPr/>
          </p:nvSpPr>
          <p:spPr>
            <a:xfrm>
              <a:off x="6410608" y="1740652"/>
              <a:ext cx="946738" cy="1951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b="1" dirty="0" smtClean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Mobile Services</a:t>
              </a:r>
              <a:endParaRPr sz="6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grpSp>
          <p:nvGrpSpPr>
            <p:cNvPr id="21" name="Group 247"/>
            <p:cNvGrpSpPr/>
            <p:nvPr/>
          </p:nvGrpSpPr>
          <p:grpSpPr>
            <a:xfrm>
              <a:off x="422393" y="3102860"/>
              <a:ext cx="769566" cy="301665"/>
              <a:chOff x="1982101" y="2981457"/>
              <a:chExt cx="769566" cy="301665"/>
            </a:xfrm>
          </p:grpSpPr>
          <p:sp>
            <p:nvSpPr>
              <p:cNvPr id="137" name="Shape 1020"/>
              <p:cNvSpPr/>
              <p:nvPr/>
            </p:nvSpPr>
            <p:spPr>
              <a:xfrm>
                <a:off x="2225403" y="2981457"/>
                <a:ext cx="526264" cy="30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data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p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ipelines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38" name="Picture 137" descr="Marketecture-Icons_DataPipelines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82101" y="3005879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22" name="Group 250"/>
            <p:cNvGrpSpPr/>
            <p:nvPr/>
          </p:nvGrpSpPr>
          <p:grpSpPr>
            <a:xfrm>
              <a:off x="422393" y="2714420"/>
              <a:ext cx="861289" cy="301665"/>
              <a:chOff x="1982100" y="2520558"/>
              <a:chExt cx="861289" cy="301665"/>
            </a:xfrm>
          </p:grpSpPr>
          <p:sp>
            <p:nvSpPr>
              <p:cNvPr id="135" name="Shape 1020"/>
              <p:cNvSpPr/>
              <p:nvPr/>
            </p:nvSpPr>
            <p:spPr>
              <a:xfrm>
                <a:off x="2225403" y="2520558"/>
                <a:ext cx="617986" cy="30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d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ata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w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arehouse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36" name="Picture 135" descr="Marketecture-Icons_DataWarehouse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82100" y="2544980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23" name="Group 95"/>
            <p:cNvGrpSpPr/>
            <p:nvPr/>
          </p:nvGrpSpPr>
          <p:grpSpPr>
            <a:xfrm>
              <a:off x="422393" y="1960982"/>
              <a:ext cx="699011" cy="274320"/>
              <a:chOff x="1982100" y="1594048"/>
              <a:chExt cx="699011" cy="274320"/>
            </a:xfrm>
          </p:grpSpPr>
          <p:sp>
            <p:nvSpPr>
              <p:cNvPr id="133" name="Shape 1020"/>
              <p:cNvSpPr/>
              <p:nvPr/>
            </p:nvSpPr>
            <p:spPr>
              <a:xfrm>
                <a:off x="2225404" y="1631182"/>
                <a:ext cx="455707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Hadoop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34" name="Picture 133" descr="Marketecture-Icons_Hadoop.pn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82100" y="159404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24" name="Group 205"/>
            <p:cNvGrpSpPr/>
            <p:nvPr/>
          </p:nvGrpSpPr>
          <p:grpSpPr>
            <a:xfrm>
              <a:off x="422393" y="2317512"/>
              <a:ext cx="1037676" cy="301665"/>
              <a:chOff x="1989157" y="2040768"/>
              <a:chExt cx="1037676" cy="301665"/>
            </a:xfrm>
          </p:grpSpPr>
          <p:sp>
            <p:nvSpPr>
              <p:cNvPr id="131" name="Shape 1020"/>
              <p:cNvSpPr/>
              <p:nvPr/>
            </p:nvSpPr>
            <p:spPr>
              <a:xfrm>
                <a:off x="2225403" y="2040768"/>
                <a:ext cx="801430" cy="30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r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eal-time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streaming data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32" name="Picture 131" descr="Marketecture-Icons_Real-TimeStreamingData.pn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89157" y="2065190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25" name="Group 23"/>
            <p:cNvGrpSpPr/>
            <p:nvPr/>
          </p:nvGrpSpPr>
          <p:grpSpPr>
            <a:xfrm>
              <a:off x="4124600" y="2889209"/>
              <a:ext cx="1339649" cy="408134"/>
              <a:chOff x="5281284" y="2120778"/>
              <a:chExt cx="1339649" cy="408134"/>
            </a:xfrm>
          </p:grpSpPr>
          <p:sp>
            <p:nvSpPr>
              <p:cNvPr id="129" name="Shape 1020"/>
              <p:cNvSpPr/>
              <p:nvPr/>
            </p:nvSpPr>
            <p:spPr>
              <a:xfrm>
                <a:off x="5521328" y="2120778"/>
                <a:ext cx="1099605" cy="4081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a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pplication </a:t>
                </a:r>
                <a:b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lifecycle 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m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anagement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30" name="Picture 22" descr="Marketecture-Icons_ALM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281284" y="2206756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26" name="Group 242"/>
            <p:cNvGrpSpPr/>
            <p:nvPr/>
          </p:nvGrpSpPr>
          <p:grpSpPr>
            <a:xfrm>
              <a:off x="5301479" y="2477499"/>
              <a:ext cx="827767" cy="274320"/>
              <a:chOff x="5436512" y="2746925"/>
              <a:chExt cx="827767" cy="274320"/>
            </a:xfrm>
          </p:grpSpPr>
          <p:sp>
            <p:nvSpPr>
              <p:cNvPr id="127" name="Shape 1020"/>
              <p:cNvSpPr/>
              <p:nvPr/>
            </p:nvSpPr>
            <p:spPr>
              <a:xfrm>
                <a:off x="5676000" y="2784059"/>
                <a:ext cx="588279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c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ontainers</a:t>
                </a:r>
              </a:p>
            </p:txBody>
          </p:sp>
          <p:pic>
            <p:nvPicPr>
              <p:cNvPr id="128" name="Picture 127" descr="Marketecture-Icons_Containers.pn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436512" y="2746925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27" name="Group 252"/>
            <p:cNvGrpSpPr/>
            <p:nvPr/>
          </p:nvGrpSpPr>
          <p:grpSpPr>
            <a:xfrm>
              <a:off x="4124600" y="2029027"/>
              <a:ext cx="896565" cy="274320"/>
              <a:chOff x="5277046" y="1558771"/>
              <a:chExt cx="896565" cy="274320"/>
            </a:xfrm>
          </p:grpSpPr>
          <p:sp>
            <p:nvSpPr>
              <p:cNvPr id="125" name="Shape 1020"/>
              <p:cNvSpPr/>
              <p:nvPr/>
            </p:nvSpPr>
            <p:spPr>
              <a:xfrm>
                <a:off x="5519780" y="1595905"/>
                <a:ext cx="653831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uFillTx/>
                    <a:latin typeface="Arial"/>
                    <a:cs typeface="Arial"/>
                  </a:rPr>
                  <a:t>d</a:t>
                </a:r>
                <a:r>
                  <a:rPr lang="en-US" sz="600" dirty="0" smtClean="0">
                    <a:solidFill>
                      <a:srgbClr val="595A5D"/>
                    </a:solidFill>
                    <a:uFillTx/>
                    <a:latin typeface="Arial"/>
                    <a:cs typeface="Arial"/>
                  </a:rPr>
                  <a:t>eployment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26" name="Picture 125" descr="Marketecture-Icons_Deployment.png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277046" y="1558771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28" name="Group 254"/>
            <p:cNvGrpSpPr/>
            <p:nvPr/>
          </p:nvGrpSpPr>
          <p:grpSpPr>
            <a:xfrm>
              <a:off x="4124600" y="2477499"/>
              <a:ext cx="748399" cy="274320"/>
              <a:chOff x="5305268" y="1840992"/>
              <a:chExt cx="748399" cy="274320"/>
            </a:xfrm>
          </p:grpSpPr>
          <p:sp>
            <p:nvSpPr>
              <p:cNvPr id="123" name="Shape 1020"/>
              <p:cNvSpPr/>
              <p:nvPr/>
            </p:nvSpPr>
            <p:spPr>
              <a:xfrm>
                <a:off x="5542534" y="1878126"/>
                <a:ext cx="511133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 err="1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DevOps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24" name="Picture 123" descr="Marketecture-Icons_DevOps.png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305268" y="1840992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29" name="Group 65"/>
            <p:cNvGrpSpPr/>
            <p:nvPr/>
          </p:nvGrpSpPr>
          <p:grpSpPr>
            <a:xfrm>
              <a:off x="5301479" y="2950765"/>
              <a:ext cx="938900" cy="301665"/>
              <a:chOff x="5430862" y="3016530"/>
              <a:chExt cx="938900" cy="301665"/>
            </a:xfrm>
          </p:grpSpPr>
          <p:sp>
            <p:nvSpPr>
              <p:cNvPr id="121" name="Shape 1020"/>
              <p:cNvSpPr/>
              <p:nvPr/>
            </p:nvSpPr>
            <p:spPr>
              <a:xfrm>
                <a:off x="5675998" y="3016530"/>
                <a:ext cx="693764" cy="30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uFillTx/>
                    <a:latin typeface="Arial"/>
                    <a:cs typeface="Arial"/>
                  </a:rPr>
                  <a:t>e</a:t>
                </a:r>
                <a:r>
                  <a:rPr lang="en-US" sz="600" dirty="0" smtClean="0">
                    <a:solidFill>
                      <a:srgbClr val="595A5D"/>
                    </a:solidFill>
                    <a:uFillTx/>
                    <a:latin typeface="Arial"/>
                    <a:cs typeface="Arial"/>
                  </a:rPr>
                  <a:t>vent-driven </a:t>
                </a:r>
                <a:r>
                  <a:rPr lang="en-US" sz="600" dirty="0">
                    <a:solidFill>
                      <a:srgbClr val="595A5D"/>
                    </a:solidFill>
                    <a:uFillTx/>
                    <a:latin typeface="Arial"/>
                    <a:cs typeface="Arial"/>
                  </a:rPr>
                  <a:t>c</a:t>
                </a:r>
                <a:r>
                  <a:rPr lang="en-US" sz="600" dirty="0" smtClean="0">
                    <a:solidFill>
                      <a:srgbClr val="595A5D"/>
                    </a:solidFill>
                    <a:uFillTx/>
                    <a:latin typeface="Arial"/>
                    <a:cs typeface="Arial"/>
                  </a:rPr>
                  <a:t>omputing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22" name="Picture 121" descr="Marketecture-Icons_Event-DrivenComputing.png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430862" y="3040952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0" name="Group 213"/>
            <p:cNvGrpSpPr/>
            <p:nvPr/>
          </p:nvGrpSpPr>
          <p:grpSpPr>
            <a:xfrm>
              <a:off x="5301479" y="2004605"/>
              <a:ext cx="797790" cy="301664"/>
              <a:chOff x="5430861" y="2459937"/>
              <a:chExt cx="797790" cy="301664"/>
            </a:xfrm>
          </p:grpSpPr>
          <p:sp>
            <p:nvSpPr>
              <p:cNvPr id="119" name="Shape 1020"/>
              <p:cNvSpPr/>
              <p:nvPr/>
            </p:nvSpPr>
            <p:spPr>
              <a:xfrm>
                <a:off x="5673064" y="2459937"/>
                <a:ext cx="555587" cy="3016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r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esource 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t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emplates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20" name="Picture 119" descr="Marketecture-Icons_ResourceTemplates.png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430861" y="2484359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1" name="Group 122"/>
            <p:cNvGrpSpPr/>
            <p:nvPr/>
          </p:nvGrpSpPr>
          <p:grpSpPr>
            <a:xfrm>
              <a:off x="6410607" y="1968040"/>
              <a:ext cx="670787" cy="274320"/>
              <a:chOff x="7210269" y="1601103"/>
              <a:chExt cx="670787" cy="274320"/>
            </a:xfrm>
          </p:grpSpPr>
          <p:sp>
            <p:nvSpPr>
              <p:cNvPr id="117" name="Shape 1020"/>
              <p:cNvSpPr/>
              <p:nvPr/>
            </p:nvSpPr>
            <p:spPr>
              <a:xfrm>
                <a:off x="7452164" y="1638237"/>
                <a:ext cx="428892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i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dentity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18" name="Picture 117" descr="Marketecture-Icons_Identity.png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210269" y="1601103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2" name="Group 141"/>
            <p:cNvGrpSpPr/>
            <p:nvPr/>
          </p:nvGrpSpPr>
          <p:grpSpPr>
            <a:xfrm>
              <a:off x="6410607" y="2702188"/>
              <a:ext cx="769565" cy="301665"/>
              <a:chOff x="7210268" y="2551124"/>
              <a:chExt cx="769565" cy="301665"/>
            </a:xfrm>
          </p:grpSpPr>
          <p:sp>
            <p:nvSpPr>
              <p:cNvPr id="115" name="Shape 1020"/>
              <p:cNvSpPr/>
              <p:nvPr/>
            </p:nvSpPr>
            <p:spPr>
              <a:xfrm>
                <a:off x="7452163" y="2551124"/>
                <a:ext cx="527670" cy="30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Mobile 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Analytics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16" name="Picture 115" descr="Marketecture-Icons_MobileAnalytics.png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210268" y="2575546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3" name="Group 198"/>
            <p:cNvGrpSpPr/>
            <p:nvPr/>
          </p:nvGrpSpPr>
          <p:grpSpPr>
            <a:xfrm>
              <a:off x="6410607" y="3101172"/>
              <a:ext cx="896566" cy="301665"/>
              <a:chOff x="7217323" y="3005169"/>
              <a:chExt cx="896566" cy="301665"/>
            </a:xfrm>
          </p:grpSpPr>
          <p:sp>
            <p:nvSpPr>
              <p:cNvPr id="113" name="Shape 1020"/>
              <p:cNvSpPr/>
              <p:nvPr/>
            </p:nvSpPr>
            <p:spPr>
              <a:xfrm>
                <a:off x="7452162" y="3005169"/>
                <a:ext cx="661727" cy="30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p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ush 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n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otifications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14" name="Picture 113" descr="Marketecture-Icons_PushNotifications.png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217323" y="3029591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4" name="Group 262"/>
            <p:cNvGrpSpPr/>
            <p:nvPr/>
          </p:nvGrpSpPr>
          <p:grpSpPr>
            <a:xfrm>
              <a:off x="6410607" y="2335114"/>
              <a:ext cx="572519" cy="274320"/>
              <a:chOff x="7209759" y="2059715"/>
              <a:chExt cx="572519" cy="274320"/>
            </a:xfrm>
          </p:grpSpPr>
          <p:sp>
            <p:nvSpPr>
              <p:cNvPr id="111" name="Shape 1020"/>
              <p:cNvSpPr/>
              <p:nvPr/>
            </p:nvSpPr>
            <p:spPr>
              <a:xfrm>
                <a:off x="7452163" y="2096849"/>
                <a:ext cx="330115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s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ync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12" name="Picture 111" descr="Marketecture-Icons_Sync.png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209759" y="2059715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5" name="Group 224"/>
            <p:cNvGrpSpPr/>
            <p:nvPr/>
          </p:nvGrpSpPr>
          <p:grpSpPr>
            <a:xfrm>
              <a:off x="1759583" y="2949105"/>
              <a:ext cx="809071" cy="301665"/>
              <a:chOff x="3506100" y="2184576"/>
              <a:chExt cx="809071" cy="301665"/>
            </a:xfrm>
          </p:grpSpPr>
          <p:sp>
            <p:nvSpPr>
              <p:cNvPr id="109" name="Shape 1020"/>
              <p:cNvSpPr/>
              <p:nvPr/>
            </p:nvSpPr>
            <p:spPr>
              <a:xfrm>
                <a:off x="3745545" y="2184576"/>
                <a:ext cx="569626" cy="30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a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pp 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uFillTx/>
                    <a:latin typeface="Arial"/>
                    <a:cs typeface="Arial"/>
                  </a:rPr>
                  <a:t>s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treaming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10" name="Picture 24" descr="Marketecture-Icons_AppStreaming.png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506100" y="220899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6" name="Group 63"/>
            <p:cNvGrpSpPr/>
            <p:nvPr/>
          </p:nvGrpSpPr>
          <p:grpSpPr>
            <a:xfrm>
              <a:off x="2878595" y="2478156"/>
              <a:ext cx="586121" cy="274320"/>
              <a:chOff x="3661323" y="2737048"/>
              <a:chExt cx="586121" cy="274320"/>
            </a:xfrm>
          </p:grpSpPr>
          <p:sp>
            <p:nvSpPr>
              <p:cNvPr id="107" name="Shape 1020"/>
              <p:cNvSpPr/>
              <p:nvPr/>
            </p:nvSpPr>
            <p:spPr>
              <a:xfrm>
                <a:off x="3900929" y="2779155"/>
                <a:ext cx="346515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e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mail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08" name="Picture 45" descr="Marketecture-Icons_Email.png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1323" y="2737048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7" name="Group 202"/>
            <p:cNvGrpSpPr/>
            <p:nvPr/>
          </p:nvGrpSpPr>
          <p:grpSpPr>
            <a:xfrm>
              <a:off x="1773691" y="2001936"/>
              <a:ext cx="903619" cy="301665"/>
              <a:chOff x="3486341" y="1527243"/>
              <a:chExt cx="903619" cy="301665"/>
            </a:xfrm>
          </p:grpSpPr>
          <p:sp>
            <p:nvSpPr>
              <p:cNvPr id="105" name="Shape 1020"/>
              <p:cNvSpPr/>
              <p:nvPr/>
            </p:nvSpPr>
            <p:spPr>
              <a:xfrm>
                <a:off x="3745545" y="1527243"/>
                <a:ext cx="644415" cy="30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q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ueuing and </a:t>
                </a: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n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otifications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06" name="Picture 105" descr="Marketecture-Icons_Queuing-Notifications.png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486341" y="1551665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8" name="Group 215"/>
            <p:cNvGrpSpPr/>
            <p:nvPr/>
          </p:nvGrpSpPr>
          <p:grpSpPr>
            <a:xfrm>
              <a:off x="2878595" y="2973526"/>
              <a:ext cx="649621" cy="274320"/>
              <a:chOff x="3668379" y="3047493"/>
              <a:chExt cx="649621" cy="274320"/>
            </a:xfrm>
          </p:grpSpPr>
          <p:sp>
            <p:nvSpPr>
              <p:cNvPr id="103" name="Shape 1020"/>
              <p:cNvSpPr/>
              <p:nvPr/>
            </p:nvSpPr>
            <p:spPr>
              <a:xfrm>
                <a:off x="3907945" y="3084626"/>
                <a:ext cx="410055" cy="1951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s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earch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04" name="Picture 103" descr="Marketecture-Icons_Search.png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8379" y="3047493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9" name="Group 266"/>
            <p:cNvGrpSpPr/>
            <p:nvPr/>
          </p:nvGrpSpPr>
          <p:grpSpPr>
            <a:xfrm>
              <a:off x="2878595" y="2026358"/>
              <a:ext cx="882454" cy="274320"/>
              <a:chOff x="3668379" y="2468936"/>
              <a:chExt cx="882454" cy="274320"/>
            </a:xfrm>
          </p:grpSpPr>
          <p:sp>
            <p:nvSpPr>
              <p:cNvPr id="101" name="Shape 1020"/>
              <p:cNvSpPr/>
              <p:nvPr/>
            </p:nvSpPr>
            <p:spPr>
              <a:xfrm>
                <a:off x="3907945" y="2506069"/>
                <a:ext cx="642888" cy="1951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t</a:t>
                </a:r>
                <a:r>
                  <a:rPr lang="en-US" sz="600" dirty="0" smtClean="0">
                    <a:solidFill>
                      <a:srgbClr val="595A5D"/>
                    </a:solidFill>
                    <a:latin typeface="Arial"/>
                    <a:cs typeface="Arial"/>
                  </a:rPr>
                  <a:t>ranscoding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02" name="Picture 101" descr="Marketecture-Icons_Transcoding.png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8379" y="2468936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40" name="Group 270"/>
            <p:cNvGrpSpPr/>
            <p:nvPr/>
          </p:nvGrpSpPr>
          <p:grpSpPr>
            <a:xfrm>
              <a:off x="1780236" y="2478156"/>
              <a:ext cx="763019" cy="274320"/>
              <a:chOff x="3492886" y="1840992"/>
              <a:chExt cx="763019" cy="274320"/>
            </a:xfrm>
          </p:grpSpPr>
          <p:sp>
            <p:nvSpPr>
              <p:cNvPr id="99" name="Shape 1020"/>
              <p:cNvSpPr/>
              <p:nvPr/>
            </p:nvSpPr>
            <p:spPr>
              <a:xfrm>
                <a:off x="3739627" y="1878126"/>
                <a:ext cx="516278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w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orkflow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pic>
            <p:nvPicPr>
              <p:cNvPr id="100" name="Picture 99" descr="Marketecture-Icons_Workflow.png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492886" y="1840992"/>
                <a:ext cx="274320" cy="274320"/>
              </a:xfrm>
              <a:prstGeom prst="rect">
                <a:avLst/>
              </a:prstGeom>
            </p:spPr>
          </p:pic>
        </p:grpSp>
        <p:cxnSp>
          <p:nvCxnSpPr>
            <p:cNvPr id="41" name="Straight Connector 40"/>
            <p:cNvCxnSpPr/>
            <p:nvPr/>
          </p:nvCxnSpPr>
          <p:spPr>
            <a:xfrm>
              <a:off x="420722" y="3454848"/>
              <a:ext cx="6985228" cy="2424"/>
            </a:xfrm>
            <a:prstGeom prst="line">
              <a:avLst/>
            </a:prstGeom>
            <a:ln w="952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onut 41"/>
            <p:cNvSpPr/>
            <p:nvPr/>
          </p:nvSpPr>
          <p:spPr>
            <a:xfrm>
              <a:off x="7380566" y="3406468"/>
              <a:ext cx="91440" cy="91440"/>
            </a:xfrm>
            <a:prstGeom prst="donut">
              <a:avLst/>
            </a:prstGeom>
            <a:solidFill>
              <a:srgbClr val="FCB6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Shape 1020"/>
            <p:cNvSpPr/>
            <p:nvPr/>
          </p:nvSpPr>
          <p:spPr>
            <a:xfrm>
              <a:off x="7550721" y="4084097"/>
              <a:ext cx="567469" cy="3726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 smtClean="0">
                  <a:solidFill>
                    <a:srgbClr val="313031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core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 smtClean="0">
                  <a:solidFill>
                    <a:srgbClr val="313031"/>
                  </a:solidFill>
                  <a:latin typeface="Arial"/>
                  <a:cs typeface="Arial"/>
                </a:rPr>
                <a:t>services</a:t>
              </a:r>
              <a:endParaRPr sz="800" b="1" dirty="0">
                <a:solidFill>
                  <a:srgbClr val="31303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44" name="Shape 1020"/>
            <p:cNvSpPr/>
            <p:nvPr/>
          </p:nvSpPr>
          <p:spPr>
            <a:xfrm>
              <a:off x="3633850" y="4108697"/>
              <a:ext cx="297950" cy="1951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CDN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45" name="Picture 44" descr="Marketecture-Icons_CDN.png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8015" y="4071563"/>
              <a:ext cx="274320" cy="274320"/>
            </a:xfrm>
            <a:prstGeom prst="rect">
              <a:avLst/>
            </a:prstGeom>
          </p:spPr>
        </p:pic>
        <p:grpSp>
          <p:nvGrpSpPr>
            <p:cNvPr id="46" name="Group 239"/>
            <p:cNvGrpSpPr/>
            <p:nvPr/>
          </p:nvGrpSpPr>
          <p:grpSpPr>
            <a:xfrm>
              <a:off x="653481" y="4016416"/>
              <a:ext cx="727024" cy="353690"/>
              <a:chOff x="2196798" y="3909428"/>
              <a:chExt cx="727024" cy="353690"/>
            </a:xfrm>
          </p:grpSpPr>
          <p:sp>
            <p:nvSpPr>
              <p:cNvPr id="97" name="Shape 1020"/>
              <p:cNvSpPr/>
              <p:nvPr/>
            </p:nvSpPr>
            <p:spPr>
              <a:xfrm>
                <a:off x="2196799" y="3909428"/>
                <a:ext cx="495601" cy="1951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c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ompute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sp>
            <p:nvSpPr>
              <p:cNvPr id="98" name="Shape 1020"/>
              <p:cNvSpPr/>
              <p:nvPr/>
            </p:nvSpPr>
            <p:spPr>
              <a:xfrm>
                <a:off x="2196798" y="4032433"/>
                <a:ext cx="727024" cy="23068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400" dirty="0" smtClean="0">
                    <a:solidFill>
                      <a:srgbClr val="7F7F7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(VMs, Auto Scaling, and </a:t>
                </a:r>
                <a:r>
                  <a:rPr lang="en-US" sz="400" dirty="0">
                    <a:solidFill>
                      <a:srgbClr val="7F7F7F"/>
                    </a:solidFill>
                    <a:latin typeface="Arial"/>
                    <a:cs typeface="Arial"/>
                  </a:rPr>
                  <a:t>l</a:t>
                </a:r>
                <a:r>
                  <a:rPr lang="en-US" sz="400" dirty="0" smtClean="0">
                    <a:solidFill>
                      <a:srgbClr val="7F7F7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oad </a:t>
                </a:r>
                <a:r>
                  <a:rPr lang="en-US" sz="400" dirty="0">
                    <a:solidFill>
                      <a:srgbClr val="7F7F7F"/>
                    </a:solidFill>
                    <a:latin typeface="Arial"/>
                    <a:cs typeface="Arial"/>
                  </a:rPr>
                  <a:t>b</a:t>
                </a:r>
                <a:r>
                  <a:rPr lang="en-US" sz="400" dirty="0" smtClean="0">
                    <a:solidFill>
                      <a:srgbClr val="7F7F7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alancing)</a:t>
                </a:r>
                <a:endParaRPr sz="400" dirty="0">
                  <a:solidFill>
                    <a:srgbClr val="7F7F7F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</p:grpSp>
        <p:pic>
          <p:nvPicPr>
            <p:cNvPr id="47" name="Picture 46" descr="Marketecture-Icons_Compute.png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9033" y="4071563"/>
              <a:ext cx="274320" cy="274320"/>
            </a:xfrm>
            <a:prstGeom prst="rect">
              <a:avLst/>
            </a:prstGeom>
          </p:spPr>
        </p:pic>
        <p:grpSp>
          <p:nvGrpSpPr>
            <p:cNvPr id="48" name="Group 244"/>
            <p:cNvGrpSpPr/>
            <p:nvPr/>
          </p:nvGrpSpPr>
          <p:grpSpPr>
            <a:xfrm>
              <a:off x="5087896" y="4020759"/>
              <a:ext cx="679634" cy="345003"/>
              <a:chOff x="6334288" y="3898988"/>
              <a:chExt cx="679634" cy="345003"/>
            </a:xfrm>
          </p:grpSpPr>
          <p:sp>
            <p:nvSpPr>
              <p:cNvPr id="95" name="Shape 1020"/>
              <p:cNvSpPr/>
              <p:nvPr/>
            </p:nvSpPr>
            <p:spPr>
              <a:xfrm>
                <a:off x="6334288" y="3898988"/>
                <a:ext cx="585802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d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atabases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sp>
            <p:nvSpPr>
              <p:cNvPr id="96" name="Shape 1020"/>
              <p:cNvSpPr/>
              <p:nvPr/>
            </p:nvSpPr>
            <p:spPr>
              <a:xfrm>
                <a:off x="6334288" y="4013306"/>
                <a:ext cx="679634" cy="23068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400" dirty="0" smtClean="0">
                    <a:solidFill>
                      <a:srgbClr val="7F7F7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(Relational, NoSQL, Caching)</a:t>
                </a:r>
                <a:endParaRPr sz="400" dirty="0">
                  <a:solidFill>
                    <a:srgbClr val="7F7F7F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</p:grpSp>
        <p:pic>
          <p:nvPicPr>
            <p:cNvPr id="49" name="Picture 48" descr="Marketecture-Icons_Databases.png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13822" y="4071563"/>
              <a:ext cx="274320" cy="274320"/>
            </a:xfrm>
            <a:prstGeom prst="rect">
              <a:avLst/>
            </a:prstGeom>
          </p:spPr>
        </p:pic>
        <p:grpSp>
          <p:nvGrpSpPr>
            <p:cNvPr id="50" name="Group 162"/>
            <p:cNvGrpSpPr/>
            <p:nvPr/>
          </p:nvGrpSpPr>
          <p:grpSpPr>
            <a:xfrm>
              <a:off x="6655521" y="4060454"/>
              <a:ext cx="692055" cy="286966"/>
              <a:chOff x="7582184" y="3934303"/>
              <a:chExt cx="692055" cy="286966"/>
            </a:xfrm>
          </p:grpSpPr>
          <p:sp>
            <p:nvSpPr>
              <p:cNvPr id="93" name="Shape 1020"/>
              <p:cNvSpPr/>
              <p:nvPr/>
            </p:nvSpPr>
            <p:spPr>
              <a:xfrm>
                <a:off x="7582184" y="3934303"/>
                <a:ext cx="623428" cy="1951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n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etworking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sp>
            <p:nvSpPr>
              <p:cNvPr id="94" name="Shape 1020"/>
              <p:cNvSpPr/>
              <p:nvPr/>
            </p:nvSpPr>
            <p:spPr>
              <a:xfrm>
                <a:off x="7582184" y="4061565"/>
                <a:ext cx="692055" cy="15970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400" dirty="0" smtClean="0">
                    <a:solidFill>
                      <a:srgbClr val="7F7F7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(VPC, DX, DNS)</a:t>
                </a:r>
                <a:endParaRPr sz="400" dirty="0">
                  <a:solidFill>
                    <a:srgbClr val="7F7F7F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</p:grpSp>
        <p:pic>
          <p:nvPicPr>
            <p:cNvPr id="51" name="Picture 50" descr="Marketecture-Icons_Networking.png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10607" y="4071563"/>
              <a:ext cx="274320" cy="274320"/>
            </a:xfrm>
            <a:prstGeom prst="rect">
              <a:avLst/>
            </a:prstGeom>
          </p:spPr>
        </p:pic>
        <p:grpSp>
          <p:nvGrpSpPr>
            <p:cNvPr id="52" name="Group 257"/>
            <p:cNvGrpSpPr/>
            <p:nvPr/>
          </p:nvGrpSpPr>
          <p:grpSpPr>
            <a:xfrm>
              <a:off x="2197343" y="4022060"/>
              <a:ext cx="569318" cy="342401"/>
              <a:chOff x="3696471" y="3909428"/>
              <a:chExt cx="569318" cy="342401"/>
            </a:xfrm>
          </p:grpSpPr>
          <p:sp>
            <p:nvSpPr>
              <p:cNvPr id="91" name="Shape 1020"/>
              <p:cNvSpPr/>
              <p:nvPr/>
            </p:nvSpPr>
            <p:spPr>
              <a:xfrm>
                <a:off x="3713404" y="3909428"/>
                <a:ext cx="456429" cy="1951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00" dirty="0">
                    <a:solidFill>
                      <a:srgbClr val="595A5D"/>
                    </a:solidFill>
                    <a:latin typeface="Arial"/>
                    <a:cs typeface="Arial"/>
                  </a:rPr>
                  <a:t>s</a:t>
                </a:r>
                <a:r>
                  <a:rPr lang="en-US" sz="600" dirty="0" smtClean="0">
                    <a:solidFill>
                      <a:srgbClr val="595A5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torage</a:t>
                </a:r>
                <a:endParaRPr sz="600" dirty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  <p:sp>
            <p:nvSpPr>
              <p:cNvPr id="92" name="Shape 1020"/>
              <p:cNvSpPr/>
              <p:nvPr/>
            </p:nvSpPr>
            <p:spPr>
              <a:xfrm>
                <a:off x="3696471" y="4021145"/>
                <a:ext cx="569318" cy="2306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>
                <a:lvl1pPr algn="l">
                  <a:defRPr sz="3300">
                    <a:uFill>
                      <a:solidFill>
                        <a:srgbClr val="FFFFFF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400" dirty="0" smtClean="0">
                    <a:solidFill>
                      <a:schemeClr val="bg1">
                        <a:lumMod val="50000"/>
                      </a:schemeClr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(object, block, and archival)</a:t>
                </a:r>
                <a:endParaRPr sz="400" dirty="0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endParaRPr>
              </a:p>
            </p:txBody>
          </p:sp>
        </p:grpSp>
        <p:pic>
          <p:nvPicPr>
            <p:cNvPr id="53" name="Picture 52" descr="Marketecture-Icons_Storage.png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54763" y="4071563"/>
              <a:ext cx="274320" cy="274320"/>
            </a:xfrm>
            <a:prstGeom prst="rect">
              <a:avLst/>
            </a:prstGeom>
          </p:spPr>
        </p:pic>
        <p:cxnSp>
          <p:nvCxnSpPr>
            <p:cNvPr id="54" name="Straight Connector 53"/>
            <p:cNvCxnSpPr/>
            <p:nvPr/>
          </p:nvCxnSpPr>
          <p:spPr>
            <a:xfrm>
              <a:off x="420722" y="4393781"/>
              <a:ext cx="6985228" cy="2424"/>
            </a:xfrm>
            <a:prstGeom prst="line">
              <a:avLst/>
            </a:prstGeom>
            <a:ln w="952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onut 54"/>
            <p:cNvSpPr/>
            <p:nvPr/>
          </p:nvSpPr>
          <p:spPr>
            <a:xfrm>
              <a:off x="7380566" y="4346259"/>
              <a:ext cx="91440" cy="91440"/>
            </a:xfrm>
            <a:prstGeom prst="don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Shape 1020"/>
            <p:cNvSpPr/>
            <p:nvPr/>
          </p:nvSpPr>
          <p:spPr>
            <a:xfrm>
              <a:off x="7550721" y="4694492"/>
              <a:ext cx="859522" cy="230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 smtClean="0">
                  <a:solidFill>
                    <a:srgbClr val="313031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infrastructure</a:t>
              </a:r>
              <a:endParaRPr sz="800" b="1" dirty="0">
                <a:solidFill>
                  <a:srgbClr val="31303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57" name="Shape 1020"/>
            <p:cNvSpPr/>
            <p:nvPr/>
          </p:nvSpPr>
          <p:spPr>
            <a:xfrm>
              <a:off x="3625806" y="4505117"/>
              <a:ext cx="576925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Availability 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Zones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58" name="Picture 57" descr="Marketecture-Icons_AvailabilityZones.png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8015" y="4529540"/>
              <a:ext cx="274320" cy="274320"/>
            </a:xfrm>
            <a:prstGeom prst="rect">
              <a:avLst/>
            </a:prstGeom>
          </p:spPr>
        </p:pic>
        <p:sp>
          <p:nvSpPr>
            <p:cNvPr id="59" name="Shape 1020"/>
            <p:cNvSpPr/>
            <p:nvPr/>
          </p:nvSpPr>
          <p:spPr>
            <a:xfrm>
              <a:off x="6625381" y="4505117"/>
              <a:ext cx="526569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points of presence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60" name="Picture 59" descr="Marketecture-Icons_PointsofPresence.png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10607" y="4529540"/>
              <a:ext cx="274320" cy="274320"/>
            </a:xfrm>
            <a:prstGeom prst="rect">
              <a:avLst/>
            </a:prstGeom>
          </p:spPr>
        </p:pic>
        <p:sp>
          <p:nvSpPr>
            <p:cNvPr id="61" name="Shape 1020"/>
            <p:cNvSpPr/>
            <p:nvPr/>
          </p:nvSpPr>
          <p:spPr>
            <a:xfrm>
              <a:off x="658219" y="4566671"/>
              <a:ext cx="461232" cy="1951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regions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62" name="Picture 61" descr="Marketecture-Icons_Regions.png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0440" y="4529540"/>
              <a:ext cx="274320" cy="274320"/>
            </a:xfrm>
            <a:prstGeom prst="rect">
              <a:avLst/>
            </a:prstGeom>
          </p:spPr>
        </p:pic>
        <p:cxnSp>
          <p:nvCxnSpPr>
            <p:cNvPr id="63" name="Straight Connector 62"/>
            <p:cNvCxnSpPr/>
            <p:nvPr/>
          </p:nvCxnSpPr>
          <p:spPr>
            <a:xfrm>
              <a:off x="420722" y="4851841"/>
              <a:ext cx="6985228" cy="2424"/>
            </a:xfrm>
            <a:prstGeom prst="line">
              <a:avLst/>
            </a:prstGeom>
            <a:ln w="952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Donut 63"/>
            <p:cNvSpPr/>
            <p:nvPr/>
          </p:nvSpPr>
          <p:spPr>
            <a:xfrm>
              <a:off x="7380566" y="4811923"/>
              <a:ext cx="91440" cy="91440"/>
            </a:xfrm>
            <a:prstGeom prst="don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Shape 1020"/>
            <p:cNvSpPr/>
            <p:nvPr/>
          </p:nvSpPr>
          <p:spPr>
            <a:xfrm>
              <a:off x="7550721" y="1322204"/>
              <a:ext cx="781888" cy="3726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>
                  <a:solidFill>
                    <a:srgbClr val="313031"/>
                  </a:solidFill>
                  <a:latin typeface="Arial"/>
                  <a:cs typeface="Arial"/>
                </a:rPr>
                <a:t>e</a:t>
              </a:r>
              <a:r>
                <a:rPr lang="en-US" sz="800" b="1" dirty="0" smtClean="0">
                  <a:solidFill>
                    <a:srgbClr val="313031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nterprise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>
                  <a:solidFill>
                    <a:srgbClr val="313031"/>
                  </a:solidFill>
                  <a:latin typeface="Arial"/>
                  <a:cs typeface="Arial"/>
                </a:rPr>
                <a:t>a</a:t>
              </a:r>
              <a:r>
                <a:rPr lang="en-US" sz="800" b="1" dirty="0" smtClean="0">
                  <a:solidFill>
                    <a:srgbClr val="313031"/>
                  </a:solidFill>
                  <a:latin typeface="Arial"/>
                  <a:cs typeface="Arial"/>
                </a:rPr>
                <a:t>pplications</a:t>
              </a:r>
              <a:endParaRPr sz="800" b="1" dirty="0">
                <a:solidFill>
                  <a:srgbClr val="31303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66" name="Shape 1020"/>
            <p:cNvSpPr/>
            <p:nvPr/>
          </p:nvSpPr>
          <p:spPr>
            <a:xfrm>
              <a:off x="6649529" y="1285247"/>
              <a:ext cx="491128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business 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e</a:t>
              </a: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mail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67" name="Picture 66" descr="Marketecture-Icons_BusinessEmail.png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10607" y="1309668"/>
              <a:ext cx="274320" cy="274320"/>
            </a:xfrm>
            <a:prstGeom prst="rect">
              <a:avLst/>
            </a:prstGeom>
          </p:spPr>
        </p:pic>
        <p:sp>
          <p:nvSpPr>
            <p:cNvPr id="68" name="Shape 1020"/>
            <p:cNvSpPr/>
            <p:nvPr/>
          </p:nvSpPr>
          <p:spPr>
            <a:xfrm>
              <a:off x="3630391" y="1285247"/>
              <a:ext cx="682411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sharing and 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collaboration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69" name="Picture 68" descr="Marketecture-Icons_Sharing-Collaboration.png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8014" y="1309668"/>
              <a:ext cx="274320" cy="274320"/>
            </a:xfrm>
            <a:prstGeom prst="rect">
              <a:avLst/>
            </a:prstGeom>
          </p:spPr>
        </p:pic>
        <p:sp>
          <p:nvSpPr>
            <p:cNvPr id="70" name="Shape 1020"/>
            <p:cNvSpPr/>
            <p:nvPr/>
          </p:nvSpPr>
          <p:spPr>
            <a:xfrm>
              <a:off x="672209" y="1285247"/>
              <a:ext cx="476877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virtua</a:t>
              </a: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l 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desktop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71" name="Picture 70" descr="Marketecture-Icons_VirtualDesktop.png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851" y="1309668"/>
              <a:ext cx="274320" cy="274320"/>
            </a:xfrm>
            <a:prstGeom prst="rect">
              <a:avLst/>
            </a:prstGeom>
          </p:spPr>
        </p:pic>
        <p:cxnSp>
          <p:nvCxnSpPr>
            <p:cNvPr id="72" name="Straight Connector 71"/>
            <p:cNvCxnSpPr/>
            <p:nvPr/>
          </p:nvCxnSpPr>
          <p:spPr>
            <a:xfrm>
              <a:off x="420722" y="1634516"/>
              <a:ext cx="6985228" cy="2424"/>
            </a:xfrm>
            <a:prstGeom prst="line">
              <a:avLst/>
            </a:prstGeom>
            <a:ln w="952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nut 72"/>
            <p:cNvSpPr/>
            <p:nvPr/>
          </p:nvSpPr>
          <p:spPr>
            <a:xfrm>
              <a:off x="7380566" y="1586138"/>
              <a:ext cx="91440" cy="91440"/>
            </a:xfrm>
            <a:prstGeom prst="don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Shape 1020"/>
            <p:cNvSpPr/>
            <p:nvPr/>
          </p:nvSpPr>
          <p:spPr>
            <a:xfrm>
              <a:off x="7550721" y="856272"/>
              <a:ext cx="1077637" cy="3726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t</a:t>
              </a:r>
              <a:r>
                <a:rPr lang="en-US" sz="800" b="1" dirty="0" smtClean="0">
                  <a:solidFill>
                    <a:schemeClr val="tx2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echnical and 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800" b="1" dirty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b</a:t>
              </a:r>
              <a:r>
                <a:rPr lang="en-US" sz="800" b="1" dirty="0" smtClean="0">
                  <a:solidFill>
                    <a:schemeClr val="tx2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usiness</a:t>
              </a:r>
              <a:r>
                <a:rPr lang="en-US" sz="800" b="1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800" b="1" dirty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s</a:t>
              </a:r>
              <a:r>
                <a:rPr lang="en-US" sz="800" b="1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upport</a:t>
              </a:r>
              <a:endParaRPr sz="800" b="1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sp>
          <p:nvSpPr>
            <p:cNvPr id="75" name="Shape 1020"/>
            <p:cNvSpPr/>
            <p:nvPr/>
          </p:nvSpPr>
          <p:spPr>
            <a:xfrm>
              <a:off x="5617419" y="819313"/>
              <a:ext cx="711053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account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management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76" name="Picture 75" descr="Marketecture-Icons_AccountManagement.png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81689" y="843735"/>
              <a:ext cx="274320" cy="274320"/>
            </a:xfrm>
            <a:prstGeom prst="rect">
              <a:avLst/>
            </a:prstGeom>
          </p:spPr>
        </p:pic>
        <p:sp>
          <p:nvSpPr>
            <p:cNvPr id="77" name="Shape 1020"/>
            <p:cNvSpPr/>
            <p:nvPr/>
          </p:nvSpPr>
          <p:spPr>
            <a:xfrm>
              <a:off x="2576158" y="819313"/>
              <a:ext cx="588186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partner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ecosystem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78" name="Picture 77" descr="Marketecture-Icons_PartnerEcosystem.png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38335" y="843735"/>
              <a:ext cx="274320" cy="274320"/>
            </a:xfrm>
            <a:prstGeom prst="rect">
              <a:avLst/>
            </a:prstGeom>
          </p:spPr>
        </p:pic>
        <p:sp>
          <p:nvSpPr>
            <p:cNvPr id="79" name="Shape 1020"/>
            <p:cNvSpPr/>
            <p:nvPr/>
          </p:nvSpPr>
          <p:spPr>
            <a:xfrm>
              <a:off x="1518223" y="819313"/>
              <a:ext cx="644842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professional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595A5D"/>
                  </a:solidFill>
                  <a:latin typeface="Arial"/>
                  <a:cs typeface="Arial"/>
                </a:rPr>
                <a:t>s</a:t>
              </a: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ervices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80" name="Picture 79" descr="Marketecture-Icons_ProfessionalServices.png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80610" y="843735"/>
              <a:ext cx="274320" cy="274320"/>
            </a:xfrm>
            <a:prstGeom prst="rect">
              <a:avLst/>
            </a:prstGeom>
          </p:spPr>
        </p:pic>
        <p:sp>
          <p:nvSpPr>
            <p:cNvPr id="81" name="Shape 1020"/>
            <p:cNvSpPr/>
            <p:nvPr/>
          </p:nvSpPr>
          <p:spPr>
            <a:xfrm>
              <a:off x="6650758" y="819313"/>
              <a:ext cx="788509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security and pricing reports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82" name="Picture 81" descr="Marketecture-Icons_Security-PricingReports.png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10607" y="843735"/>
              <a:ext cx="274320" cy="274320"/>
            </a:xfrm>
            <a:prstGeom prst="rect">
              <a:avLst/>
            </a:prstGeom>
          </p:spPr>
        </p:pic>
        <p:sp>
          <p:nvSpPr>
            <p:cNvPr id="83" name="Shape 1020"/>
            <p:cNvSpPr/>
            <p:nvPr/>
          </p:nvSpPr>
          <p:spPr>
            <a:xfrm>
              <a:off x="4648736" y="819313"/>
              <a:ext cx="536025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Solutions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latin typeface="Arial"/>
                  <a:cs typeface="Arial"/>
                </a:rPr>
                <a:t>Architects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84" name="Picture 83" descr="Marketecture-Icons_SolutionsArchitects.png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0041" y="843735"/>
              <a:ext cx="274320" cy="274320"/>
            </a:xfrm>
            <a:prstGeom prst="rect">
              <a:avLst/>
            </a:prstGeom>
          </p:spPr>
        </p:pic>
        <p:sp>
          <p:nvSpPr>
            <p:cNvPr id="85" name="Shape 1020"/>
            <p:cNvSpPr/>
            <p:nvPr/>
          </p:nvSpPr>
          <p:spPr>
            <a:xfrm>
              <a:off x="661601" y="880868"/>
              <a:ext cx="435272" cy="1951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support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86" name="Picture 85" descr="Marketecture-Icons_Support.png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9029" y="843735"/>
              <a:ext cx="274320" cy="274320"/>
            </a:xfrm>
            <a:prstGeom prst="rect">
              <a:avLst/>
            </a:prstGeom>
          </p:spPr>
        </p:pic>
        <p:sp>
          <p:nvSpPr>
            <p:cNvPr id="87" name="Shape 1020"/>
            <p:cNvSpPr/>
            <p:nvPr/>
          </p:nvSpPr>
          <p:spPr>
            <a:xfrm>
              <a:off x="3633573" y="819313"/>
              <a:ext cx="618131" cy="301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l">
                <a:defRPr sz="3300">
                  <a:uFill>
                    <a:solidFill>
                      <a:srgbClr val="FFFFFF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sz="600" dirty="0" smtClean="0">
                  <a:solidFill>
                    <a:srgbClr val="595A5D"/>
                  </a:solidFill>
                  <a:uFill>
                    <a:solidFill>
                      <a:srgbClr val="FFFFFF"/>
                    </a:solidFill>
                  </a:uFill>
                  <a:latin typeface="Arial"/>
                  <a:cs typeface="Arial"/>
                </a:rPr>
                <a:t>training and certification</a:t>
              </a:r>
              <a:endParaRPr sz="600" dirty="0">
                <a:solidFill>
                  <a:srgbClr val="595A5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endParaRPr>
            </a:p>
          </p:txBody>
        </p:sp>
        <p:pic>
          <p:nvPicPr>
            <p:cNvPr id="88" name="Picture 87" descr="Marketecture-Icons_Training-Certification.png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90416" y="843735"/>
              <a:ext cx="274320" cy="274320"/>
            </a:xfrm>
            <a:prstGeom prst="rect">
              <a:avLst/>
            </a:prstGeom>
          </p:spPr>
        </p:pic>
        <p:cxnSp>
          <p:nvCxnSpPr>
            <p:cNvPr id="89" name="Straight Connector 88"/>
            <p:cNvCxnSpPr/>
            <p:nvPr/>
          </p:nvCxnSpPr>
          <p:spPr>
            <a:xfrm>
              <a:off x="420722" y="1177435"/>
              <a:ext cx="6985228" cy="2204"/>
            </a:xfrm>
            <a:prstGeom prst="line">
              <a:avLst/>
            </a:prstGeom>
            <a:ln w="952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Donut 89"/>
            <p:cNvSpPr/>
            <p:nvPr/>
          </p:nvSpPr>
          <p:spPr>
            <a:xfrm>
              <a:off x="7380566" y="1128946"/>
              <a:ext cx="91440" cy="91440"/>
            </a:xfrm>
            <a:prstGeom prst="donut">
              <a:avLst/>
            </a:prstGeom>
            <a:solidFill>
              <a:srgbClr val="660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Title 1086"/>
          <p:cNvSpPr txBox="1">
            <a:spLocks/>
          </p:cNvSpPr>
          <p:nvPr/>
        </p:nvSpPr>
        <p:spPr>
          <a:xfrm>
            <a:off x="133899" y="178628"/>
            <a:ext cx="8735968" cy="5496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414042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b="0" dirty="0" smtClean="0">
                <a:solidFill>
                  <a:schemeClr val="bg2">
                    <a:lumMod val="50000"/>
                  </a:schemeClr>
                </a:solidFill>
              </a:rPr>
              <a:t>Service breadth and depth</a:t>
            </a:r>
            <a:endParaRPr lang="en-US" sz="2800" b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t="11810"/>
          <a:stretch>
            <a:fillRect/>
          </a:stretch>
        </p:blipFill>
        <p:spPr bwMode="auto">
          <a:xfrm>
            <a:off x="0" y="547141"/>
            <a:ext cx="9144000" cy="408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04734" y="209862"/>
            <a:ext cx="663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AWS Foundation Services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t="14509"/>
          <a:stretch>
            <a:fillRect/>
          </a:stretch>
        </p:blipFill>
        <p:spPr bwMode="auto">
          <a:xfrm>
            <a:off x="0" y="659567"/>
            <a:ext cx="9144000" cy="38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47338" y="194872"/>
            <a:ext cx="704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  AWS Platform Services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67" y="965201"/>
            <a:ext cx="90085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Trade capital expense for variable expense ( pay-as-you-go 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Benefit from massive economies of scale.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Stop guessing capacity.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Go global in minutes.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Increase speed and agility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Highly reliable for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rice point.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Stop spending money on running and maintaining data centers.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866" y="313267"/>
            <a:ext cx="8572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Why Leveraging AWS is an absolute advantage!</a:t>
            </a:r>
          </a:p>
          <a:p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 descr="whatisaws_hero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6" y="1624336"/>
            <a:ext cx="2861733" cy="2861733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31" y="2788502"/>
            <a:ext cx="2743543" cy="1697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 bwMode="auto">
          <a:xfrm>
            <a:off x="1449271" y="2671095"/>
            <a:ext cx="5681086" cy="825588"/>
          </a:xfrm>
          <a:prstGeom prst="roundRect">
            <a:avLst/>
          </a:prstGeom>
          <a:solidFill>
            <a:srgbClr val="FAA63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endParaRPr lang="en-US" altLang="ja-JP" sz="1350" dirty="0">
              <a:solidFill>
                <a:prstClr val="black"/>
              </a:solidFill>
              <a:ea typeface="Verdana" pitchFamily="34" charset="0"/>
              <a:cs typeface="Calibri"/>
              <a:sym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435" y="2671332"/>
            <a:ext cx="1725438" cy="227059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50808" tIns="25421" rIns="50808" bIns="25421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254215"/>
            <a:r>
              <a:rPr lang="en-US" sz="1000" dirty="0">
                <a:solidFill>
                  <a:prstClr val="white"/>
                </a:solidFill>
                <a:latin typeface="Arial"/>
                <a:ea typeface="Verdana" pitchFamily="34" charset="0"/>
                <a:cs typeface="Arial"/>
              </a:rPr>
              <a:t>AWS </a:t>
            </a:r>
            <a:r>
              <a:rPr lang="en-US" sz="1000" dirty="0" smtClean="0">
                <a:solidFill>
                  <a:prstClr val="white"/>
                </a:solidFill>
                <a:latin typeface="Arial"/>
                <a:ea typeface="Verdana" pitchFamily="34" charset="0"/>
                <a:cs typeface="Arial"/>
              </a:rPr>
              <a:t>foundation </a:t>
            </a:r>
            <a:r>
              <a:rPr lang="en-US" sz="1000" dirty="0">
                <a:solidFill>
                  <a:prstClr val="white"/>
                </a:solidFill>
                <a:latin typeface="Arial"/>
                <a:ea typeface="Verdana" pitchFamily="34" charset="0"/>
                <a:cs typeface="Arial"/>
              </a:rPr>
              <a:t>s</a:t>
            </a:r>
            <a:r>
              <a:rPr lang="en-US" sz="1000" dirty="0" smtClean="0">
                <a:solidFill>
                  <a:prstClr val="white"/>
                </a:solidFill>
                <a:latin typeface="Arial"/>
                <a:ea typeface="Verdana" pitchFamily="34" charset="0"/>
                <a:cs typeface="Arial"/>
              </a:rPr>
              <a:t>ervices</a:t>
            </a:r>
            <a:endParaRPr lang="en-US" sz="1000" dirty="0">
              <a:solidFill>
                <a:prstClr val="white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4" name="Rectangle 7"/>
          <p:cNvSpPr/>
          <p:nvPr/>
        </p:nvSpPr>
        <p:spPr bwMode="auto">
          <a:xfrm>
            <a:off x="1552396" y="2939390"/>
            <a:ext cx="1298688" cy="4863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000" b="1" dirty="0" smtClean="0">
                <a:solidFill>
                  <a:srgbClr val="FAA634"/>
                </a:solidFill>
                <a:ea typeface="Verdana" pitchFamily="34" charset="0"/>
                <a:cs typeface="Arial"/>
                <a:sym typeface="Times New Roman" pitchFamily="18" charset="0"/>
              </a:rPr>
              <a:t>compute</a:t>
            </a:r>
            <a:endParaRPr lang="en-US" altLang="ja-JP" sz="1000" b="1" dirty="0">
              <a:solidFill>
                <a:srgbClr val="FAA634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954016" y="2933780"/>
            <a:ext cx="1353571" cy="4863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000" b="1" dirty="0" smtClean="0">
                <a:solidFill>
                  <a:srgbClr val="FAA634"/>
                </a:solidFill>
                <a:ea typeface="Verdana" pitchFamily="34" charset="0"/>
                <a:cs typeface="Arial"/>
                <a:sym typeface="Times New Roman" pitchFamily="18" charset="0"/>
              </a:rPr>
              <a:t>storage</a:t>
            </a:r>
            <a:endParaRPr lang="en-US" altLang="ja-JP" sz="1000" b="1" dirty="0">
              <a:solidFill>
                <a:srgbClr val="FAA634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4398269" y="2939390"/>
            <a:ext cx="1322722" cy="48638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000" b="1" dirty="0" smtClean="0">
                <a:solidFill>
                  <a:srgbClr val="FAA634"/>
                </a:solidFill>
                <a:ea typeface="Verdana" pitchFamily="34" charset="0"/>
                <a:cs typeface="Arial"/>
                <a:sym typeface="Times New Roman" pitchFamily="18" charset="0"/>
              </a:rPr>
              <a:t>database</a:t>
            </a:r>
            <a:endParaRPr lang="en-US" altLang="ja-JP" sz="1000" b="1" dirty="0">
              <a:solidFill>
                <a:srgbClr val="FAA634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5803339" y="2939529"/>
            <a:ext cx="1240124" cy="48077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000" b="1" dirty="0" smtClean="0">
                <a:solidFill>
                  <a:srgbClr val="FAA634"/>
                </a:solidFill>
                <a:ea typeface="Verdana" pitchFamily="34" charset="0"/>
                <a:cs typeface="Arial"/>
                <a:sym typeface="Times New Roman" pitchFamily="18" charset="0"/>
              </a:rPr>
              <a:t>networking</a:t>
            </a:r>
            <a:endParaRPr lang="en-US" altLang="ja-JP" sz="1000" b="1" dirty="0">
              <a:solidFill>
                <a:srgbClr val="FAA634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  <p:sp>
        <p:nvSpPr>
          <p:cNvPr id="8" name="Rectangle 5"/>
          <p:cNvSpPr/>
          <p:nvPr/>
        </p:nvSpPr>
        <p:spPr bwMode="auto">
          <a:xfrm>
            <a:off x="1449380" y="3571063"/>
            <a:ext cx="5684088" cy="920723"/>
          </a:xfrm>
          <a:prstGeom prst="roundRect">
            <a:avLst/>
          </a:prstGeom>
          <a:solidFill>
            <a:srgbClr val="FAA63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endParaRPr lang="en-US" altLang="ja-JP" sz="1350" dirty="0">
              <a:solidFill>
                <a:srgbClr val="FAA634"/>
              </a:solidFill>
              <a:ea typeface="Verdana" pitchFamily="34" charset="0"/>
              <a:cs typeface="Calibri"/>
              <a:sym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6441" y="3605150"/>
            <a:ext cx="1766400" cy="227059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50808" tIns="25421" rIns="50808" bIns="25421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254215"/>
            <a:r>
              <a:rPr lang="en-US" sz="1000" dirty="0">
                <a:solidFill>
                  <a:prstClr val="white"/>
                </a:solidFill>
                <a:latin typeface="Arial"/>
                <a:ea typeface="Verdana" pitchFamily="34" charset="0"/>
                <a:cs typeface="Arial"/>
              </a:rPr>
              <a:t>AWS </a:t>
            </a:r>
            <a:r>
              <a:rPr lang="en-US" sz="1000" dirty="0" smtClean="0">
                <a:solidFill>
                  <a:prstClr val="white"/>
                </a:solidFill>
                <a:latin typeface="Arial"/>
                <a:ea typeface="Verdana" pitchFamily="34" charset="0"/>
                <a:cs typeface="Arial"/>
              </a:rPr>
              <a:t>global </a:t>
            </a:r>
            <a:r>
              <a:rPr lang="en-US" sz="1000" dirty="0">
                <a:solidFill>
                  <a:prstClr val="white"/>
                </a:solidFill>
                <a:latin typeface="Arial"/>
                <a:ea typeface="Verdana" pitchFamily="34" charset="0"/>
                <a:cs typeface="Arial"/>
              </a:rPr>
              <a:t>i</a:t>
            </a:r>
            <a:r>
              <a:rPr lang="en-US" sz="1000" dirty="0" smtClean="0">
                <a:solidFill>
                  <a:prstClr val="white"/>
                </a:solidFill>
                <a:latin typeface="Arial"/>
                <a:ea typeface="Verdana" pitchFamily="34" charset="0"/>
                <a:cs typeface="Arial"/>
              </a:rPr>
              <a:t>nfrastructure</a:t>
            </a:r>
            <a:endParaRPr lang="en-US" sz="1000" dirty="0">
              <a:solidFill>
                <a:prstClr val="white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" name="Rectangle 7"/>
          <p:cNvSpPr/>
          <p:nvPr/>
        </p:nvSpPr>
        <p:spPr bwMode="auto">
          <a:xfrm>
            <a:off x="3560115" y="4063654"/>
            <a:ext cx="1671008" cy="35135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000" b="1" dirty="0" smtClean="0">
                <a:solidFill>
                  <a:srgbClr val="FAA634"/>
                </a:solidFill>
                <a:ea typeface="Verdana" pitchFamily="34" charset="0"/>
                <a:cs typeface="Arial"/>
                <a:sym typeface="Times New Roman" pitchFamily="18" charset="0"/>
              </a:rPr>
              <a:t>regions</a:t>
            </a:r>
            <a:endParaRPr lang="en-US" altLang="ja-JP" sz="1000" b="1" dirty="0">
              <a:solidFill>
                <a:srgbClr val="FAA634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  <p:sp>
        <p:nvSpPr>
          <p:cNvPr id="11" name="Rectangle 7"/>
          <p:cNvSpPr/>
          <p:nvPr/>
        </p:nvSpPr>
        <p:spPr bwMode="auto">
          <a:xfrm>
            <a:off x="3560115" y="3643276"/>
            <a:ext cx="1671008" cy="368310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000" b="1" dirty="0">
                <a:solidFill>
                  <a:srgbClr val="FAA634"/>
                </a:solidFill>
                <a:ea typeface="Verdana" pitchFamily="34" charset="0"/>
                <a:cs typeface="Arial"/>
                <a:sym typeface="Times New Roman" pitchFamily="18" charset="0"/>
              </a:rPr>
              <a:t>Availability Zones</a:t>
            </a:r>
          </a:p>
        </p:txBody>
      </p:sp>
      <p:sp>
        <p:nvSpPr>
          <p:cNvPr id="12" name="Rectangle 7"/>
          <p:cNvSpPr/>
          <p:nvPr/>
        </p:nvSpPr>
        <p:spPr bwMode="auto">
          <a:xfrm>
            <a:off x="5464151" y="3649148"/>
            <a:ext cx="1573281" cy="77681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000" b="1" dirty="0" smtClean="0">
                <a:solidFill>
                  <a:srgbClr val="FAA634"/>
                </a:solidFill>
                <a:ea typeface="Verdana" pitchFamily="34" charset="0"/>
                <a:cs typeface="Arial"/>
                <a:sym typeface="Times New Roman" pitchFamily="18" charset="0"/>
              </a:rPr>
              <a:t>edge locations</a:t>
            </a:r>
            <a:endParaRPr lang="en-US" altLang="ja-JP" sz="1000" b="1" dirty="0">
              <a:solidFill>
                <a:srgbClr val="FAA634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  <p:sp>
        <p:nvSpPr>
          <p:cNvPr id="13" name="Rectangle 7"/>
          <p:cNvSpPr/>
          <p:nvPr/>
        </p:nvSpPr>
        <p:spPr bwMode="auto">
          <a:xfrm>
            <a:off x="1439737" y="1639365"/>
            <a:ext cx="1303463" cy="79245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600" b="1" dirty="0" smtClean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network</a:t>
            </a:r>
          </a:p>
          <a:p>
            <a:pPr algn="ctr" defTabSz="254215">
              <a:defRPr/>
            </a:pPr>
            <a:r>
              <a:rPr lang="en-US" altLang="ja-JP" sz="1600" b="1" dirty="0" smtClean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security</a:t>
            </a:r>
          </a:p>
        </p:txBody>
      </p:sp>
      <p:sp>
        <p:nvSpPr>
          <p:cNvPr id="14" name="Rectangle 7"/>
          <p:cNvSpPr/>
          <p:nvPr/>
        </p:nvSpPr>
        <p:spPr bwMode="auto">
          <a:xfrm>
            <a:off x="2851084" y="1639417"/>
            <a:ext cx="1317821" cy="792345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/>
            <a:r>
              <a:rPr lang="en-US" altLang="ja-JP" sz="1600" b="1" dirty="0" smtClean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server security</a:t>
            </a:r>
            <a:endParaRPr lang="en-US" altLang="ja-JP" sz="1600" b="1" dirty="0">
              <a:solidFill>
                <a:srgbClr val="FFFFFF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  <p:sp>
        <p:nvSpPr>
          <p:cNvPr id="15" name="Rectangle 5"/>
          <p:cNvSpPr/>
          <p:nvPr/>
        </p:nvSpPr>
        <p:spPr bwMode="auto">
          <a:xfrm>
            <a:off x="1417485" y="1005570"/>
            <a:ext cx="5679584" cy="5087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808" tIns="25421" rIns="50808" bIns="25421" anchor="ctr"/>
          <a:lstStyle/>
          <a:p>
            <a:pPr algn="ctr" defTabSz="254215">
              <a:defRPr/>
            </a:pPr>
            <a:r>
              <a:rPr lang="en-US" altLang="ja-JP" sz="1600" b="1" dirty="0" smtClean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customer </a:t>
            </a:r>
            <a:r>
              <a:rPr lang="en-US" altLang="ja-JP" sz="1600" b="1" dirty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applications </a:t>
            </a:r>
            <a:r>
              <a:rPr lang="en-US" altLang="ja-JP" sz="1600" b="1" dirty="0" smtClean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and </a:t>
            </a:r>
            <a:r>
              <a:rPr lang="en-US" altLang="ja-JP" sz="1600" b="1" dirty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content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42168" y="2549535"/>
            <a:ext cx="6554901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2373" y="3266464"/>
            <a:ext cx="686063" cy="276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8517" y="1306235"/>
            <a:ext cx="17149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You get to define your controls </a:t>
            </a:r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in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 the cloud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26712" y="3012309"/>
            <a:ext cx="1589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AWS 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takes care of the 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security 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500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of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+mn-cs"/>
              </a:rPr>
              <a:t> the cloud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017" y="1534482"/>
            <a:ext cx="1077234" cy="882335"/>
          </a:xfrm>
          <a:prstGeom prst="rect">
            <a:avLst/>
          </a:prstGeom>
          <a:noFill/>
        </p:spPr>
        <p:txBody>
          <a:bodyPr wrap="none" lIns="50808" tIns="25421" rIns="50808" bIns="2542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mission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owner &amp;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partner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itle 4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 and AWS share responsibility for security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7"/>
          <p:cNvSpPr/>
          <p:nvPr/>
        </p:nvSpPr>
        <p:spPr bwMode="auto">
          <a:xfrm>
            <a:off x="4276789" y="1639416"/>
            <a:ext cx="1317821" cy="792345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/>
            <a:r>
              <a:rPr lang="en-US" altLang="ja-JP" sz="1600" b="1" dirty="0" smtClean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data</a:t>
            </a:r>
          </a:p>
          <a:p>
            <a:pPr algn="ctr" defTabSz="254215"/>
            <a:r>
              <a:rPr lang="en-US" altLang="ja-JP" sz="1600" b="1" dirty="0" smtClean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security</a:t>
            </a:r>
            <a:endParaRPr lang="en-US" altLang="ja-JP" sz="1600" b="1" dirty="0">
              <a:solidFill>
                <a:srgbClr val="FFFFFF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  <p:sp>
        <p:nvSpPr>
          <p:cNvPr id="23" name="Rectangle 7"/>
          <p:cNvSpPr/>
          <p:nvPr/>
        </p:nvSpPr>
        <p:spPr bwMode="auto">
          <a:xfrm>
            <a:off x="5702494" y="1622973"/>
            <a:ext cx="1317821" cy="792345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0808" tIns="25421" rIns="50808" bIns="25421" anchor="ctr"/>
          <a:lstStyle/>
          <a:p>
            <a:pPr algn="ctr" defTabSz="254215"/>
            <a:r>
              <a:rPr lang="en-US" altLang="ja-JP" sz="1600" b="1" dirty="0" smtClean="0">
                <a:solidFill>
                  <a:srgbClr val="FFFFFF"/>
                </a:solidFill>
                <a:ea typeface="Verdana" pitchFamily="34" charset="0"/>
                <a:cs typeface="Arial"/>
                <a:sym typeface="Times New Roman" pitchFamily="18" charset="0"/>
              </a:rPr>
              <a:t>access control</a:t>
            </a:r>
            <a:endParaRPr lang="en-US" altLang="ja-JP" sz="1600" b="1" dirty="0">
              <a:solidFill>
                <a:srgbClr val="FFFFFF"/>
              </a:solidFill>
              <a:ea typeface="Verdana" pitchFamily="34" charset="0"/>
              <a:cs typeface="Arial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AWS apart?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61081" y="1589934"/>
            <a:ext cx="7139459" cy="0"/>
          </a:xfrm>
          <a:prstGeom prst="line">
            <a:avLst/>
          </a:prstGeom>
          <a:ln>
            <a:solidFill>
              <a:srgbClr val="B1B3B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61081" y="2216469"/>
            <a:ext cx="7139459" cy="0"/>
          </a:xfrm>
          <a:prstGeom prst="line">
            <a:avLst/>
          </a:prstGeom>
          <a:ln>
            <a:solidFill>
              <a:srgbClr val="B1B3B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61081" y="2843004"/>
            <a:ext cx="7139459" cy="0"/>
          </a:xfrm>
          <a:prstGeom prst="line">
            <a:avLst/>
          </a:prstGeom>
          <a:ln>
            <a:solidFill>
              <a:srgbClr val="B1B3B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61081" y="3469539"/>
            <a:ext cx="7139459" cy="0"/>
          </a:xfrm>
          <a:prstGeom prst="line">
            <a:avLst/>
          </a:prstGeom>
          <a:ln>
            <a:solidFill>
              <a:srgbClr val="B1B3B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1081" y="4096074"/>
            <a:ext cx="7139459" cy="0"/>
          </a:xfrm>
          <a:prstGeom prst="line">
            <a:avLst/>
          </a:prstGeom>
          <a:ln>
            <a:solidFill>
              <a:srgbClr val="B1B3B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5053" y="1122778"/>
            <a:ext cx="34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building and managing cloud since 2006</a:t>
            </a:r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5053" y="1749313"/>
            <a:ext cx="432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75+ services to literally support any cloud workload !</a:t>
            </a:r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5053" y="2375848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history of rapid, customer-driven releases</a:t>
            </a:r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5053" y="3002383"/>
            <a:ext cx="435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16 regions, 42 Availability </a:t>
            </a:r>
            <a:r>
              <a:rPr lang="en-US" sz="1400" dirty="0">
                <a:solidFill>
                  <a:srgbClr val="636466"/>
                </a:solidFill>
                <a:latin typeface="Arial"/>
                <a:cs typeface="Arial"/>
              </a:rPr>
              <a:t>Z</a:t>
            </a:r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ones, 70+ edge locations</a:t>
            </a:r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4059" y="3628918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50+ proactive price reductions to date</a:t>
            </a:r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4059" y="4255452"/>
            <a:ext cx="476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thousands of partners: 2,100+ AWS Marketplace products</a:t>
            </a:r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6404" y="1122778"/>
            <a:ext cx="108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14042"/>
                </a:solidFill>
                <a:latin typeface="Arial"/>
                <a:cs typeface="Arial"/>
              </a:rPr>
              <a:t>Experience</a:t>
            </a:r>
            <a:endParaRPr lang="en-US" sz="1400" dirty="0">
              <a:solidFill>
                <a:srgbClr val="414042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6404" y="1749313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14042"/>
                </a:solidFill>
                <a:latin typeface="Arial"/>
                <a:cs typeface="Arial"/>
              </a:rPr>
              <a:t>Service breadth and depth</a:t>
            </a:r>
            <a:endParaRPr lang="en-US" sz="1400" dirty="0">
              <a:solidFill>
                <a:srgbClr val="41404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6404" y="2375848"/>
            <a:ext cx="1671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14042"/>
                </a:solidFill>
                <a:latin typeface="Arial"/>
                <a:cs typeface="Arial"/>
              </a:rPr>
              <a:t>Pace of innovation</a:t>
            </a:r>
            <a:endParaRPr lang="en-US" sz="1400" dirty="0">
              <a:solidFill>
                <a:srgbClr val="414042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6404" y="300238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14042"/>
                </a:solidFill>
                <a:latin typeface="Arial"/>
                <a:cs typeface="Arial"/>
              </a:rPr>
              <a:t>Global footprint</a:t>
            </a:r>
            <a:endParaRPr lang="en-US" sz="1400" dirty="0">
              <a:solidFill>
                <a:srgbClr val="414042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35410" y="3628918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14042"/>
                </a:solidFill>
                <a:latin typeface="Arial"/>
                <a:cs typeface="Arial"/>
              </a:rPr>
              <a:t>Pricing philosophy</a:t>
            </a:r>
            <a:endParaRPr lang="en-US" sz="1400" dirty="0">
              <a:solidFill>
                <a:srgbClr val="414042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5410" y="4255452"/>
            <a:ext cx="106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14042"/>
                </a:solidFill>
                <a:latin typeface="Arial"/>
                <a:cs typeface="Arial"/>
              </a:rPr>
              <a:t>Ecosystem</a:t>
            </a:r>
            <a:endParaRPr lang="en-US" sz="1400" dirty="0">
              <a:solidFill>
                <a:srgbClr val="414042"/>
              </a:solidFill>
              <a:latin typeface="Arial"/>
              <a:cs typeface="Arial"/>
            </a:endParaRPr>
          </a:p>
        </p:txBody>
      </p:sp>
      <p:pic>
        <p:nvPicPr>
          <p:cNvPr id="20" name="Picture 19" descr="CheckMark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5" t="12833" r="10103" b="10715"/>
          <a:stretch/>
        </p:blipFill>
        <p:spPr>
          <a:xfrm>
            <a:off x="1155701" y="995405"/>
            <a:ext cx="552249" cy="508001"/>
          </a:xfrm>
          <a:prstGeom prst="rect">
            <a:avLst/>
          </a:prstGeom>
        </p:spPr>
      </p:pic>
      <p:pic>
        <p:nvPicPr>
          <p:cNvPr id="21" name="Picture 20" descr="CheckMark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5" t="12833" r="10103" b="10715"/>
          <a:stretch/>
        </p:blipFill>
        <p:spPr>
          <a:xfrm>
            <a:off x="1155701" y="1633837"/>
            <a:ext cx="552249" cy="508001"/>
          </a:xfrm>
          <a:prstGeom prst="rect">
            <a:avLst/>
          </a:prstGeom>
        </p:spPr>
      </p:pic>
      <p:pic>
        <p:nvPicPr>
          <p:cNvPr id="22" name="Picture 21" descr="CheckMark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5" t="12833" r="10103" b="10715"/>
          <a:stretch/>
        </p:blipFill>
        <p:spPr>
          <a:xfrm>
            <a:off x="1155701" y="2258540"/>
            <a:ext cx="552249" cy="508001"/>
          </a:xfrm>
          <a:prstGeom prst="rect">
            <a:avLst/>
          </a:prstGeom>
        </p:spPr>
      </p:pic>
      <p:pic>
        <p:nvPicPr>
          <p:cNvPr id="23" name="Picture 22" descr="CheckMark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5" t="12833" r="10103" b="10715"/>
          <a:stretch/>
        </p:blipFill>
        <p:spPr>
          <a:xfrm>
            <a:off x="1155701" y="2890107"/>
            <a:ext cx="552249" cy="508001"/>
          </a:xfrm>
          <a:prstGeom prst="rect">
            <a:avLst/>
          </a:prstGeom>
        </p:spPr>
      </p:pic>
      <p:pic>
        <p:nvPicPr>
          <p:cNvPr id="24" name="Picture 23" descr="CheckMark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5" t="12833" r="10103" b="10715"/>
          <a:stretch/>
        </p:blipFill>
        <p:spPr>
          <a:xfrm>
            <a:off x="1155701" y="3507944"/>
            <a:ext cx="552249" cy="508001"/>
          </a:xfrm>
          <a:prstGeom prst="rect">
            <a:avLst/>
          </a:prstGeom>
        </p:spPr>
      </p:pic>
      <p:pic>
        <p:nvPicPr>
          <p:cNvPr id="25" name="Picture 24" descr="CheckMark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5" t="12833" r="10103" b="10715"/>
          <a:stretch/>
        </p:blipFill>
        <p:spPr>
          <a:xfrm>
            <a:off x="1155701" y="4119795"/>
            <a:ext cx="552249" cy="50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918467" y="4948290"/>
            <a:ext cx="862737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600" dirty="0">
                <a:solidFill>
                  <a:srgbClr val="636466"/>
                </a:solidFill>
                <a:latin typeface="Arial"/>
                <a:cs typeface="Arial"/>
              </a:rPr>
              <a:t>*as of </a:t>
            </a:r>
            <a:r>
              <a:rPr lang="en-US" sz="600" dirty="0" smtClean="0">
                <a:solidFill>
                  <a:srgbClr val="636466"/>
                </a:solidFill>
                <a:latin typeface="Arial"/>
                <a:cs typeface="Arial"/>
              </a:rPr>
              <a:t>July 31, 2014</a:t>
            </a:r>
            <a:endParaRPr lang="en-US" sz="600" dirty="0">
              <a:solidFill>
                <a:srgbClr val="6364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" y="855134"/>
            <a:ext cx="840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95959"/>
                </a:solidFill>
                <a:latin typeface="Arial-BoldMT"/>
              </a:rPr>
              <a:t>Introduction to Cloud Computing</a:t>
            </a:r>
          </a:p>
          <a:p>
            <a:r>
              <a:rPr lang="en-US" sz="2800" b="1" dirty="0" smtClean="0">
                <a:solidFill>
                  <a:srgbClr val="595959"/>
                </a:solidFill>
                <a:latin typeface="Arial-BoldMT"/>
              </a:rPr>
              <a:t>with Amazon Web Services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9400" y="196426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rgbClr val="B0ACAC"/>
              </a:solidFill>
              <a:latin typeface="Arial-BoldMT"/>
            </a:endParaRPr>
          </a:p>
          <a:p>
            <a:r>
              <a:rPr lang="en-US" sz="1400" b="1" dirty="0" err="1" smtClean="0">
                <a:solidFill>
                  <a:srgbClr val="B0ACAC"/>
                </a:solidFill>
                <a:latin typeface="Arial-BoldMT"/>
              </a:rPr>
              <a:t>Aman</a:t>
            </a:r>
            <a:r>
              <a:rPr lang="en-US" sz="1400" b="1" dirty="0" smtClean="0">
                <a:solidFill>
                  <a:srgbClr val="B0ACAC"/>
                </a:solidFill>
                <a:latin typeface="Arial-BoldMT"/>
              </a:rPr>
              <a:t> Khan</a:t>
            </a:r>
          </a:p>
          <a:p>
            <a:r>
              <a:rPr lang="en-US" sz="1400" b="1" dirty="0" smtClean="0">
                <a:solidFill>
                  <a:srgbClr val="B0ACAC"/>
                </a:solidFill>
                <a:latin typeface="Arial-BoldMT"/>
              </a:rPr>
              <a:t>Devops Enthusiast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55733" y="31242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283" y="3039507"/>
            <a:ext cx="2171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Expansive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ecosystem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14547" y="1003166"/>
            <a:ext cx="26699" cy="3588335"/>
          </a:xfrm>
          <a:prstGeom prst="line">
            <a:avLst/>
          </a:prstGeom>
          <a:ln>
            <a:solidFill>
              <a:srgbClr val="B1B3B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WS_PartnerNetwork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5765" y="1121597"/>
            <a:ext cx="2263558" cy="63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911819"/>
            <a:ext cx="351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thousands of the world’s largest technology and consulting companies</a:t>
            </a:r>
          </a:p>
          <a:p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31 Global Premier Consulting partners</a:t>
            </a:r>
          </a:p>
          <a:p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8 enterprise-focused competencies</a:t>
            </a:r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8533" y="3573501"/>
            <a:ext cx="3422151" cy="996514"/>
            <a:chOff x="574524" y="3645239"/>
            <a:chExt cx="3422151" cy="9965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129" y="3645239"/>
              <a:ext cx="780143" cy="34326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8784" y="3728620"/>
              <a:ext cx="827352" cy="1765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9323" y="3698390"/>
              <a:ext cx="827352" cy="2369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24" y="4384663"/>
              <a:ext cx="827352" cy="20683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6179" y="4309416"/>
              <a:ext cx="633641" cy="32104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784" y="4334412"/>
              <a:ext cx="827352" cy="30734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3150" y="1229115"/>
            <a:ext cx="2263558" cy="3792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19707" y="1911819"/>
            <a:ext cx="351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2,100+ products available for one-click deployment across 23 distinct product categories</a:t>
            </a:r>
          </a:p>
          <a:p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customers </a:t>
            </a:r>
            <a:r>
              <a:rPr lang="en-US" sz="1400" dirty="0">
                <a:solidFill>
                  <a:srgbClr val="636466"/>
                </a:solidFill>
                <a:latin typeface="Arial"/>
                <a:cs typeface="Arial"/>
              </a:rPr>
              <a:t>run over </a:t>
            </a:r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70 million </a:t>
            </a:r>
            <a:r>
              <a:rPr lang="en-US" sz="1400" dirty="0">
                <a:solidFill>
                  <a:srgbClr val="636466"/>
                </a:solidFill>
                <a:latin typeface="Arial"/>
                <a:cs typeface="Arial"/>
              </a:rPr>
              <a:t>hours </a:t>
            </a:r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of software </a:t>
            </a:r>
            <a:r>
              <a:rPr lang="en-US" sz="1400" dirty="0">
                <a:solidFill>
                  <a:srgbClr val="636466"/>
                </a:solidFill>
                <a:latin typeface="Arial"/>
                <a:cs typeface="Arial"/>
              </a:rPr>
              <a:t>per </a:t>
            </a:r>
            <a:r>
              <a:rPr lang="en-US" sz="1400" dirty="0" smtClean="0">
                <a:solidFill>
                  <a:srgbClr val="636466"/>
                </a:solidFill>
                <a:latin typeface="Arial"/>
                <a:cs typeface="Arial"/>
              </a:rPr>
              <a:t>month</a:t>
            </a:r>
            <a:endParaRPr lang="en-US" sz="1400" dirty="0">
              <a:solidFill>
                <a:srgbClr val="636466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98752" y="3503200"/>
            <a:ext cx="3425660" cy="1088301"/>
            <a:chOff x="5176424" y="3566078"/>
            <a:chExt cx="3425660" cy="108830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76424" y="3678089"/>
              <a:ext cx="827352" cy="27756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31599" y="3566078"/>
              <a:ext cx="713619" cy="53521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8752" y="4343272"/>
              <a:ext cx="782696" cy="28962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3"/>
            <a:srcRect t="35018" b="33909"/>
            <a:stretch/>
          </p:blipFill>
          <p:spPr>
            <a:xfrm>
              <a:off x="6463482" y="4359537"/>
              <a:ext cx="827352" cy="25709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4"/>
            <a:srcRect t="31030" b="28771"/>
            <a:stretch/>
          </p:blipFill>
          <p:spPr>
            <a:xfrm>
              <a:off x="7774732" y="4321786"/>
              <a:ext cx="827352" cy="332593"/>
            </a:xfrm>
            <a:prstGeom prst="rect">
              <a:avLst/>
            </a:prstGeom>
          </p:spPr>
        </p:pic>
        <p:pic>
          <p:nvPicPr>
            <p:cNvPr id="21" name="Picture 20" descr="cisco-logo.jp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87752" y="3604370"/>
              <a:ext cx="778812" cy="425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38" y="1401368"/>
            <a:ext cx="2348274" cy="252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magic_quadran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2239276" y="1309458"/>
            <a:ext cx="2533650" cy="243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3613" y="1456809"/>
            <a:ext cx="2001988" cy="201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907" y="884686"/>
            <a:ext cx="67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891048"/>
            <a:ext cx="10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7511" y="901726"/>
            <a:ext cx="8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2013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 rot="16200000">
            <a:off x="1907806" y="1883144"/>
            <a:ext cx="457200" cy="462812"/>
          </a:xfrm>
          <a:prstGeom prst="pie">
            <a:avLst>
              <a:gd name="adj1" fmla="val 12751387"/>
              <a:gd name="adj2" fmla="val 16200000"/>
            </a:avLst>
          </a:prstGeom>
          <a:solidFill>
            <a:srgbClr val="004B91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e 8"/>
          <p:cNvSpPr/>
          <p:nvPr/>
        </p:nvSpPr>
        <p:spPr>
          <a:xfrm rot="15934448">
            <a:off x="3791496" y="1347965"/>
            <a:ext cx="933968" cy="1124788"/>
          </a:xfrm>
          <a:prstGeom prst="pie">
            <a:avLst>
              <a:gd name="adj1" fmla="val 12304672"/>
              <a:gd name="adj2" fmla="val 15598512"/>
            </a:avLst>
          </a:prstGeom>
          <a:solidFill>
            <a:srgbClr val="004B91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rot="15934448">
            <a:off x="5743818" y="954018"/>
            <a:ext cx="1539069" cy="1720605"/>
          </a:xfrm>
          <a:prstGeom prst="pie">
            <a:avLst>
              <a:gd name="adj1" fmla="val 12304672"/>
              <a:gd name="adj2" fmla="val 15598512"/>
            </a:avLst>
          </a:prstGeom>
          <a:solidFill>
            <a:srgbClr val="004B91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4" descr="Figure 1.Magic Quadrant for Cloud Infrastructure as a Servi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2664" y="1502770"/>
            <a:ext cx="1920670" cy="19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911" y="898961"/>
            <a:ext cx="8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 rot="14789981">
            <a:off x="8230368" y="902227"/>
            <a:ext cx="1274808" cy="1495437"/>
          </a:xfrm>
          <a:prstGeom prst="pie">
            <a:avLst>
              <a:gd name="adj1" fmla="val 12304672"/>
              <a:gd name="adj2" fmla="val 15598512"/>
            </a:avLst>
          </a:prstGeom>
          <a:solidFill>
            <a:srgbClr val="004B91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/>
          <p:cNvSpPr/>
          <p:nvPr/>
        </p:nvSpPr>
        <p:spPr>
          <a:xfrm rot="14789981">
            <a:off x="7932658" y="920407"/>
            <a:ext cx="1521309" cy="1799570"/>
          </a:xfrm>
          <a:prstGeom prst="pie">
            <a:avLst>
              <a:gd name="adj1" fmla="val 12304672"/>
              <a:gd name="adj2" fmla="val 15598512"/>
            </a:avLst>
          </a:prstGeom>
          <a:solidFill>
            <a:schemeClr val="bg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267" y="3829800"/>
            <a:ext cx="8964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95A5D"/>
                </a:solidFill>
                <a:latin typeface="Arial"/>
                <a:cs typeface="Arial"/>
              </a:rPr>
              <a:t>“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NeueLight"/>
              </a:rPr>
              <a:t>AWS is the overwhelming market share leader, with</a:t>
            </a:r>
            <a:r>
              <a:rPr lang="en-US" sz="1600" dirty="0">
                <a:solidFill>
                  <a:srgbClr val="595A5D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E47911"/>
                </a:solidFill>
                <a:latin typeface="HelveticaNeueLight"/>
              </a:rPr>
              <a:t>more than five times the compute </a:t>
            </a:r>
            <a:r>
              <a:rPr lang="en-US" dirty="0" smtClean="0">
                <a:solidFill>
                  <a:srgbClr val="E47911"/>
                </a:solidFill>
                <a:latin typeface="HelveticaNeueLight"/>
              </a:rPr>
              <a:t>	capacity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NeueLight"/>
              </a:rPr>
              <a:t>in use than the aggregate total of the other fourteen providers</a:t>
            </a:r>
            <a:r>
              <a:rPr lang="en-US" sz="1600" dirty="0">
                <a:solidFill>
                  <a:srgbClr val="595A5D"/>
                </a:solidFill>
                <a:latin typeface="Arial"/>
                <a:cs typeface="Arial"/>
              </a:rPr>
              <a:t>.”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05979"/>
            <a:ext cx="8229600" cy="5394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Gartner Magic Quadrant past 6 years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8620_0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-15630"/>
            <a:ext cx="45974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8933" y="4004733"/>
            <a:ext cx="761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HelveticaNeueLight"/>
              </a:rPr>
              <a:t>AWS named as a leader in the Infrastructure as a Service (IaaS) Magic Quadrant report for </a:t>
            </a:r>
            <a:r>
              <a:rPr lang="en-US" dirty="0" smtClean="0">
                <a:solidFill>
                  <a:srgbClr val="E47911"/>
                </a:solidFill>
                <a:latin typeface="HelveticaNeueLight"/>
              </a:rPr>
              <a:t>6th consecutive year*</a:t>
            </a:r>
            <a:endParaRPr lang="en-US" dirty="0" smtClean="0">
              <a:solidFill>
                <a:srgbClr val="FFFFFF"/>
              </a:solidFill>
              <a:latin typeface="HelveticaNeueLight"/>
            </a:endParaRPr>
          </a:p>
          <a:p>
            <a:endParaRPr lang="en-US" dirty="0"/>
          </a:p>
        </p:txBody>
      </p:sp>
      <p:pic>
        <p:nvPicPr>
          <p:cNvPr id="4" name="Picture 3" descr="magic-quadrant-cloud-20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3"/>
            <a:ext cx="4323084" cy="3882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03385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1262" y="703385"/>
            <a:ext cx="115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884" r="6017" b="4719"/>
          <a:stretch>
            <a:fillRect/>
          </a:stretch>
        </p:blipFill>
        <p:spPr bwMode="auto">
          <a:xfrm>
            <a:off x="0" y="780160"/>
            <a:ext cx="6088186" cy="382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861538" y="1500554"/>
            <a:ext cx="3282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 Application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Development (4.73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)  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ight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Batch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Computing (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4.80)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ight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 Cloud-Native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Applications (4.69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)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General Business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Applications (4.37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)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ight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Internet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of Things (4.63).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108" y="195385"/>
            <a:ext cx="803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ight"/>
              </a:rPr>
              <a:t>In the 2016 Critical Capabilities for Public Cloud Infrastructure as a Service, Worldwide, Gartner scored Amazon Web Services highest in all five use cases: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61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w-customers-are-using-aws-carlos-conde-aws-summit-paris-28-728.jpg"/>
          <p:cNvPicPr>
            <a:picLocks noChangeAspect="1"/>
          </p:cNvPicPr>
          <p:nvPr/>
        </p:nvPicPr>
        <p:blipFill>
          <a:blip r:embed="rId2"/>
          <a:srcRect t="5336" r="2679" b="5680"/>
          <a:stretch>
            <a:fillRect/>
          </a:stretch>
        </p:blipFill>
        <p:spPr>
          <a:xfrm>
            <a:off x="2947051" y="242277"/>
            <a:ext cx="5892150" cy="4040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554" y="166467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few more…..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03" b="4808"/>
          <a:stretch>
            <a:fillRect/>
          </a:stretch>
        </p:blipFill>
        <p:spPr bwMode="auto">
          <a:xfrm>
            <a:off x="1949116" y="0"/>
            <a:ext cx="7194884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892" y="2286001"/>
            <a:ext cx="7125108" cy="214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050" y="0"/>
            <a:ext cx="1383066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 b="4653"/>
          <a:stretch>
            <a:fillRect/>
          </a:stretch>
        </p:blipFill>
        <p:spPr bwMode="auto">
          <a:xfrm>
            <a:off x="635827" y="2286001"/>
            <a:ext cx="1383065" cy="226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/>
          <p:nvPr/>
        </p:nvPicPr>
        <p:blipFill>
          <a:blip r:embed="rId2"/>
          <a:stretch/>
        </p:blipFill>
        <p:spPr>
          <a:xfrm>
            <a:off x="2575440" y="2698200"/>
            <a:ext cx="6089040" cy="17906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586960" y="3897720"/>
            <a:ext cx="1474920" cy="43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26"/>
          <p:cNvPicPr/>
          <p:nvPr/>
        </p:nvPicPr>
        <p:blipFill>
          <a:blip r:embed="rId3"/>
          <a:stretch/>
        </p:blipFill>
        <p:spPr>
          <a:xfrm>
            <a:off x="5232600" y="2356560"/>
            <a:ext cx="1542960" cy="440640"/>
          </a:xfrm>
          <a:prstGeom prst="rect">
            <a:avLst/>
          </a:prstGeom>
          <a:ln>
            <a:noFill/>
          </a:ln>
        </p:spPr>
      </p:pic>
      <p:sp>
        <p:nvSpPr>
          <p:cNvPr id="5" name="TextShape 2"/>
          <p:cNvSpPr txBox="1"/>
          <p:nvPr/>
        </p:nvSpPr>
        <p:spPr>
          <a:xfrm>
            <a:off x="92520" y="160200"/>
            <a:ext cx="8714880" cy="66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Amazons Family of Businesses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-BoldMT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6601680" y="3274200"/>
            <a:ext cx="2142720" cy="14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8"/>
          <p:cNvPicPr/>
          <p:nvPr/>
        </p:nvPicPr>
        <p:blipFill>
          <a:blip r:embed="rId4"/>
          <a:stretch/>
        </p:blipFill>
        <p:spPr>
          <a:xfrm>
            <a:off x="1548360" y="1693080"/>
            <a:ext cx="2234520" cy="576360"/>
          </a:xfrm>
          <a:prstGeom prst="rect">
            <a:avLst/>
          </a:prstGeom>
          <a:ln>
            <a:noFill/>
          </a:ln>
        </p:spPr>
      </p:pic>
      <p:pic>
        <p:nvPicPr>
          <p:cNvPr id="11" name="Picture 6"/>
          <p:cNvPicPr/>
          <p:nvPr/>
        </p:nvPicPr>
        <p:blipFill>
          <a:blip r:embed="rId5"/>
          <a:stretch/>
        </p:blipFill>
        <p:spPr>
          <a:xfrm>
            <a:off x="307800" y="829800"/>
            <a:ext cx="3023280" cy="816840"/>
          </a:xfrm>
          <a:prstGeom prst="rect">
            <a:avLst/>
          </a:prstGeom>
          <a:ln>
            <a:noFill/>
          </a:ln>
        </p:spPr>
      </p:pic>
      <p:pic>
        <p:nvPicPr>
          <p:cNvPr id="12" name="Picture 10"/>
          <p:cNvPicPr/>
          <p:nvPr/>
        </p:nvPicPr>
        <p:blipFill>
          <a:blip r:embed="rId6"/>
          <a:stretch/>
        </p:blipFill>
        <p:spPr>
          <a:xfrm>
            <a:off x="3555000" y="978120"/>
            <a:ext cx="1808640" cy="792720"/>
          </a:xfrm>
          <a:prstGeom prst="rect">
            <a:avLst/>
          </a:prstGeom>
          <a:ln>
            <a:noFill/>
          </a:ln>
        </p:spPr>
      </p:pic>
      <p:pic>
        <p:nvPicPr>
          <p:cNvPr id="13" name="Picture 14"/>
          <p:cNvPicPr/>
          <p:nvPr/>
        </p:nvPicPr>
        <p:blipFill>
          <a:blip r:embed="rId7"/>
          <a:stretch/>
        </p:blipFill>
        <p:spPr>
          <a:xfrm>
            <a:off x="7081560" y="973800"/>
            <a:ext cx="1582920" cy="53892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8"/>
          <a:stretch/>
        </p:blipFill>
        <p:spPr>
          <a:xfrm>
            <a:off x="381960" y="2579400"/>
            <a:ext cx="1722960" cy="963360"/>
          </a:xfrm>
          <a:prstGeom prst="rect">
            <a:avLst/>
          </a:prstGeom>
          <a:ln>
            <a:noFill/>
          </a:ln>
        </p:spPr>
      </p:pic>
      <p:pic>
        <p:nvPicPr>
          <p:cNvPr id="15" name="Picture 22"/>
          <p:cNvPicPr/>
          <p:nvPr/>
        </p:nvPicPr>
        <p:blipFill>
          <a:blip r:embed="rId9"/>
          <a:stretch/>
        </p:blipFill>
        <p:spPr>
          <a:xfrm>
            <a:off x="4268160" y="3897720"/>
            <a:ext cx="1047600" cy="652680"/>
          </a:xfrm>
          <a:prstGeom prst="rect">
            <a:avLst/>
          </a:prstGeom>
          <a:ln>
            <a:noFill/>
          </a:ln>
        </p:spPr>
      </p:pic>
      <p:pic>
        <p:nvPicPr>
          <p:cNvPr id="16" name="Picture 14"/>
          <p:cNvPicPr/>
          <p:nvPr/>
        </p:nvPicPr>
        <p:blipFill>
          <a:blip r:embed="rId10"/>
          <a:stretch/>
        </p:blipFill>
        <p:spPr>
          <a:xfrm>
            <a:off x="381960" y="3803400"/>
            <a:ext cx="2283120" cy="72000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11"/>
          <a:stretch/>
        </p:blipFill>
        <p:spPr>
          <a:xfrm>
            <a:off x="2938320" y="3926880"/>
            <a:ext cx="1171080" cy="50436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12"/>
          <a:stretch/>
        </p:blipFill>
        <p:spPr>
          <a:xfrm>
            <a:off x="2347920" y="2365560"/>
            <a:ext cx="1919880" cy="42228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13"/>
          <a:stretch/>
        </p:blipFill>
        <p:spPr>
          <a:xfrm>
            <a:off x="3743640" y="1928520"/>
            <a:ext cx="1352160" cy="399600"/>
          </a:xfrm>
          <a:prstGeom prst="rect">
            <a:avLst/>
          </a:prstGeom>
          <a:ln>
            <a:noFill/>
          </a:ln>
        </p:spPr>
      </p:pic>
      <p:pic>
        <p:nvPicPr>
          <p:cNvPr id="20" name="Picture 2"/>
          <p:cNvPicPr/>
          <p:nvPr/>
        </p:nvPicPr>
        <p:blipFill>
          <a:blip r:embed="rId14"/>
          <a:stretch/>
        </p:blipFill>
        <p:spPr>
          <a:xfrm>
            <a:off x="376560" y="1788480"/>
            <a:ext cx="1235160" cy="507960"/>
          </a:xfrm>
          <a:prstGeom prst="rect">
            <a:avLst/>
          </a:prstGeom>
          <a:ln>
            <a:noFill/>
          </a:ln>
        </p:spPr>
      </p:pic>
      <p:pic>
        <p:nvPicPr>
          <p:cNvPr id="21" name="Picture 24"/>
          <p:cNvPicPr/>
          <p:nvPr/>
        </p:nvPicPr>
        <p:blipFill>
          <a:blip r:embed="rId15"/>
          <a:stretch/>
        </p:blipFill>
        <p:spPr>
          <a:xfrm>
            <a:off x="5552640" y="952920"/>
            <a:ext cx="1434600" cy="633600"/>
          </a:xfrm>
          <a:prstGeom prst="rect">
            <a:avLst/>
          </a:prstGeom>
          <a:ln>
            <a:noFill/>
          </a:ln>
        </p:spPr>
      </p:pic>
      <p:pic>
        <p:nvPicPr>
          <p:cNvPr id="22" name="Picture 10"/>
          <p:cNvPicPr/>
          <p:nvPr/>
        </p:nvPicPr>
        <p:blipFill>
          <a:blip r:embed="rId16"/>
          <a:stretch/>
        </p:blipFill>
        <p:spPr>
          <a:xfrm>
            <a:off x="7276320" y="1868760"/>
            <a:ext cx="1482840" cy="941040"/>
          </a:xfrm>
          <a:prstGeom prst="rect">
            <a:avLst/>
          </a:prstGeom>
          <a:ln>
            <a:noFill/>
          </a:ln>
        </p:spPr>
      </p:pic>
      <p:pic>
        <p:nvPicPr>
          <p:cNvPr id="23" name="Picture 4"/>
          <p:cNvPicPr/>
          <p:nvPr/>
        </p:nvPicPr>
        <p:blipFill>
          <a:blip r:embed="rId17"/>
          <a:stretch/>
        </p:blipFill>
        <p:spPr>
          <a:xfrm>
            <a:off x="5311440" y="1856880"/>
            <a:ext cx="1915920" cy="334440"/>
          </a:xfrm>
          <a:prstGeom prst="rect">
            <a:avLst/>
          </a:prstGeom>
          <a:ln>
            <a:noFill/>
          </a:ln>
        </p:spPr>
      </p:pic>
      <p:pic>
        <p:nvPicPr>
          <p:cNvPr id="24" name="Picture 25"/>
          <p:cNvPicPr/>
          <p:nvPr/>
        </p:nvPicPr>
        <p:blipFill>
          <a:blip r:embed="rId18"/>
          <a:stretch/>
        </p:blipFill>
        <p:spPr>
          <a:xfrm>
            <a:off x="4282560" y="2676240"/>
            <a:ext cx="1290600" cy="46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"/>
            <a:ext cx="9144000" cy="5143499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algn="ctr" defTabSz="338349"/>
            <a:endParaRPr lang="en-US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064618" y="812893"/>
            <a:ext cx="5656071" cy="312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615" tIns="33831" rIns="67615" bIns="3383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338349" eaLnBrk="1" hangingPunct="1">
              <a:spcBef>
                <a:spcPct val="20000"/>
              </a:spcBef>
              <a:buSzPct val="100000"/>
            </a:pPr>
            <a:r>
              <a:rPr lang="en-US" altLang="ja-JP" sz="3600" b="1" dirty="0">
                <a:solidFill>
                  <a:srgbClr val="F9F8FF"/>
                </a:solidFill>
                <a:latin typeface="Helvetica Neue"/>
                <a:cs typeface="Calibri"/>
              </a:rPr>
              <a:t>AWS </a:t>
            </a:r>
            <a:r>
              <a:rPr lang="en-US" altLang="ja-JP" sz="3600" b="1" dirty="0" smtClean="0">
                <a:solidFill>
                  <a:srgbClr val="F9F8FF"/>
                </a:solidFill>
                <a:latin typeface="Helvetica Neue"/>
                <a:cs typeface="Calibri"/>
              </a:rPr>
              <a:t>mission</a:t>
            </a:r>
            <a:endParaRPr lang="en-US" altLang="ja-JP" sz="3600" b="1" dirty="0">
              <a:solidFill>
                <a:srgbClr val="F9F8FF"/>
              </a:solidFill>
              <a:latin typeface="Helvetica Neue"/>
              <a:cs typeface="Calibri"/>
            </a:endParaRPr>
          </a:p>
          <a:p>
            <a:pPr algn="r" defTabSz="338349" eaLnBrk="1" hangingPunct="1">
              <a:spcBef>
                <a:spcPct val="20000"/>
              </a:spcBef>
              <a:buSzPct val="100000"/>
            </a:pPr>
            <a:endParaRPr lang="en-US" altLang="ja-JP" sz="2400" dirty="0" smtClean="0">
              <a:solidFill>
                <a:prstClr val="white"/>
              </a:solidFill>
              <a:latin typeface="Helvetica Neue"/>
              <a:cs typeface="Calibri"/>
            </a:endParaRPr>
          </a:p>
          <a:p>
            <a:pPr algn="r" defTabSz="338349" eaLnBrk="1" hangingPunct="1">
              <a:spcBef>
                <a:spcPct val="20000"/>
              </a:spcBef>
              <a:buSzPct val="100000"/>
            </a:pPr>
            <a:r>
              <a:rPr lang="en-US" altLang="ja-JP" sz="2400" dirty="0" smtClean="0">
                <a:solidFill>
                  <a:prstClr val="white"/>
                </a:solidFill>
                <a:latin typeface="Helvetica Neue"/>
                <a:cs typeface="Calibri"/>
              </a:rPr>
              <a:t>Enable </a:t>
            </a:r>
            <a:r>
              <a:rPr lang="en-US" altLang="ja-JP" sz="2400" dirty="0">
                <a:solidFill>
                  <a:prstClr val="white"/>
                </a:solidFill>
                <a:latin typeface="Helvetica Neue"/>
                <a:cs typeface="Calibri"/>
              </a:rPr>
              <a:t>businesses and developers to use web services* to build scalable, sophisticated applications.</a:t>
            </a:r>
          </a:p>
          <a:p>
            <a:pPr algn="r" defTabSz="338349" eaLnBrk="1" hangingPunct="1">
              <a:spcBef>
                <a:spcPct val="20000"/>
              </a:spcBef>
              <a:buSzPct val="100000"/>
            </a:pPr>
            <a:endParaRPr lang="en-US" altLang="ja-JP" sz="1200" dirty="0">
              <a:solidFill>
                <a:prstClr val="white"/>
              </a:solidFill>
              <a:latin typeface="Helvetica Neue"/>
              <a:cs typeface="Calibri"/>
            </a:endParaRPr>
          </a:p>
          <a:p>
            <a:pPr algn="r" defTabSz="338349" eaLnBrk="1" hangingPunct="1">
              <a:spcBef>
                <a:spcPct val="20000"/>
              </a:spcBef>
              <a:buSzPct val="100000"/>
            </a:pPr>
            <a:endParaRPr lang="en-US" altLang="ja-JP" sz="1400" dirty="0">
              <a:solidFill>
                <a:prstClr val="white"/>
              </a:solidFill>
              <a:latin typeface="Helvetica Neue"/>
              <a:cs typeface="Calibri"/>
            </a:endParaRPr>
          </a:p>
          <a:p>
            <a:pPr algn="r" defTabSz="338349" eaLnBrk="1" hangingPunct="1">
              <a:spcBef>
                <a:spcPct val="20000"/>
              </a:spcBef>
              <a:buSzPct val="100000"/>
            </a:pPr>
            <a:endParaRPr lang="en-US" altLang="ja-JP" sz="1400" dirty="0">
              <a:solidFill>
                <a:prstClr val="white"/>
              </a:solidFill>
              <a:latin typeface="Helvetica Neue"/>
              <a:cs typeface="Calibri"/>
            </a:endParaRPr>
          </a:p>
          <a:p>
            <a:pPr algn="r" defTabSz="338349" eaLnBrk="1" hangingPunct="1">
              <a:spcBef>
                <a:spcPct val="20000"/>
              </a:spcBef>
              <a:buSzPct val="100000"/>
            </a:pPr>
            <a:r>
              <a:rPr lang="en-US" altLang="ja-JP" sz="1600" dirty="0" smtClean="0">
                <a:solidFill>
                  <a:prstClr val="white"/>
                </a:solidFill>
                <a:latin typeface="Helvetica Neue"/>
                <a:cs typeface="Calibri"/>
              </a:rPr>
              <a:t>*what </a:t>
            </a:r>
            <a:r>
              <a:rPr lang="en-US" altLang="ja-JP" sz="1600" dirty="0">
                <a:solidFill>
                  <a:prstClr val="white"/>
                </a:solidFill>
                <a:latin typeface="Helvetica Neue"/>
                <a:cs typeface="Calibri"/>
              </a:rPr>
              <a:t>people now call “the cloud</a:t>
            </a:r>
            <a:r>
              <a:rPr lang="en-US" sz="1600" dirty="0">
                <a:solidFill>
                  <a:prstClr val="white"/>
                </a:solidFill>
                <a:latin typeface="Helvetica Neue"/>
                <a:cs typeface="Calibri"/>
              </a:rPr>
              <a:t>”</a:t>
            </a:r>
            <a:r>
              <a:rPr lang="en-US" altLang="ja-JP" sz="1600" dirty="0">
                <a:solidFill>
                  <a:prstClr val="white"/>
                </a:solidFill>
                <a:latin typeface="Helvetica Neue"/>
                <a:cs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336960" y="114840"/>
            <a:ext cx="8205120" cy="545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</a:t>
            </a:r>
            <a:endParaRPr lang="en-US" sz="180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340560" y="1009440"/>
            <a:ext cx="8537400" cy="3553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	 			https://aws.amazon.com/about-aws/ </a:t>
            </a:r>
            <a:endParaRPr lang="en-US" sz="1600" b="0" u="sng" strike="noStrike" spc="-1" dirty="0" smtClean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endParaRPr lang="en-US" sz="1600" u="sng" spc="-1" dirty="0" smtClean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sz="1600" b="0" u="sng" strike="noStrike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AWS Training</a:t>
            </a: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		</a:t>
            </a: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https://aws.amazon.com/training/</a:t>
            </a:r>
            <a:endParaRPr lang="en-US" sz="1600" u="sng" spc="-1" dirty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endParaRPr lang="en-US" sz="1600" u="sng" spc="-1" dirty="0" smtClean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3"/>
            </a:endParaRPr>
          </a:p>
          <a:p>
            <a:pPr>
              <a:lnSpc>
                <a:spcPct val="100000"/>
              </a:lnSpc>
            </a:pP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YouTube AWS Channel	             https</a:t>
            </a:r>
            <a:r>
              <a:rPr lang="en-US" sz="1600" u="sng" spc="-1" dirty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://</a:t>
            </a: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www.youtube.com/user/AmazonWebServices</a:t>
            </a:r>
            <a:endParaRPr lang="en-US" sz="1600" u="sng" spc="-1" dirty="0" smtClean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u="sng" spc="-1" dirty="0" smtClean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AWS Twitter Handle		                 https://twitter.com/awscloud</a:t>
            </a:r>
            <a:endParaRPr lang="en-US" sz="1600" u="sng" spc="-1" dirty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endParaRPr lang="en-US" sz="1600" u="sng" spc="-1" dirty="0" smtClean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AWS Blog </a:t>
            </a: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			 https://aws.amazon.com/blogs/aws/</a:t>
            </a:r>
          </a:p>
          <a:p>
            <a:pPr>
              <a:lnSpc>
                <a:spcPct val="100000"/>
              </a:lnSpc>
            </a:pPr>
            <a:endParaRPr lang="en-US" sz="1600" u="sng" spc="-1" dirty="0" smtClean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AWS What’s New			 https://aws.amazon.com/new/</a:t>
            </a:r>
            <a:endParaRPr lang="en-US" sz="1600" u="sng" spc="-1" dirty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endParaRPr lang="en-US" sz="1600" u="sng" spc="-1" dirty="0" smtClean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sz="1600" u="sng" spc="-1" dirty="0" smtClean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qwikLABS			 https</a:t>
            </a:r>
            <a:r>
              <a:rPr lang="en-US" sz="1600" u="sng" spc="-1" dirty="0">
                <a:solidFill>
                  <a:srgbClr val="686CEA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://aws.qwiklabs.com/</a:t>
            </a:r>
            <a:endParaRPr lang="en-US" sz="1600" u="sng" spc="-1" dirty="0">
              <a:solidFill>
                <a:srgbClr val="686CEA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21160" y="2258646"/>
            <a:ext cx="911429" cy="7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5854" y="1570892"/>
            <a:ext cx="1022106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80280" y="3860800"/>
            <a:ext cx="196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0560" y="1009440"/>
            <a:ext cx="2649024" cy="34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04723" y="98788"/>
            <a:ext cx="1655731" cy="91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92430" y="72572"/>
            <a:ext cx="1687849" cy="9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113111" y="114840"/>
            <a:ext cx="1623011" cy="77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333" y="296333"/>
            <a:ext cx="8305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Firstly, let’s do some Introductions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•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Me</a:t>
            </a: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• 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Aman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 Khan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  •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Devops Engineer with Global Logic</a:t>
            </a:r>
          </a:p>
          <a:p>
            <a:endParaRPr lang="en-US" b="1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•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You</a:t>
            </a: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   •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Have never used AWS before, or you have just started on your journey with AWS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   •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Are wanting to better understand the value of ‘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-BoldItalicMT"/>
              </a:rPr>
              <a:t>the cloud’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   •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Are wanting to better understand what AWS provides and how other customers are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       using it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753" y="648677"/>
            <a:ext cx="79091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    		   Thanks….!</a:t>
            </a:r>
          </a:p>
          <a:p>
            <a:endParaRPr lang="en-US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	 Questions &amp; Answers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067" y="305452"/>
            <a:ext cx="839046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Today’s Agenda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 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•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History &amp; Evolution of AWS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•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Global Footprint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•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Service breadth and depth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   What Sets AWS Apart!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•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What Gartner has to say about AWS?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Arial-BoldMT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  How to get further | References |  Q &amp; A</a:t>
            </a:r>
            <a:r>
              <a:rPr lang="en-US" dirty="0" smtClean="0">
                <a:solidFill>
                  <a:srgbClr val="595959"/>
                </a:solidFill>
                <a:latin typeface="ArialMT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3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cloud is a very broad concept, and it covers just about every possible sort of online service, but when businesses refer to cloud procurement, there are usually three models of cloud service under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consideration: 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Software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a Service (SaaS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 as a Service (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PaaS)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Infrastructure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a Service (IaaS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cloud-difference-image.png"/>
          <p:cNvPicPr>
            <a:picLocks noChangeAspect="1"/>
          </p:cNvPicPr>
          <p:nvPr/>
        </p:nvPicPr>
        <p:blipFill>
          <a:blip r:embed="rId2"/>
          <a:srcRect l="2572" t="2984" b="3016"/>
          <a:stretch>
            <a:fillRect/>
          </a:stretch>
        </p:blipFill>
        <p:spPr>
          <a:xfrm>
            <a:off x="2786545" y="1086338"/>
            <a:ext cx="6357454" cy="3446586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7739"/>
            <a:ext cx="2786545" cy="99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273539"/>
            <a:ext cx="336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-BoldMT"/>
              </a:rPr>
              <a:t>History of AWS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956733"/>
            <a:ext cx="839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798043"/>
            <a:ext cx="8565515" cy="355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99" y="491067"/>
            <a:ext cx="56049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Amazon Web Services (AWS)</a:t>
            </a:r>
          </a:p>
          <a:p>
            <a:endParaRPr lang="en-US" sz="2000" b="1" i="1" dirty="0" smtClean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MT"/>
              </a:rPr>
              <a:t>•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-BoldMT"/>
              </a:rPr>
              <a:t>Born from the learning's of running amazon.com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-BoldMT"/>
              </a:rPr>
              <a:t>  Over 12 year’s in the making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-BoldMT"/>
              </a:rPr>
              <a:t>  Enablement of the seller’s on Amazon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MT"/>
              </a:rPr>
              <a:t>•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-BoldMT"/>
              </a:rPr>
              <a:t>First launched in 2006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MT"/>
              </a:rPr>
              <a:t>•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-BoldMT"/>
              </a:rPr>
              <a:t>Customer obsession is in their DNA !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8451"/>
          <a:stretch>
            <a:fillRect/>
          </a:stretch>
        </p:blipFill>
        <p:spPr bwMode="auto">
          <a:xfrm>
            <a:off x="5985932" y="1955800"/>
            <a:ext cx="3118380" cy="26595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15385" r="10769"/>
          <a:stretch>
            <a:fillRect/>
          </a:stretch>
        </p:blipFill>
        <p:spPr bwMode="auto">
          <a:xfrm>
            <a:off x="7044266" y="1843593"/>
            <a:ext cx="1109134" cy="2244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3" y="364067"/>
            <a:ext cx="663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AWS Rapid Pace of Innovation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467" y="1210733"/>
            <a:ext cx="61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6181" r="11451"/>
          <a:stretch>
            <a:fillRect/>
          </a:stretch>
        </p:blipFill>
        <p:spPr bwMode="auto">
          <a:xfrm>
            <a:off x="3191933" y="1032933"/>
            <a:ext cx="5655733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4933" y="1032933"/>
            <a:ext cx="21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866" y="1032933"/>
            <a:ext cx="42333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Since inception AWS has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•   Released 1111 new services and features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•   Introduced more than 75+ major new services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•   Announced 50+ price reductions</a:t>
            </a:r>
            <a:endParaRPr lang="en-US" sz="1400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Master Slides 2014">
  <a:themeElements>
    <a:clrScheme name="GlobalLogic Palette 2014">
      <a:dk1>
        <a:sysClr val="windowText" lastClr="000000"/>
      </a:dk1>
      <a:lt1>
        <a:sysClr val="window" lastClr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Slides">
  <a:themeElements>
    <a:clrScheme name="GL - Multiple Accents">
      <a:dk1>
        <a:sysClr val="windowText" lastClr="000000"/>
      </a:dk1>
      <a:lt1>
        <a:sysClr val="window" lastClr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GL'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1043</Words>
  <Application>Microsoft Office PowerPoint</Application>
  <PresentationFormat>On-screen Show (16:9)</PresentationFormat>
  <Paragraphs>300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Corporate Master Slides 2014</vt:lpstr>
      <vt:lpstr>Cover Slides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Mitel - Phase II - Proposal</dc:title>
  <dc:creator/>
  <cp:lastModifiedBy/>
  <cp:revision>1</cp:revision>
  <dcterms:created xsi:type="dcterms:W3CDTF">2012-09-19T19:15:52Z</dcterms:created>
  <dcterms:modified xsi:type="dcterms:W3CDTF">2017-04-19T06:23:59Z</dcterms:modified>
</cp:coreProperties>
</file>