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21" r:id="rId1"/>
    <p:sldMasterId id="2147484379" r:id="rId2"/>
    <p:sldMasterId id="2147484401" r:id="rId3"/>
  </p:sldMasterIdLst>
  <p:notesMasterIdLst>
    <p:notesMasterId r:id="rId25"/>
  </p:notesMasterIdLst>
  <p:handoutMasterIdLst>
    <p:handoutMasterId r:id="rId26"/>
  </p:handoutMasterIdLst>
  <p:sldIdLst>
    <p:sldId id="256" r:id="rId4"/>
    <p:sldId id="391" r:id="rId5"/>
    <p:sldId id="394" r:id="rId6"/>
    <p:sldId id="389" r:id="rId7"/>
    <p:sldId id="327" r:id="rId8"/>
    <p:sldId id="405" r:id="rId9"/>
    <p:sldId id="412" r:id="rId10"/>
    <p:sldId id="408" r:id="rId11"/>
    <p:sldId id="409" r:id="rId12"/>
    <p:sldId id="392" r:id="rId13"/>
    <p:sldId id="411" r:id="rId14"/>
    <p:sldId id="395" r:id="rId15"/>
    <p:sldId id="399" r:id="rId16"/>
    <p:sldId id="397" r:id="rId17"/>
    <p:sldId id="398" r:id="rId18"/>
    <p:sldId id="400" r:id="rId19"/>
    <p:sldId id="401" r:id="rId20"/>
    <p:sldId id="402" r:id="rId21"/>
    <p:sldId id="354" r:id="rId22"/>
    <p:sldId id="404" r:id="rId23"/>
    <p:sldId id="403" r:id="rId24"/>
  </p:sldIdLst>
  <p:sldSz cx="9144000" cy="5143500" type="screen16x9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11">
          <p15:clr>
            <a:srgbClr val="A4A3A4"/>
          </p15:clr>
        </p15:guide>
        <p15:guide id="2" orient="horz" pos="874">
          <p15:clr>
            <a:srgbClr val="A4A3A4"/>
          </p15:clr>
        </p15:guide>
        <p15:guide id="3" orient="horz" pos="1188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2795">
          <p15:clr>
            <a:srgbClr val="A4A3A4"/>
          </p15:clr>
        </p15:guide>
        <p15:guide id="6" orient="horz" pos="837">
          <p15:clr>
            <a:srgbClr val="A4A3A4"/>
          </p15:clr>
        </p15:guide>
        <p15:guide id="7" orient="horz" pos="189">
          <p15:clr>
            <a:srgbClr val="A4A3A4"/>
          </p15:clr>
        </p15:guide>
        <p15:guide id="8" orient="horz" pos="561">
          <p15:clr>
            <a:srgbClr val="A4A3A4"/>
          </p15:clr>
        </p15:guide>
        <p15:guide id="9" orient="horz" pos="1708">
          <p15:clr>
            <a:srgbClr val="A4A3A4"/>
          </p15:clr>
        </p15:guide>
        <p15:guide id="10" pos="2013">
          <p15:clr>
            <a:srgbClr val="A4A3A4"/>
          </p15:clr>
        </p15:guide>
        <p15:guide id="11" pos="157">
          <p15:clr>
            <a:srgbClr val="A4A3A4"/>
          </p15:clr>
        </p15:guide>
        <p15:guide id="12" pos="5590">
          <p15:clr>
            <a:srgbClr val="A4A3A4"/>
          </p15:clr>
        </p15:guide>
        <p15:guide id="13" pos="1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CCFF"/>
    <a:srgbClr val="F69264"/>
    <a:srgbClr val="FBDCD3"/>
    <a:srgbClr val="F37037"/>
    <a:srgbClr val="FDEEEA"/>
    <a:srgbClr val="FDEE64"/>
    <a:srgbClr val="EB5831"/>
    <a:srgbClr val="E1542F"/>
    <a:srgbClr val="E65631"/>
    <a:srgbClr val="E0E1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5" autoAdjust="0"/>
    <p:restoredTop sz="91739" autoAdjust="0"/>
  </p:normalViewPr>
  <p:slideViewPr>
    <p:cSldViewPr snapToGrid="0" snapToObjects="1">
      <p:cViewPr varScale="1">
        <p:scale>
          <a:sx n="112" d="100"/>
          <a:sy n="112" d="100"/>
        </p:scale>
        <p:origin x="-732" y="-72"/>
      </p:cViewPr>
      <p:guideLst>
        <p:guide orient="horz" pos="1311"/>
        <p:guide orient="horz" pos="874"/>
        <p:guide orient="horz" pos="1188"/>
        <p:guide orient="horz" pos="2856"/>
        <p:guide orient="horz" pos="837"/>
        <p:guide orient="horz" pos="189"/>
        <p:guide orient="horz" pos="561"/>
        <p:guide orient="horz" pos="1708"/>
        <p:guide pos="2795"/>
        <p:guide pos="2013"/>
        <p:guide pos="157"/>
        <p:guide pos="5590"/>
        <p:guide pos="1893"/>
      </p:guideLst>
    </p:cSldViewPr>
  </p:slideViewPr>
  <p:outlineViewPr>
    <p:cViewPr>
      <p:scale>
        <a:sx n="33" d="100"/>
        <a:sy n="33" d="100"/>
      </p:scale>
      <p:origin x="0" y="-315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802" y="78"/>
      </p:cViewPr>
      <p:guideLst>
        <p:guide orient="horz" pos="2931"/>
        <p:guide pos="221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fld id="{915B014E-AE1F-42A6-9993-D2B84D5CE974}" type="datetimeFigureOut">
              <a:rPr lang="en-US"/>
              <a:pPr>
                <a:defRPr/>
              </a:pPr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fld id="{15D1D5AE-569A-4D73-AFBC-3C0BE63DF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66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D2C816EC-6535-4220-8A39-2EB54F8196AA}" type="datetimeFigureOut">
              <a:rPr lang="en-US"/>
              <a:pPr>
                <a:defRPr/>
              </a:pPr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83FE79CF-2984-46B9-86DA-B6BD4A2B5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7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1pPr>
    <a:lvl2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2pPr>
    <a:lvl3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3pPr>
    <a:lvl4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4pPr>
    <a:lvl5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14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PAGE</a:t>
            </a:r>
          </a:p>
          <a:p>
            <a:pPr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dirty="0" smtClean="0">
              <a:latin typeface="NeueHaasGroteskText W01"/>
              <a:cs typeface="NeueHaasGroteskText W01"/>
            </a:endParaRPr>
          </a:p>
          <a:p>
            <a:pPr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Sub-head 18pt Arial Reg in GREY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Do not include client logos on title page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NeueHaasGroteskText W01"/>
              <a:cs typeface="NeueHaasGroteskText W01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***</a:t>
            </a:r>
            <a:r>
              <a:rPr lang="en-US" i="1" dirty="0" smtClean="0">
                <a:solidFill>
                  <a:schemeClr val="accent5"/>
                </a:solidFill>
              </a:rPr>
              <a:t>It’s not recommended to use any sort of graphic animation. Although in some cases it may be appropriate to apply “Appear” effect to slide sections </a:t>
            </a:r>
            <a:r>
              <a:rPr lang="en-US" i="1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58147E-CB83-4654-9B5C-8D8BA3AEC770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9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62.png"/><Relationship Id="rId4" Type="http://schemas.openxmlformats.org/officeDocument/2006/relationships/image" Target="../media/image9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73613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10" name="Picture 9" descr="Monogram_on-bla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938" y="1939582"/>
            <a:ext cx="4842434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41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range_Large fo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05CD58A3-4D08-4969-8A14-1E5D5A00B328}" type="slidenum">
              <a:rPr lang="en-US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640263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52713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52713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400" b="0" i="0" baseline="0">
                <a:solidFill>
                  <a:srgbClr val="F9BCA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pic>
        <p:nvPicPr>
          <p:cNvPr id="11" name="Picture 10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59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Gray_large fo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7488" y="4764088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19756541-5E5F-4F9B-AF7F-6674040DFEDB}" type="slidenum">
              <a:rPr lang="en-US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52713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52713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4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768" t="-11925" b="-10534"/>
          <a:stretch/>
        </p:blipFill>
        <p:spPr bwMode="auto">
          <a:xfrm>
            <a:off x="8536142" y="115364"/>
            <a:ext cx="465343" cy="3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GL-logo-trademark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4379" y="4698170"/>
            <a:ext cx="1342259" cy="2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34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521075" y="4775200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38125" y="4764088"/>
            <a:ext cx="495300" cy="238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tabLst>
                <a:tab pos="398463" algn="l"/>
              </a:tabLs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76B200A-F049-4275-A264-3AC9840D7472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tabLst>
                  <a:tab pos="398463" algn="l"/>
                </a:tabLs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386" y="4700588"/>
            <a:ext cx="1318567" cy="236537"/>
          </a:xfrm>
          <a:prstGeom prst="rect">
            <a:avLst/>
          </a:prstGeom>
        </p:spPr>
      </p:pic>
      <p:pic>
        <p:nvPicPr>
          <p:cNvPr id="12" name="Picture 11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287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521075" y="4775200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38125" y="4764088"/>
            <a:ext cx="495300" cy="238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tabLst>
                <a:tab pos="398463" algn="l"/>
              </a:tabLs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76B200A-F049-4275-A264-3AC9840D7472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tabLst>
                  <a:tab pos="398463" algn="l"/>
                </a:tabLs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309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A0C61E0E-2197-4081-9B5B-425054FE3104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900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</a:rPr>
              <a:t>©2016 GlobalLogic Inc.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3831" y="1776665"/>
            <a:ext cx="6256338" cy="9350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Tx/>
              <a:buNone/>
              <a:defRPr baseline="0">
                <a:latin typeface="+mn-lt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8" name="Picture 7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66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©2016 GlobalLogic Inc.</a:t>
            </a:r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3831" y="1776665"/>
            <a:ext cx="6256338" cy="9350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spcBef>
                <a:spcPts val="200"/>
              </a:spcBef>
              <a:buFontTx/>
              <a:buNone/>
              <a:defRPr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50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Na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CONFIDENTIAL</a:t>
            </a: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</a:rPr>
              <a:t>©2016 GlobalLogic Inc.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28600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+mn-lt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2438399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1000" kern="1000" spc="50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4651012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1000" kern="1000" spc="50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6849534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1000" kern="1000" spc="50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25639" y="1832922"/>
            <a:ext cx="8092723" cy="1219464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spcBef>
                <a:spcPts val="200"/>
              </a:spcBef>
              <a:spcAft>
                <a:spcPts val="600"/>
              </a:spcAft>
              <a:buNone/>
              <a:defRPr sz="3600" b="0" kern="1000" spc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19" name="Picture 18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91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</a:t>
            </a:r>
            <a:r>
              <a:rPr lang="en-US" sz="10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0" y="297230"/>
            <a:ext cx="86188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837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41577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346075" indent="-17303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461963" indent="-11588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262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866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Gray">
    <p:bg>
      <p:bgPr>
        <a:solidFill>
          <a:srgbClr val="E0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  <a:cs typeface="Helvetica" panose="020B0604020202020204" pitchFamily="34" charset="0"/>
              </a:rPr>
              <a:t>©2016 GlobalLogic Inc</a:t>
            </a:r>
            <a:r>
              <a:rPr lang="en-US" sz="1000" dirty="0" smtClean="0">
                <a:latin typeface="+mn-lt"/>
                <a:cs typeface="Helvetica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9" name="Picture 8" descr="Monogram_Standard_Grey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39" t="24868" r="18853" b="24657"/>
          <a:stretch/>
        </p:blipFill>
        <p:spPr>
          <a:xfrm>
            <a:off x="8513777" y="103989"/>
            <a:ext cx="513233" cy="393192"/>
          </a:xfrm>
          <a:prstGeom prst="rect">
            <a:avLst/>
          </a:prstGeom>
          <a:solidFill>
            <a:srgbClr val="E0E1E3"/>
          </a:solidFill>
        </p:spPr>
      </p:pic>
      <p:pic>
        <p:nvPicPr>
          <p:cNvPr id="12" name="Picture 11" descr="GL-logo-trademark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7121" y="1910466"/>
            <a:ext cx="5010346" cy="8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05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8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34652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416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6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231106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6190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585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</a:t>
            </a:r>
            <a:r>
              <a:rPr lang="en-US" sz="800" baseline="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8622792" cy="144655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90588"/>
            <a:ext cx="8622792" cy="431800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7055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8622792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81002"/>
            <a:ext cx="8622792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618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0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7241"/>
            <a:ext cx="4206240" cy="144655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21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0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4206240" cy="144655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90588"/>
            <a:ext cx="4206240" cy="42911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959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2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7241"/>
            <a:ext cx="420624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903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2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420624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81002"/>
            <a:ext cx="420624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903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Text V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201168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81002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2455614" y="1329287"/>
            <a:ext cx="201168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455614" y="890588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160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Orange">
    <p:bg>
      <p:bgPr>
        <a:solidFill>
          <a:srgbClr val="EB5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939925"/>
            <a:ext cx="4841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9" name="Picture 8" descr="Monogram_Orang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9896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Text 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393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250067" y="3151797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50067" y="2713098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063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 2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8622792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492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Sub +  2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47755" y="887185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2805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 2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8622793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605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Sub +  2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47755" y="887185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605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Sub +  3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27432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188727" y="1329092"/>
            <a:ext cx="27432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188727" y="887185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130568" y="1322914"/>
            <a:ext cx="27432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30568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610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Sub +  3 16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2743200" cy="147732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188727" y="1329092"/>
            <a:ext cx="2743200" cy="147732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188727" y="887185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130568" y="1322914"/>
            <a:ext cx="2743200" cy="147732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30568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75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Sub +  3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274320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188727" y="1329092"/>
            <a:ext cx="274320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188727" y="887185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130568" y="1322914"/>
            <a:ext cx="274320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30568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307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Sub +  4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25879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7180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2448532" y="1329092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448532" y="887185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4650177" y="1329092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650177" y="887180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0"/>
          </p:nvPr>
        </p:nvSpPr>
        <p:spPr>
          <a:xfrm>
            <a:off x="6851822" y="1332057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851822" y="890145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690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ase Study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0487" y="4752575"/>
            <a:ext cx="2093912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1E9B9C0F-8435-4E7E-B6EF-2AA8EA3175E0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30053" y="826739"/>
            <a:ext cx="9028889" cy="335192"/>
          </a:xfrm>
          <a:prstGeom prst="rect">
            <a:avLst/>
          </a:prstGeom>
          <a:solidFill>
            <a:srgbClr val="339D9A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3316" y="299543"/>
            <a:ext cx="8630808" cy="5837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NeueHaasGroteskDisp W01 M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9237" y="1328170"/>
            <a:ext cx="4219575" cy="36755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9582" y="1693955"/>
            <a:ext cx="4389670" cy="67303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200"/>
              </a:spcBef>
              <a:spcAft>
                <a:spcPts val="500"/>
              </a:spcAft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173038" indent="-17303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>
              <a:defRPr lang="en-US" sz="1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>
              <a:defRPr lang="en-US" sz="1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49582" y="2427274"/>
            <a:ext cx="4219231" cy="2107028"/>
          </a:xfrm>
          <a:prstGeom prst="rect">
            <a:avLst/>
          </a:prstGeom>
        </p:spPr>
        <p:txBody>
          <a:bodyPr lIns="0">
            <a:normAutofit/>
          </a:bodyPr>
          <a:lstStyle>
            <a:lvl1pPr marL="115888" indent="-11588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1pPr>
            <a:lvl2pPr marL="285750" indent="-174625"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249581" y="862380"/>
            <a:ext cx="8624543" cy="29599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1419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939925"/>
            <a:ext cx="4841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768" t="-11925" b="-10534"/>
          <a:stretch/>
        </p:blipFill>
        <p:spPr bwMode="auto">
          <a:xfrm>
            <a:off x="8536142" y="115364"/>
            <a:ext cx="465343" cy="3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870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ase Study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30053" y="826739"/>
            <a:ext cx="9028889" cy="335192"/>
          </a:xfrm>
          <a:prstGeom prst="rect">
            <a:avLst/>
          </a:prstGeom>
          <a:solidFill>
            <a:srgbClr val="339D9A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39713" y="4765675"/>
            <a:ext cx="2093912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3316" y="299543"/>
            <a:ext cx="8630808" cy="5837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NeueHaasGroteskDisp W01 M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9582" y="1328170"/>
            <a:ext cx="2834640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249237" y="856124"/>
            <a:ext cx="8624887" cy="29599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45860" y="1763498"/>
            <a:ext cx="2834640" cy="2616477"/>
          </a:xfrm>
          <a:prstGeom prst="rect">
            <a:avLst/>
          </a:prstGeom>
        </p:spPr>
        <p:txBody>
          <a:bodyPr lIns="0">
            <a:normAutofit/>
          </a:bodyPr>
          <a:lstStyle>
            <a:lvl1pPr marL="115888" indent="-115888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228600" indent="-117475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000">
                <a:latin typeface="+mn-lt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141075" y="1328910"/>
            <a:ext cx="2834640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6032569" y="1328910"/>
            <a:ext cx="2834640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/>
          </p:nvPr>
        </p:nvSpPr>
        <p:spPr>
          <a:xfrm>
            <a:off x="6030843" y="1764157"/>
            <a:ext cx="2834640" cy="2615818"/>
          </a:xfrm>
          <a:prstGeom prst="rect">
            <a:avLst/>
          </a:prstGeom>
        </p:spPr>
        <p:txBody>
          <a:bodyPr lIns="0">
            <a:normAutofit/>
          </a:bodyPr>
          <a:lstStyle>
            <a:lvl1pPr marL="119063" indent="-119063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228600" indent="-109538">
              <a:spcBef>
                <a:spcPts val="200"/>
              </a:spcBef>
              <a:spcAft>
                <a:spcPts val="400"/>
              </a:spcAft>
              <a:defRPr sz="1000">
                <a:latin typeface="+mn-lt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>
          <a:xfrm>
            <a:off x="3139547" y="1772643"/>
            <a:ext cx="2834640" cy="2607332"/>
          </a:xfrm>
          <a:prstGeom prst="rect">
            <a:avLst/>
          </a:prstGeom>
        </p:spPr>
        <p:txBody>
          <a:bodyPr lIns="0">
            <a:normAutofit/>
          </a:bodyPr>
          <a:lstStyle>
            <a:lvl1pPr marL="119063" indent="-119063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200">
                <a:latin typeface="+mn-lt"/>
              </a:defRPr>
            </a:lvl1pPr>
            <a:lvl2pPr marL="228600" indent="-109538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000">
                <a:latin typeface="+mn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691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362451" y="2566988"/>
            <a:ext cx="403225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11550" y="4768851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178" eaLnBrk="1" fontAlgn="auto" hangingPunct="1">
              <a:spcAft>
                <a:spcPts val="0"/>
              </a:spcAft>
              <a:defRPr/>
            </a:pPr>
            <a:r>
              <a:rPr lang="en-US" sz="800" dirty="0" smtClean="0"/>
              <a:t>CONFIDENTIAL</a:t>
            </a:r>
          </a:p>
        </p:txBody>
      </p:sp>
      <p:pic>
        <p:nvPicPr>
          <p:cNvPr id="7" name="Picture 3" descr="gre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7638" y="4767263"/>
            <a:ext cx="11541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15900" y="4768851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178" eaLnBrk="1" fontAlgn="auto" hangingPunct="1">
              <a:spcAft>
                <a:spcPts val="0"/>
              </a:spcAft>
              <a:defRPr/>
            </a:pPr>
            <a:r>
              <a:rPr lang="en-US" sz="800" dirty="0" smtClean="0"/>
              <a:t>©2016 GlobalLogic Inc.</a:t>
            </a:r>
          </a:p>
        </p:txBody>
      </p:sp>
      <p:pic>
        <p:nvPicPr>
          <p:cNvPr id="9" name="Picture 5" descr="sig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9314" y="233364"/>
            <a:ext cx="43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PPT-GL-logo-trademark-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9525" y="4762500"/>
            <a:ext cx="4603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-9525" y="4652963"/>
            <a:ext cx="9144000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114" y="2577348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52283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(propos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3390" y="1159669"/>
            <a:ext cx="8128000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50603" y="2386191"/>
            <a:ext cx="4041775" cy="112606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69742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800" smtClean="0"/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z="800" dirty="0" smtClean="0">
                <a:latin typeface="+mn-lt"/>
              </a:rPr>
              <a:t>©2015 GlobalLogic Inc.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680982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Log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800" smtClean="0"/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z="800" dirty="0" smtClean="0">
                <a:latin typeface="+mn-lt"/>
              </a:rPr>
              <a:t>©2015 GlobalLogic Inc.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6314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9" y="981547"/>
            <a:ext cx="70781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800" smtClean="0"/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z="800" dirty="0" smtClean="0">
                <a:latin typeface="+mn-lt"/>
              </a:rPr>
              <a:t>©2015 GlobalLogic Inc.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9" y="981075"/>
            <a:ext cx="52705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189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378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566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754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955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0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Orange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9" y="981547"/>
            <a:ext cx="76623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Lucida Grande"/>
              <a:buNone/>
              <a:defRPr lang="en-US" sz="800"/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©2015 GlobalLogic Inc.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34253" y="981547"/>
            <a:ext cx="54468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189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378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566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754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5646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5855" y="1397851"/>
            <a:ext cx="8644778" cy="3091022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 lang="en-US" sz="800" smtClean="0">
                <a:solidFill>
                  <a:schemeClr val="tx1"/>
                </a:solidFill>
                <a:cs typeface="Helvetica" panose="020B0604020202020204" pitchFamily="34" charset="0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1" y="951447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1" y="352861"/>
            <a:ext cx="746618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5859" y="1243276"/>
            <a:ext cx="747304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8363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771901" y="1233716"/>
            <a:ext cx="5127171" cy="323668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Lucida Grande"/>
              <a:buNone/>
              <a:defRPr lang="en-US" sz="800">
                <a:cs typeface="Helvetica" panose="020B0604020202020204" pitchFamily="34" charset="0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35857" y="1820331"/>
            <a:ext cx="3252412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1" y="1384583"/>
            <a:ext cx="3245548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b="0" i="0" kern="1000" spc="0" baseline="0">
                <a:solidFill>
                  <a:srgbClr val="F37037"/>
                </a:solidFill>
                <a:latin typeface="Arial"/>
                <a:cs typeface="Arial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42763" y="589117"/>
            <a:ext cx="865635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42742" y="303064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133140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Lucida Grande"/>
              <a:buNone/>
              <a:defRPr lang="en-US" sz="800">
                <a:cs typeface="Helvetica" panose="020B0604020202020204" pitchFamily="34" charset="0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5898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1" y="1384583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42721" y="589117"/>
            <a:ext cx="798848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242742" y="303064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387739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94590" y="1384583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26324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Lucida Grande"/>
              <a:buNone/>
              <a:defRPr lang="en-US" sz="800">
                <a:cs typeface="Helvetica" panose="020B0604020202020204" pitchFamily="34" charset="0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5857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31" y="1384583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42720" y="589117"/>
            <a:ext cx="8071548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242742" y="303064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3038321" y="1828812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045227" y="1393044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8"/>
          </p:nvPr>
        </p:nvSpPr>
        <p:spPr>
          <a:xfrm>
            <a:off x="5823858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830726" y="1384583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7501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90900"/>
            <a:ext cx="8128000" cy="808547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ctr">
              <a:lnSpc>
                <a:spcPts val="3600"/>
              </a:lnSpc>
              <a:spcBef>
                <a:spcPts val="200"/>
              </a:spcBef>
              <a:spcAft>
                <a:spcPts val="400"/>
              </a:spcAft>
              <a:buNone/>
              <a:defRPr sz="3200" b="0" i="0" kern="1000" spc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113" y="2591621"/>
            <a:ext cx="4041775" cy="1126066"/>
          </a:xfrm>
          <a:prstGeom prst="rect">
            <a:avLst/>
          </a:prstGeom>
        </p:spPr>
        <p:txBody>
          <a:bodyPr lIns="0" rIns="0" anchor="t" anchorCtr="0">
            <a:normAutofit/>
          </a:bodyPr>
          <a:lstStyle>
            <a:lvl1pPr marL="0" indent="0" algn="ctr">
              <a:buNone/>
              <a:defRPr sz="2400" b="0" i="0" kern="1200" spc="0">
                <a:solidFill>
                  <a:schemeClr val="accent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15" name="Picture 14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2129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Lucida Grande"/>
              <a:buNone/>
              <a:defRPr lang="en-US" sz="800">
                <a:cs typeface="Helvetica" panose="020B0604020202020204" pitchFamily="34" charset="0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2528" y="1828795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528" y="1393044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42762" y="589117"/>
            <a:ext cx="8205825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2"/>
          </p:nvPr>
        </p:nvSpPr>
        <p:spPr>
          <a:xfrm>
            <a:off x="242742" y="303064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/>
          </p:nvPr>
        </p:nvSpPr>
        <p:spPr>
          <a:xfrm>
            <a:off x="2359394" y="1828812"/>
            <a:ext cx="1835664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366258" y="1393044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9"/>
          </p:nvPr>
        </p:nvSpPr>
        <p:spPr>
          <a:xfrm>
            <a:off x="4493001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493001" y="1393044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1"/>
          </p:nvPr>
        </p:nvSpPr>
        <p:spPr>
          <a:xfrm>
            <a:off x="6619745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892" indent="-342892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619745" y="1393044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2972" indent="-228594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1316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Lucida Grande"/>
              <a:buNone/>
              <a:defRPr lang="en-US" sz="800">
                <a:cs typeface="Helvetica" panose="020B0604020202020204" pitchFamily="34" charset="0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44932" y="474135"/>
            <a:ext cx="8654140" cy="39605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xmlns="" val="42834748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720" y="589117"/>
            <a:ext cx="861206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242742" y="303064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85484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7E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 descr="Grey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2"/>
          </p:nvPr>
        </p:nvSpPr>
        <p:spPr>
          <a:xfrm>
            <a:off x="242742" y="303064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42721" y="589117"/>
            <a:ext cx="866425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800" smtClean="0"/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z="800" dirty="0" smtClean="0">
                <a:latin typeface="+mn-lt"/>
              </a:rPr>
              <a:t>©2015 GlobalLogic </a:t>
            </a:r>
            <a:r>
              <a:rPr lang="en-US" sz="800" dirty="0" err="1" smtClean="0">
                <a:latin typeface="+mn-lt"/>
              </a:rPr>
              <a:t>Inc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31015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161" y="0"/>
            <a:ext cx="914495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 descr="Black_T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" y="0"/>
            <a:ext cx="9135879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5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800" smtClean="0"/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z="800" dirty="0" smtClean="0">
                <a:latin typeface="+mn-lt"/>
              </a:rPr>
              <a:t>©2015 GlobalLogic Inc.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5" y="3715150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440" y="3715150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28" y="3715150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6" y="3715150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31" indent="-285743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378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5764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7027986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 userDrawn="1">
            <p:extLst/>
          </p:nvPr>
        </p:nvGraphicFramePr>
        <p:xfrm>
          <a:off x="388959" y="2278734"/>
          <a:ext cx="1091257" cy="407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257"/>
              </a:tblGrid>
              <a:tr h="40737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Messaging Gateway</a:t>
                      </a:r>
                      <a:endParaRPr lang="en-US" sz="800" b="0" i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/>
          </p:nvPr>
        </p:nvGraphicFramePr>
        <p:xfrm>
          <a:off x="388945" y="2918316"/>
          <a:ext cx="1926578" cy="478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289"/>
                <a:gridCol w="963289"/>
              </a:tblGrid>
              <a:tr h="2391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Service Handler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 (REST)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95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JSON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/>
          </p:nvPr>
        </p:nvGraphicFramePr>
        <p:xfrm>
          <a:off x="388945" y="3605880"/>
          <a:ext cx="2393388" cy="5892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7796"/>
                <a:gridCol w="797796"/>
                <a:gridCol w="797796"/>
              </a:tblGrid>
              <a:tr h="294626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OACIS Services / Application Facade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94626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Authentication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Results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Orders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/>
          </p:nvPr>
        </p:nvGraphicFramePr>
        <p:xfrm>
          <a:off x="388945" y="4315609"/>
          <a:ext cx="3563472" cy="497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68"/>
                <a:gridCol w="890868"/>
                <a:gridCol w="890868"/>
                <a:gridCol w="890868"/>
              </a:tblGrid>
              <a:tr h="24325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Integration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 Bridg</a:t>
                      </a:r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5447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Payment Gateway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Social Networks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Notification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Analytics API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 userDrawn="1"/>
        </p:nvCxnSpPr>
        <p:spPr>
          <a:xfrm flipV="1">
            <a:off x="4489562" y="1172148"/>
            <a:ext cx="1421749" cy="747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496885" y="1402242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384963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09080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12609" y="952965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484790" y="1725619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18547" y="1094720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19" y="272851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200" kern="1000" spc="30" dirty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80622" y="189751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06603" y="656003"/>
            <a:ext cx="7229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425005" y="656009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440984" y="952987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52587" y="952987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58599" y="952987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61820" y="952987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74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 userDrawn="1"/>
        </p:nvSpPr>
        <p:spPr>
          <a:xfrm>
            <a:off x="4023429" y="1534553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6718871" y="1534553"/>
            <a:ext cx="518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7796072" y="153455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1666336" y="2785836"/>
            <a:ext cx="652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4173311" y="2785836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2928263" y="410568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5406527" y="278583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90141" y="410568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6687611" y="2785836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7948357" y="2785836"/>
            <a:ext cx="588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01487" y="4105683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67001" y="153455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379883" y="272851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200" kern="1000" spc="30" dirty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80763" y="1534553"/>
            <a:ext cx="623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988374" y="153455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81963" y="153455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317329" y="278583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2705228" y="278583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511005" y="410568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5335194" y="4105683"/>
            <a:ext cx="7040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</a:p>
        </p:txBody>
      </p:sp>
      <p:pic>
        <p:nvPicPr>
          <p:cNvPr id="2" name="Picture 1" descr="Adapter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858" y="849637"/>
            <a:ext cx="683966" cy="683966"/>
          </a:xfrm>
          <a:prstGeom prst="rect">
            <a:avLst/>
          </a:prstGeom>
        </p:spPr>
      </p:pic>
      <p:pic>
        <p:nvPicPr>
          <p:cNvPr id="16" name="Picture 15" descr="Android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1753" y="845988"/>
            <a:ext cx="689533" cy="689533"/>
          </a:xfrm>
          <a:prstGeom prst="rect">
            <a:avLst/>
          </a:prstGeom>
        </p:spPr>
      </p:pic>
      <p:pic>
        <p:nvPicPr>
          <p:cNvPr id="17" name="Picture 16" descr="Apple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9584" y="845968"/>
            <a:ext cx="685862" cy="685862"/>
          </a:xfrm>
          <a:prstGeom prst="rect">
            <a:avLst/>
          </a:prstGeom>
        </p:spPr>
      </p:pic>
      <p:pic>
        <p:nvPicPr>
          <p:cNvPr id="18" name="Picture 17" descr="Apps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6707" y="845966"/>
            <a:ext cx="685863" cy="685863"/>
          </a:xfrm>
          <a:prstGeom prst="rect">
            <a:avLst/>
          </a:prstGeom>
        </p:spPr>
      </p:pic>
      <p:pic>
        <p:nvPicPr>
          <p:cNvPr id="20" name="Picture 19" descr="Client_Location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9468" y="845987"/>
            <a:ext cx="697759" cy="697759"/>
          </a:xfrm>
          <a:prstGeom prst="rect">
            <a:avLst/>
          </a:prstGeom>
        </p:spPr>
      </p:pic>
      <p:pic>
        <p:nvPicPr>
          <p:cNvPr id="22" name="Picture 21" descr="Cloud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4858" y="849659"/>
            <a:ext cx="694087" cy="694087"/>
          </a:xfrm>
          <a:prstGeom prst="rect">
            <a:avLst/>
          </a:prstGeom>
        </p:spPr>
      </p:pic>
      <p:pic>
        <p:nvPicPr>
          <p:cNvPr id="24" name="Picture 23" descr="Connections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4444" y="842582"/>
            <a:ext cx="689247" cy="689247"/>
          </a:xfrm>
          <a:prstGeom prst="rect">
            <a:avLst/>
          </a:prstGeom>
        </p:spPr>
      </p:pic>
      <p:pic>
        <p:nvPicPr>
          <p:cNvPr id="26" name="Picture 25" descr="Database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876" y="2090588"/>
            <a:ext cx="675761" cy="675761"/>
          </a:xfrm>
          <a:prstGeom prst="rect">
            <a:avLst/>
          </a:prstGeom>
        </p:spPr>
      </p:pic>
      <p:pic>
        <p:nvPicPr>
          <p:cNvPr id="28" name="Picture 27" descr="Desktop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4946" y="2090567"/>
            <a:ext cx="675759" cy="675759"/>
          </a:xfrm>
          <a:prstGeom prst="rect">
            <a:avLst/>
          </a:prstGeom>
        </p:spPr>
      </p:pic>
      <p:pic>
        <p:nvPicPr>
          <p:cNvPr id="30" name="Picture 29" descr="Flatscreen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60" y="2084287"/>
            <a:ext cx="689786" cy="689786"/>
          </a:xfrm>
          <a:prstGeom prst="rect">
            <a:avLst/>
          </a:prstGeom>
        </p:spPr>
      </p:pic>
      <p:pic>
        <p:nvPicPr>
          <p:cNvPr id="32" name="Picture 31" descr="Laptop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1865" y="2090569"/>
            <a:ext cx="682329" cy="682328"/>
          </a:xfrm>
          <a:prstGeom prst="rect">
            <a:avLst/>
          </a:prstGeom>
        </p:spPr>
      </p:pic>
      <p:pic>
        <p:nvPicPr>
          <p:cNvPr id="34" name="Picture 33" descr="Mobile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9470" y="2090569"/>
            <a:ext cx="682329" cy="682328"/>
          </a:xfrm>
          <a:prstGeom prst="rect">
            <a:avLst/>
          </a:prstGeom>
        </p:spPr>
      </p:pic>
      <p:pic>
        <p:nvPicPr>
          <p:cNvPr id="36" name="Picture 35" descr="People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36570" y="2083977"/>
            <a:ext cx="682350" cy="682350"/>
          </a:xfrm>
          <a:prstGeom prst="rect">
            <a:avLst/>
          </a:prstGeom>
        </p:spPr>
      </p:pic>
      <p:pic>
        <p:nvPicPr>
          <p:cNvPr id="37" name="Picture 36" descr="Person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3300" y="2085923"/>
            <a:ext cx="680403" cy="680403"/>
          </a:xfrm>
          <a:prstGeom prst="rect">
            <a:avLst/>
          </a:prstGeom>
        </p:spPr>
      </p:pic>
      <p:pic>
        <p:nvPicPr>
          <p:cNvPr id="52" name="Picture 51" descr="Server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254" y="3385726"/>
            <a:ext cx="690570" cy="690570"/>
          </a:xfrm>
          <a:prstGeom prst="rect">
            <a:avLst/>
          </a:prstGeom>
        </p:spPr>
      </p:pic>
      <p:pic>
        <p:nvPicPr>
          <p:cNvPr id="56" name="Picture 55" descr="Set-Top_Box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1753" y="3388759"/>
            <a:ext cx="687536" cy="687536"/>
          </a:xfrm>
          <a:prstGeom prst="rect">
            <a:avLst/>
          </a:prstGeom>
        </p:spPr>
      </p:pic>
      <p:pic>
        <p:nvPicPr>
          <p:cNvPr id="57" name="Picture 56" descr="Support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59" y="3389955"/>
            <a:ext cx="686340" cy="686340"/>
          </a:xfrm>
          <a:prstGeom prst="rect">
            <a:avLst/>
          </a:prstGeom>
        </p:spPr>
      </p:pic>
      <p:pic>
        <p:nvPicPr>
          <p:cNvPr id="58" name="Picture 57" descr="Tablet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6707" y="3389976"/>
            <a:ext cx="686341" cy="686341"/>
          </a:xfrm>
          <a:prstGeom prst="rect">
            <a:avLst/>
          </a:prstGeom>
        </p:spPr>
      </p:pic>
      <p:pic>
        <p:nvPicPr>
          <p:cNvPr id="59" name="Picture 58" descr="Windows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9455" y="3385726"/>
            <a:ext cx="690570" cy="6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03749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379879" y="272851"/>
            <a:ext cx="24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200" kern="1000" spc="30" dirty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23429" y="1534553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6713268" y="1534553"/>
            <a:ext cx="518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04501" y="153455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46809" y="2785836"/>
            <a:ext cx="652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173311" y="2785836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908019" y="410568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5415200" y="278583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4190141" y="410568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6682010" y="2785836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7956786" y="2785836"/>
            <a:ext cx="588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368520" y="4105683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334056" y="153455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1661235" y="1534553"/>
            <a:ext cx="623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2968131" y="153455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181963" y="153455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284362" y="278583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2705228" y="278583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1526584" y="410568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5343866" y="4105683"/>
            <a:ext cx="7040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000" dirty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</a:p>
        </p:txBody>
      </p:sp>
      <p:pic>
        <p:nvPicPr>
          <p:cNvPr id="15" name="Picture 14" descr="Adapter_wo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970" y="753083"/>
            <a:ext cx="914400" cy="914400"/>
          </a:xfrm>
          <a:prstGeom prst="rect">
            <a:avLst/>
          </a:prstGeom>
        </p:spPr>
      </p:pic>
      <p:pic>
        <p:nvPicPr>
          <p:cNvPr id="17" name="Picture 16" descr="Android_wo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0389" y="750141"/>
            <a:ext cx="920329" cy="920329"/>
          </a:xfrm>
          <a:prstGeom prst="rect">
            <a:avLst/>
          </a:prstGeom>
        </p:spPr>
      </p:pic>
      <p:pic>
        <p:nvPicPr>
          <p:cNvPr id="19" name="Picture 18" descr="Apple_wo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959" y="749687"/>
            <a:ext cx="921194" cy="921192"/>
          </a:xfrm>
          <a:prstGeom prst="rect">
            <a:avLst/>
          </a:prstGeom>
        </p:spPr>
      </p:pic>
      <p:pic>
        <p:nvPicPr>
          <p:cNvPr id="21" name="Picture 20" descr="Apps_wo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2364" y="753083"/>
            <a:ext cx="914400" cy="914400"/>
          </a:xfrm>
          <a:prstGeom prst="rect">
            <a:avLst/>
          </a:prstGeom>
        </p:spPr>
      </p:pic>
      <p:pic>
        <p:nvPicPr>
          <p:cNvPr id="23" name="Picture 22" descr="Client_Location_wo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8679" y="749687"/>
            <a:ext cx="921194" cy="921192"/>
          </a:xfrm>
          <a:prstGeom prst="rect">
            <a:avLst/>
          </a:prstGeom>
        </p:spPr>
      </p:pic>
      <p:pic>
        <p:nvPicPr>
          <p:cNvPr id="25" name="Picture 24" descr="Cloud_wo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5098" y="751191"/>
            <a:ext cx="918182" cy="918184"/>
          </a:xfrm>
          <a:prstGeom prst="rect">
            <a:avLst/>
          </a:prstGeom>
        </p:spPr>
      </p:pic>
      <p:pic>
        <p:nvPicPr>
          <p:cNvPr id="27" name="Picture 26" descr="Connections_wo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4106" y="748195"/>
            <a:ext cx="924176" cy="924176"/>
          </a:xfrm>
          <a:prstGeom prst="rect">
            <a:avLst/>
          </a:prstGeom>
        </p:spPr>
      </p:pic>
      <p:pic>
        <p:nvPicPr>
          <p:cNvPr id="29" name="Picture 28" descr="Database_wo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396" y="2005984"/>
            <a:ext cx="936974" cy="936974"/>
          </a:xfrm>
          <a:prstGeom prst="rect">
            <a:avLst/>
          </a:prstGeom>
        </p:spPr>
      </p:pic>
      <p:pic>
        <p:nvPicPr>
          <p:cNvPr id="31" name="Picture 30" descr="Desktop_wo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1864" y="2016674"/>
            <a:ext cx="915635" cy="915635"/>
          </a:xfrm>
          <a:prstGeom prst="rect">
            <a:avLst/>
          </a:prstGeom>
        </p:spPr>
      </p:pic>
      <p:pic>
        <p:nvPicPr>
          <p:cNvPr id="33" name="Picture 32" descr="Flatscreen_wo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2159" y="2017292"/>
            <a:ext cx="914399" cy="914399"/>
          </a:xfrm>
          <a:prstGeom prst="rect">
            <a:avLst/>
          </a:prstGeom>
        </p:spPr>
      </p:pic>
      <p:pic>
        <p:nvPicPr>
          <p:cNvPr id="35" name="Picture 34" descr="Laptop_wo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2962" y="2017269"/>
            <a:ext cx="914400" cy="914400"/>
          </a:xfrm>
          <a:prstGeom prst="rect">
            <a:avLst/>
          </a:prstGeom>
        </p:spPr>
      </p:pic>
      <p:pic>
        <p:nvPicPr>
          <p:cNvPr id="37" name="Picture 36" descr="Mobile_wo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8681" y="2017910"/>
            <a:ext cx="913163" cy="913163"/>
          </a:xfrm>
          <a:prstGeom prst="rect">
            <a:avLst/>
          </a:prstGeom>
        </p:spPr>
      </p:pic>
      <p:pic>
        <p:nvPicPr>
          <p:cNvPr id="39" name="Picture 38" descr="People_wo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2663" y="2019162"/>
            <a:ext cx="910618" cy="910618"/>
          </a:xfrm>
          <a:prstGeom prst="rect">
            <a:avLst/>
          </a:prstGeom>
        </p:spPr>
      </p:pic>
      <p:pic>
        <p:nvPicPr>
          <p:cNvPr id="40" name="Picture 39" descr="Person_wo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9245" y="2019162"/>
            <a:ext cx="910618" cy="910618"/>
          </a:xfrm>
          <a:prstGeom prst="rect">
            <a:avLst/>
          </a:prstGeom>
        </p:spPr>
      </p:pic>
      <p:pic>
        <p:nvPicPr>
          <p:cNvPr id="41" name="Picture 40" descr="Server_wo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970" y="3275013"/>
            <a:ext cx="914400" cy="914400"/>
          </a:xfrm>
          <a:prstGeom prst="rect">
            <a:avLst/>
          </a:prstGeom>
        </p:spPr>
      </p:pic>
      <p:pic>
        <p:nvPicPr>
          <p:cNvPr id="42" name="Picture 41" descr="Set-Top_Box_wo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1857" y="3269544"/>
            <a:ext cx="925338" cy="925338"/>
          </a:xfrm>
          <a:prstGeom prst="rect">
            <a:avLst/>
          </a:prstGeom>
        </p:spPr>
      </p:pic>
      <p:pic>
        <p:nvPicPr>
          <p:cNvPr id="43" name="Picture 42" descr="Support_wo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992" y="3275386"/>
            <a:ext cx="913699" cy="913699"/>
          </a:xfrm>
          <a:prstGeom prst="rect">
            <a:avLst/>
          </a:prstGeom>
        </p:spPr>
      </p:pic>
      <p:pic>
        <p:nvPicPr>
          <p:cNvPr id="44" name="Picture 43" descr="Tablet_wo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6652" y="3276858"/>
            <a:ext cx="910710" cy="910710"/>
          </a:xfrm>
          <a:prstGeom prst="rect">
            <a:avLst/>
          </a:prstGeom>
        </p:spPr>
      </p:pic>
      <p:pic>
        <p:nvPicPr>
          <p:cNvPr id="45" name="Picture 44" descr="Windows_wo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8678" y="3275370"/>
            <a:ext cx="913690" cy="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9889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5475557"/>
      </p:ext>
    </p:extLst>
  </p:cSld>
  <p:clrMapOvr>
    <a:masterClrMapping/>
  </p:clrMapOvr>
  <p:transition>
    <p:dissolv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/Thank you">
  <p:cSld name="1_End/Thank you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0159" y="18"/>
            <a:ext cx="9144950" cy="5143499"/>
          </a:xfrm>
          <a:prstGeom prst="rect">
            <a:avLst/>
          </a:prstGeom>
          <a:solidFill>
            <a:schemeClr val="dk1"/>
          </a:solidFill>
          <a:ln w="9525" cap="flat">
            <a:solidFill>
              <a:srgbClr val="6A6B6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eaLnBrk="1" hangingPunct="1"/>
            <a:endParaRPr sz="1800" dirty="0">
              <a:solidFill>
                <a:prstClr val="black"/>
              </a:solidFill>
              <a:latin typeface="Arial" pitchFamily="29" charset="0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1" y="0"/>
            <a:ext cx="9135878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  <p:sp>
        <p:nvSpPr>
          <p:cNvPr id="294" name="Shape 294"/>
          <p:cNvSpPr txBox="1">
            <a:spLocks noGrp="1"/>
          </p:cNvSpPr>
          <p:nvPr>
            <p:ph type="body" idx="1" hasCustomPrompt="1"/>
          </p:nvPr>
        </p:nvSpPr>
        <p:spPr>
          <a:xfrm>
            <a:off x="242725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Arial"/>
              <a:buNone/>
              <a:tabLst/>
              <a:defRPr sz="800" baseline="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31" indent="-247644" rtl="0">
              <a:spcBef>
                <a:spcPts val="300"/>
              </a:spcBef>
              <a:buClr>
                <a:srgbClr val="E9422C"/>
              </a:buClr>
              <a:buFont typeface="Arial"/>
              <a:buChar char="•"/>
              <a:defRPr sz="1000" baseline="0">
                <a:solidFill>
                  <a:srgbClr val="7F7F7F"/>
                </a:solidFill>
              </a:defRPr>
            </a:lvl2pPr>
            <a:lvl3pPr marL="914378" indent="0" rtl="0">
              <a:spcBef>
                <a:spcPts val="300"/>
              </a:spcBef>
              <a:buClr>
                <a:srgbClr val="E9422C"/>
              </a:buClr>
              <a:buNone/>
              <a:defRPr sz="1000" baseline="0">
                <a:solidFill>
                  <a:srgbClr val="7F7F7F"/>
                </a:solidFill>
              </a:defRPr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©2015 GlobalLogic Inc.</a:t>
            </a:r>
          </a:p>
          <a:p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body" idx="2"/>
          </p:nvPr>
        </p:nvSpPr>
        <p:spPr>
          <a:xfrm>
            <a:off x="242725" y="371515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 sz="1000" baseline="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31" indent="-247644" rtl="0">
              <a:spcBef>
                <a:spcPts val="300"/>
              </a:spcBef>
              <a:buClr>
                <a:srgbClr val="E9422C"/>
              </a:buClr>
              <a:buFont typeface="Arial"/>
              <a:buChar char="•"/>
              <a:defRPr sz="1000" baseline="0">
                <a:solidFill>
                  <a:srgbClr val="7F7F7F"/>
                </a:solidFill>
              </a:defRPr>
            </a:lvl2pPr>
            <a:lvl3pPr marL="914378" indent="0" rtl="0">
              <a:spcBef>
                <a:spcPts val="300"/>
              </a:spcBef>
              <a:buClr>
                <a:srgbClr val="E9422C"/>
              </a:buClr>
              <a:buNone/>
              <a:defRPr sz="1000" baseline="0">
                <a:solidFill>
                  <a:srgbClr val="7F7F7F"/>
                </a:solidFill>
              </a:defRPr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3"/>
          </p:nvPr>
        </p:nvSpPr>
        <p:spPr>
          <a:xfrm>
            <a:off x="2438440" y="371515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 sz="1000" baseline="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31" indent="-247644" rtl="0">
              <a:spcBef>
                <a:spcPts val="300"/>
              </a:spcBef>
              <a:buClr>
                <a:srgbClr val="E9422C"/>
              </a:buClr>
              <a:buFont typeface="Arial"/>
              <a:buChar char="•"/>
              <a:defRPr sz="1000" baseline="0">
                <a:solidFill>
                  <a:srgbClr val="7F7F7F"/>
                </a:solidFill>
              </a:defRPr>
            </a:lvl2pPr>
            <a:lvl3pPr marL="914378" indent="0" rtl="0">
              <a:spcBef>
                <a:spcPts val="300"/>
              </a:spcBef>
              <a:buClr>
                <a:srgbClr val="E9422C"/>
              </a:buClr>
              <a:buNone/>
              <a:defRPr sz="1000" baseline="0">
                <a:solidFill>
                  <a:srgbClr val="7F7F7F"/>
                </a:solidFill>
              </a:defRPr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4"/>
          </p:nvPr>
        </p:nvSpPr>
        <p:spPr>
          <a:xfrm>
            <a:off x="4651028" y="371515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 sz="1000" baseline="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31" indent="-247644" rtl="0">
              <a:spcBef>
                <a:spcPts val="300"/>
              </a:spcBef>
              <a:buClr>
                <a:srgbClr val="E9422C"/>
              </a:buClr>
              <a:buFont typeface="Arial"/>
              <a:buChar char="•"/>
              <a:defRPr sz="1000" baseline="0">
                <a:solidFill>
                  <a:srgbClr val="7F7F7F"/>
                </a:solidFill>
              </a:defRPr>
            </a:lvl2pPr>
            <a:lvl3pPr marL="914378" indent="0" rtl="0">
              <a:spcBef>
                <a:spcPts val="300"/>
              </a:spcBef>
              <a:buClr>
                <a:srgbClr val="E9422C"/>
              </a:buClr>
              <a:buNone/>
              <a:defRPr sz="1000" baseline="0">
                <a:solidFill>
                  <a:srgbClr val="7F7F7F"/>
                </a:solidFill>
              </a:defRPr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5"/>
          </p:nvPr>
        </p:nvSpPr>
        <p:spPr>
          <a:xfrm>
            <a:off x="6849536" y="371515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 sz="1000" baseline="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31" indent="-247644" rtl="0">
              <a:spcBef>
                <a:spcPts val="300"/>
              </a:spcBef>
              <a:buClr>
                <a:srgbClr val="E9422C"/>
              </a:buClr>
              <a:buFont typeface="Arial"/>
              <a:buChar char="•"/>
              <a:defRPr sz="1000" baseline="0">
                <a:solidFill>
                  <a:srgbClr val="7F7F7F"/>
                </a:solidFill>
              </a:defRPr>
            </a:lvl2pPr>
            <a:lvl3pPr marL="914378" indent="0" rtl="0">
              <a:spcBef>
                <a:spcPts val="300"/>
              </a:spcBef>
              <a:buClr>
                <a:srgbClr val="E9422C"/>
              </a:buClr>
              <a:buNone/>
              <a:defRPr sz="1000" baseline="0">
                <a:solidFill>
                  <a:srgbClr val="7F7F7F"/>
                </a:solidFill>
              </a:defRPr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6"/>
          </p:nvPr>
        </p:nvSpPr>
        <p:spPr>
          <a:xfrm>
            <a:off x="345763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indent="0" rtl="0">
              <a:buFont typeface="Calibri"/>
              <a:buNone/>
              <a:defRPr sz="2000" b="1"/>
            </a:lvl2pPr>
            <a:lvl3pPr marL="914378" indent="0" rtl="0">
              <a:buFont typeface="Calibri"/>
              <a:buNone/>
              <a:defRPr sz="1800" b="1"/>
            </a:lvl3pPr>
            <a:lvl4pPr marL="1371566" indent="0" rtl="0">
              <a:buFont typeface="Calibri"/>
              <a:buNone/>
              <a:defRPr sz="1600" b="1"/>
            </a:lvl4pPr>
            <a:lvl5pPr marL="1828754" indent="0" rtl="0">
              <a:buFont typeface="Calibri"/>
              <a:buNone/>
              <a:defRPr sz="1600" b="1"/>
            </a:lvl5pPr>
            <a:lvl6pPr marL="2285943" indent="0" rtl="0">
              <a:buFont typeface="Calibri"/>
              <a:buNone/>
              <a:defRPr sz="1600" b="1"/>
            </a:lvl6pPr>
            <a:lvl7pPr marL="2743132" indent="0" rtl="0">
              <a:buFont typeface="Calibri"/>
              <a:buNone/>
              <a:defRPr sz="1600" b="1"/>
            </a:lvl7pPr>
            <a:lvl8pPr marL="3200320" indent="0" rtl="0">
              <a:buFont typeface="Calibri"/>
              <a:buNone/>
              <a:defRPr sz="1600" b="1"/>
            </a:lvl8pPr>
            <a:lvl9pPr marL="3657509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861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_small fo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97C5968B-9866-40DF-BF81-8DE43320AE85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618071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0" indent="0">
              <a:spcBef>
                <a:spcPts val="200"/>
              </a:spcBef>
              <a:spcAft>
                <a:spcPts val="600"/>
              </a:spcAft>
              <a:buNone/>
              <a:defRPr sz="2000" b="0">
                <a:solidFill>
                  <a:schemeClr val="bg1"/>
                </a:solidFill>
              </a:defRPr>
            </a:lvl2pPr>
            <a:lvl3pPr marL="914400" indent="0">
              <a:buNone/>
              <a:defRPr sz="1800" b="0">
                <a:solidFill>
                  <a:schemeClr val="bg1"/>
                </a:solidFill>
              </a:defRPr>
            </a:lvl3pPr>
            <a:lvl4pPr marL="1371600" indent="0">
              <a:buNone/>
              <a:defRPr sz="1600" b="0">
                <a:solidFill>
                  <a:schemeClr val="bg1"/>
                </a:solidFill>
              </a:defRPr>
            </a:lvl4pPr>
            <a:lvl5pPr marL="1828800" indent="0">
              <a:buNone/>
              <a:defRPr sz="1600" b="0">
                <a:solidFill>
                  <a:schemeClr val="bg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617599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0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endParaRPr lang="en-US" dirty="0" smtClean="0"/>
          </a:p>
        </p:txBody>
      </p:sp>
      <p:pic>
        <p:nvPicPr>
          <p:cNvPr id="12" name="Picture 11" descr="Monogram_on-bla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7896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214314" y="4767264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178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521075" y="4773613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178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5" name="Picture 6" descr="Monogram_on-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2" t="16202" r="12161" b="10893"/>
          <a:stretch>
            <a:fillRect/>
          </a:stretch>
        </p:blipFill>
        <p:spPr bwMode="auto">
          <a:xfrm>
            <a:off x="8415338" y="38100"/>
            <a:ext cx="7048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939926"/>
            <a:ext cx="4841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52326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362451" y="2566988"/>
            <a:ext cx="403225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11550" y="4768851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178" eaLnBrk="1" fontAlgn="auto" hangingPunct="1">
              <a:spcAft>
                <a:spcPts val="0"/>
              </a:spcAft>
              <a:defRPr/>
            </a:pPr>
            <a:r>
              <a:rPr lang="en-US" sz="800" dirty="0" smtClean="0"/>
              <a:t>CONFIDENTIAL</a:t>
            </a:r>
          </a:p>
        </p:txBody>
      </p:sp>
      <p:pic>
        <p:nvPicPr>
          <p:cNvPr id="7" name="Picture 3" descr="gre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7638" y="4767263"/>
            <a:ext cx="11541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15900" y="4768851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178" eaLnBrk="1" fontAlgn="auto" hangingPunct="1">
              <a:spcAft>
                <a:spcPts val="0"/>
              </a:spcAft>
              <a:defRPr/>
            </a:pPr>
            <a:r>
              <a:rPr lang="en-US" sz="800" dirty="0" smtClean="0"/>
              <a:t>©2016 GlobalLogic Inc.</a:t>
            </a:r>
          </a:p>
        </p:txBody>
      </p:sp>
      <p:pic>
        <p:nvPicPr>
          <p:cNvPr id="9" name="Picture 5" descr="sig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9314" y="233364"/>
            <a:ext cx="43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PPT-GL-logo-trademark-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9525" y="4762500"/>
            <a:ext cx="4603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-9525" y="4652963"/>
            <a:ext cx="9144000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114" y="2577348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522836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1112" y="2577347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62924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9" name="Picture 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12" name="Picture 11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3" name="Picture 12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44759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81074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7" name="Picture 6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6945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72400" y="4759226"/>
            <a:ext cx="1143000" cy="21827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range_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5533" y="231818"/>
            <a:ext cx="436989" cy="29292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prstClr val="white"/>
                </a:solidFill>
              </a:rPr>
              <a:t>Slide </a:t>
            </a:r>
            <a:fld id="{57852D43-832D-4019-BC46-FA9778DBE88A}" type="slidenum">
              <a:rPr lang="en-US" smtClean="0">
                <a:solidFill>
                  <a:prstClr val="white"/>
                </a:solidFill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prstClr val="white"/>
                </a:solidFill>
              </a:rPr>
              <a:t>CONFIDENTIAL</a:t>
            </a:r>
          </a:p>
        </p:txBody>
      </p:sp>
      <p:pic>
        <p:nvPicPr>
          <p:cNvPr id="10" name="Picture 9" descr="GL-reversed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913813" y="4751504"/>
            <a:ext cx="60866" cy="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3787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chemeClr val="tx2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pic>
        <p:nvPicPr>
          <p:cNvPr id="10" name="Picture 9" descr="sign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fld id="{57852D43-832D-4019-BC46-FA9778DBE88A}" type="slidenum">
              <a:rPr lang="en-US" smtClean="0">
                <a:solidFill>
                  <a:srgbClr val="515254"/>
                </a:solidFill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rgbClr val="515254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06931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5638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11" name="Picture 10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7410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GlobalLog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700011"/>
            <a:ext cx="9135879" cy="1191296"/>
          </a:xfrm>
          <a:prstGeom prst="rect">
            <a:avLst/>
          </a:prstGeom>
        </p:spPr>
      </p:pic>
      <p:pic>
        <p:nvPicPr>
          <p:cNvPr id="3" name="Picture 2" descr="grey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6" name="Picture 5" descr="sign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8" name="Picture 7" descr="GL-reversed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97001" y="1905203"/>
            <a:ext cx="218952" cy="273736"/>
          </a:xfrm>
          <a:prstGeom prst="rect">
            <a:avLst/>
          </a:prstGeom>
        </p:spPr>
      </p:pic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63292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680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78131"/>
            <a:ext cx="8686800" cy="315468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4588" indent="-2301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8613" indent="-227013" algn="l" defTabSz="457200" rtl="0" eaLnBrk="1" latinLnBrk="0" hangingPunct="1">
              <a:buClr>
                <a:schemeClr val="accent2"/>
              </a:buClr>
              <a:buFont typeface="Arial" pitchFamily="34" charset="0"/>
              <a:buChar char="−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fld id="{57852D43-832D-4019-BC46-FA9778DBE88A}" type="slidenum">
              <a:rPr lang="en-US" smtClean="0">
                <a:solidFill>
                  <a:srgbClr val="515254"/>
                </a:solidFill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rgbClr val="515254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10" name="Picture 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68381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8821" cy="2560320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sz="1000" kern="1000" spc="0" baseline="0">
                <a:solidFill>
                  <a:srgbClr val="6D6E71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5"/>
              </a:buClr>
              <a:defRPr sz="1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7057" y="1663534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5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range_small font">
    <p:bg>
      <p:bgPr>
        <a:solidFill>
          <a:srgbClr val="EB5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F4477E6F-7C50-40E9-AFA6-03CD841AE729}" type="slidenum">
              <a:rPr lang="en-US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618071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617599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000" b="0" i="0" baseline="0">
                <a:solidFill>
                  <a:srgbClr val="F9BCA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</p:txBody>
      </p:sp>
      <p:pic>
        <p:nvPicPr>
          <p:cNvPr id="12" name="Picture 11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Gray_small fo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97C5968B-9866-40DF-BF81-8DE43320AE85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618071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0" i="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617599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0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endParaRPr lang="en-US" dirty="0" smtClean="0"/>
          </a:p>
        </p:txBody>
      </p:sp>
      <p:pic>
        <p:nvPicPr>
          <p:cNvPr id="29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768" t="-11925" b="-10534"/>
          <a:stretch/>
        </p:blipFill>
        <p:spPr bwMode="auto">
          <a:xfrm>
            <a:off x="8536142" y="115364"/>
            <a:ext cx="465343" cy="3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GL-logo-trademark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7917" y="4698170"/>
            <a:ext cx="1342259" cy="2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4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_Large fo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070AF7D1-9B3B-4F0C-B799-B6E973DA5293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38675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57432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56960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4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10" name="Picture 9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5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44463" y="4692650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80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44FD0348-99C0-4C73-93CE-860D71DC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26" r:id="rId8"/>
    <p:sldLayoutId id="2147484301" r:id="rId9"/>
    <p:sldLayoutId id="2147484302" r:id="rId10"/>
    <p:sldLayoutId id="2147484303" r:id="rId11"/>
    <p:sldLayoutId id="2147484322" r:id="rId12"/>
    <p:sldLayoutId id="2147484327" r:id="rId13"/>
    <p:sldLayoutId id="2147484321" r:id="rId14"/>
    <p:sldLayoutId id="2147484323" r:id="rId15"/>
    <p:sldLayoutId id="2147484324" r:id="rId16"/>
    <p:sldLayoutId id="2147484325" r:id="rId17"/>
    <p:sldLayoutId id="2147484305" r:id="rId18"/>
    <p:sldLayoutId id="2147484353" r:id="rId19"/>
    <p:sldLayoutId id="2147484354" r:id="rId20"/>
    <p:sldLayoutId id="2147484355" r:id="rId21"/>
    <p:sldLayoutId id="2147484358" r:id="rId22"/>
    <p:sldLayoutId id="2147484359" r:id="rId23"/>
    <p:sldLayoutId id="2147484360" r:id="rId24"/>
    <p:sldLayoutId id="2147484361" r:id="rId25"/>
    <p:sldLayoutId id="2147484362" r:id="rId26"/>
    <p:sldLayoutId id="2147484363" r:id="rId27"/>
    <p:sldLayoutId id="2147484364" r:id="rId28"/>
    <p:sldLayoutId id="2147484369" r:id="rId29"/>
    <p:sldLayoutId id="2147484370" r:id="rId30"/>
    <p:sldLayoutId id="2147484371" r:id="rId31"/>
    <p:sldLayoutId id="2147484372" r:id="rId32"/>
    <p:sldLayoutId id="2147484373" r:id="rId33"/>
    <p:sldLayoutId id="2147484374" r:id="rId34"/>
    <p:sldLayoutId id="2147484375" r:id="rId35"/>
    <p:sldLayoutId id="2147484376" r:id="rId36"/>
    <p:sldLayoutId id="2147484377" r:id="rId37"/>
    <p:sldLayoutId id="2147484378" r:id="rId38"/>
    <p:sldLayoutId id="2147484319" r:id="rId39"/>
    <p:sldLayoutId id="2147484320" r:id="rId40"/>
    <p:sldLayoutId id="2147484410" r:id="rId4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015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  <p:sldLayoutId id="2147484393" r:id="rId14"/>
    <p:sldLayoutId id="2147484394" r:id="rId15"/>
    <p:sldLayoutId id="2147484395" r:id="rId16"/>
    <p:sldLayoutId id="2147484396" r:id="rId17"/>
    <p:sldLayoutId id="2147484397" r:id="rId18"/>
    <p:sldLayoutId id="2147484398" r:id="rId19"/>
    <p:sldLayoutId id="2147484399" r:id="rId20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843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8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1160463"/>
            <a:ext cx="812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- Architecture</a:t>
            </a:r>
            <a:endParaRPr lang="en-US" i="1" dirty="0"/>
          </a:p>
        </p:txBody>
      </p:sp>
      <p:sp>
        <p:nvSpPr>
          <p:cNvPr id="7" name="Oval 6"/>
          <p:cNvSpPr/>
          <p:nvPr/>
        </p:nvSpPr>
        <p:spPr>
          <a:xfrm>
            <a:off x="4233333" y="2379663"/>
            <a:ext cx="745067" cy="3466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89400" y="2379663"/>
            <a:ext cx="889000" cy="5244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33333" y="2379663"/>
            <a:ext cx="745067" cy="524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508" y="253999"/>
            <a:ext cx="7459663" cy="43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680508" y="431800"/>
            <a:ext cx="43709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1160463"/>
            <a:ext cx="812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– Prerequisite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379663"/>
            <a:ext cx="762000" cy="5752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46824" y="792162"/>
            <a:ext cx="8997176" cy="37036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RSA public key sharing among nodes for password-less </a:t>
            </a:r>
            <a:r>
              <a:rPr lang="en-US" sz="2000" dirty="0" smtClean="0">
                <a:latin typeface="+mj-lt"/>
              </a:rPr>
              <a:t>authentication via SSH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</a:rPr>
              <a:t>SeLinux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</a:rPr>
              <a:t>should be permissive or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</a:rPr>
              <a:t>Disabled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You should have some Linux expertise </a:t>
            </a:r>
            <a:r>
              <a:rPr lang="en-US" sz="2000" dirty="0" smtClean="0"/>
              <a:t>( basic </a:t>
            </a:r>
            <a:r>
              <a:rPr lang="en-US" sz="2000" dirty="0" smtClean="0"/>
              <a:t>command line, user and file </a:t>
            </a:r>
            <a:r>
              <a:rPr lang="en-US" sz="2000" dirty="0" smtClean="0"/>
              <a:t>management )</a:t>
            </a:r>
            <a:endParaRPr lang="en-US" sz="2000" dirty="0" smtClean="0">
              <a:solidFill>
                <a:srgbClr val="000000"/>
              </a:solidFill>
              <a:latin typeface="+mj-lt"/>
              <a:ea typeface="Times New Roman"/>
              <a:cs typeface="Times New Roman"/>
            </a:endParaRP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Times New Roman"/>
                <a:cs typeface="Times New Roman"/>
              </a:rPr>
              <a:t>YAML Basics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Times New Roman"/>
                <a:cs typeface="Times New Roman"/>
              </a:rPr>
              <a:t>Proper Release structure for deployment and roll-back activity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sz="3000" dirty="0" smtClean="0">
              <a:latin typeface="+mj-lt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1160463"/>
            <a:ext cx="812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– Release Structure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31733" y="2379663"/>
            <a:ext cx="863600" cy="422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14" y="500743"/>
            <a:ext cx="86976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/share/release/</a:t>
            </a:r>
            <a:r>
              <a:rPr lang="en-IN" sz="1600" b="1" dirty="0" smtClean="0"/>
              <a:t>XX.YY.ZZZ</a:t>
            </a:r>
            <a:endParaRPr lang="en-IN" sz="1600" dirty="0" smtClean="0"/>
          </a:p>
          <a:p>
            <a:pPr lvl="3"/>
            <a:r>
              <a:rPr lang="en-IN" sz="1600" dirty="0" smtClean="0"/>
              <a:t>|  --  </a:t>
            </a:r>
            <a:r>
              <a:rPr lang="en-IN" sz="1600" b="1" dirty="0" smtClean="0"/>
              <a:t>common </a:t>
            </a:r>
            <a:r>
              <a:rPr lang="en-IN" sz="1600" dirty="0" smtClean="0"/>
              <a:t>(</a:t>
            </a:r>
            <a:r>
              <a:rPr lang="en-IN" sz="1600" dirty="0" err="1" smtClean="0"/>
              <a:t>libs</a:t>
            </a:r>
            <a:r>
              <a:rPr lang="en-IN" sz="1600" dirty="0" smtClean="0"/>
              <a:t>)</a:t>
            </a:r>
          </a:p>
          <a:p>
            <a:pPr lvl="3"/>
            <a:r>
              <a:rPr lang="en-IN" sz="1600" dirty="0" smtClean="0"/>
              <a:t>|  --  </a:t>
            </a:r>
            <a:r>
              <a:rPr lang="en-IN" sz="1600" b="1" dirty="0" err="1" smtClean="0"/>
              <a:t>redis_common_config</a:t>
            </a:r>
            <a:r>
              <a:rPr lang="en-IN" sz="1600" b="1" dirty="0" smtClean="0"/>
              <a:t> </a:t>
            </a:r>
            <a:r>
              <a:rPr lang="en-IN" sz="1600" dirty="0" smtClean="0"/>
              <a:t>(Common </a:t>
            </a:r>
            <a:r>
              <a:rPr lang="en-IN" sz="1600" dirty="0" err="1" smtClean="0"/>
              <a:t>Redis</a:t>
            </a:r>
            <a:r>
              <a:rPr lang="en-IN" sz="1600" dirty="0" smtClean="0"/>
              <a:t> configuration)</a:t>
            </a:r>
          </a:p>
          <a:p>
            <a:pPr lvl="3"/>
            <a:r>
              <a:rPr lang="en-IN" sz="1600" dirty="0" smtClean="0"/>
              <a:t>|  --  </a:t>
            </a:r>
            <a:r>
              <a:rPr lang="en-IN" sz="1600" b="1" dirty="0" err="1" smtClean="0"/>
              <a:t>redis_metadata</a:t>
            </a:r>
            <a:r>
              <a:rPr lang="en-IN" sz="1600" b="1" dirty="0" smtClean="0"/>
              <a:t> </a:t>
            </a:r>
            <a:r>
              <a:rPr lang="en-IN" sz="1600" dirty="0" smtClean="0"/>
              <a:t>(Common Metadata configuration)</a:t>
            </a:r>
          </a:p>
          <a:p>
            <a:pPr lvl="3"/>
            <a:r>
              <a:rPr lang="en-IN" sz="1600" dirty="0" smtClean="0"/>
              <a:t>|  --  </a:t>
            </a:r>
            <a:r>
              <a:rPr lang="en-IN" sz="1600" b="1" dirty="0" smtClean="0"/>
              <a:t>APPLICATION-1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config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libs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vsb</a:t>
            </a:r>
            <a:r>
              <a:rPr lang="en-IN" sz="1600" b="1" dirty="0" smtClean="0"/>
              <a:t>-&lt;APPLICATION-1&gt;.jar</a:t>
            </a:r>
            <a:endParaRPr lang="en-IN" sz="1600" dirty="0" smtClean="0"/>
          </a:p>
          <a:p>
            <a:pPr lvl="3"/>
            <a:r>
              <a:rPr lang="en-IN" sz="1600" dirty="0" smtClean="0"/>
              <a:t>|  --  </a:t>
            </a:r>
            <a:r>
              <a:rPr lang="en-IN" sz="1600" b="1" dirty="0" smtClean="0"/>
              <a:t>APPLICATION-2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config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libs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vsb</a:t>
            </a:r>
            <a:r>
              <a:rPr lang="en-IN" sz="1600" b="1" dirty="0" smtClean="0"/>
              <a:t>-&lt;APPLICATION-2&gt;.jar</a:t>
            </a:r>
            <a:endParaRPr lang="en-IN" sz="1600" dirty="0" smtClean="0"/>
          </a:p>
          <a:p>
            <a:pPr lvl="3"/>
            <a:r>
              <a:rPr lang="en-IN" sz="1600" dirty="0" smtClean="0"/>
              <a:t>|  --  </a:t>
            </a:r>
            <a:r>
              <a:rPr lang="en-IN" sz="1600" b="1" dirty="0" err="1" smtClean="0"/>
              <a:t>vsb</a:t>
            </a:r>
            <a:r>
              <a:rPr lang="en-IN" sz="1600" b="1" dirty="0" smtClean="0"/>
              <a:t>-facade</a:t>
            </a:r>
            <a:endParaRPr lang="en-IN" sz="1600" dirty="0" smtClean="0"/>
          </a:p>
          <a:p>
            <a:pPr lvl="4"/>
            <a:r>
              <a:rPr lang="en-IN" sz="1600" dirty="0" smtClean="0"/>
              <a:t>|  -- </a:t>
            </a:r>
            <a:r>
              <a:rPr lang="en-IN" sz="1600" b="1" dirty="0" err="1" smtClean="0"/>
              <a:t>application.properties</a:t>
            </a:r>
            <a:endParaRPr lang="en-IN" sz="1600" dirty="0" smtClean="0"/>
          </a:p>
          <a:p>
            <a:pPr lvl="4"/>
            <a:r>
              <a:rPr lang="en-IN" sz="1600" dirty="0" smtClean="0"/>
              <a:t>|  -- v</a:t>
            </a:r>
            <a:r>
              <a:rPr lang="en-IN" sz="1600" b="1" dirty="0" smtClean="0"/>
              <a:t>sb-facade-0.2-SNAPSHOT.jar</a:t>
            </a:r>
            <a:endParaRPr lang="en-IN" sz="1600" dirty="0" smtClean="0"/>
          </a:p>
          <a:p>
            <a:r>
              <a:rPr lang="en-IN" sz="1000" dirty="0" smtClean="0"/>
              <a:t/>
            </a:r>
            <a:br>
              <a:rPr lang="en-IN" sz="1000" dirty="0" smtClean="0"/>
            </a:b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14" y="0"/>
            <a:ext cx="86976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/>
              <a:t>/share/release/</a:t>
            </a:r>
            <a:r>
              <a:rPr lang="en-IN" sz="1000" b="1" dirty="0" smtClean="0"/>
              <a:t>XX.YY.ZZZ</a:t>
            </a:r>
            <a:endParaRPr lang="en-IN" sz="1000" dirty="0" smtClean="0"/>
          </a:p>
          <a:p>
            <a:pPr lvl="3"/>
            <a:r>
              <a:rPr lang="en-IN" sz="1000" dirty="0" smtClean="0"/>
              <a:t>|  --   </a:t>
            </a:r>
            <a:r>
              <a:rPr lang="en-IN" sz="1000" b="1" dirty="0" smtClean="0"/>
              <a:t>common </a:t>
            </a:r>
            <a:r>
              <a:rPr lang="en-IN" sz="1000" dirty="0" smtClean="0"/>
              <a:t>(</a:t>
            </a:r>
            <a:r>
              <a:rPr lang="en-IN" sz="1000" dirty="0" err="1" smtClean="0"/>
              <a:t>libs</a:t>
            </a:r>
            <a:r>
              <a:rPr lang="en-IN" sz="1000" dirty="0" smtClean="0"/>
              <a:t>)</a:t>
            </a:r>
          </a:p>
          <a:p>
            <a:pPr lvl="3"/>
            <a:r>
              <a:rPr lang="en-IN" sz="1000" dirty="0" smtClean="0"/>
              <a:t>|  --   </a:t>
            </a:r>
            <a:r>
              <a:rPr lang="en-IN" sz="1000" b="1" dirty="0" err="1" smtClean="0"/>
              <a:t>redis_common_config</a:t>
            </a:r>
            <a:r>
              <a:rPr lang="en-IN" sz="1000" b="1" dirty="0" smtClean="0"/>
              <a:t> </a:t>
            </a:r>
            <a:r>
              <a:rPr lang="en-IN" sz="1000" dirty="0" smtClean="0"/>
              <a:t>(Common </a:t>
            </a:r>
            <a:r>
              <a:rPr lang="en-IN" sz="1000" dirty="0" err="1" smtClean="0"/>
              <a:t>Redis</a:t>
            </a:r>
            <a:r>
              <a:rPr lang="en-IN" sz="1000" dirty="0" smtClean="0"/>
              <a:t> configuration)</a:t>
            </a:r>
          </a:p>
          <a:p>
            <a:pPr lvl="3"/>
            <a:r>
              <a:rPr lang="en-IN" sz="1000" dirty="0" smtClean="0"/>
              <a:t>|  --   </a:t>
            </a:r>
            <a:r>
              <a:rPr lang="en-IN" sz="1000" b="1" dirty="0" err="1" smtClean="0"/>
              <a:t>redis_metadata</a:t>
            </a:r>
            <a:r>
              <a:rPr lang="en-IN" sz="1000" b="1" dirty="0" smtClean="0"/>
              <a:t> </a:t>
            </a:r>
            <a:r>
              <a:rPr lang="en-IN" sz="1000" dirty="0" smtClean="0"/>
              <a:t>(Common Metadata configuration) </a:t>
            </a:r>
          </a:p>
          <a:p>
            <a:pPr lvl="3"/>
            <a:r>
              <a:rPr lang="en-IN" sz="1000" dirty="0" smtClean="0"/>
              <a:t>|  --   </a:t>
            </a:r>
            <a:r>
              <a:rPr lang="en-IN" sz="1000" b="1" dirty="0" smtClean="0"/>
              <a:t>c2</a:t>
            </a:r>
            <a:endParaRPr lang="en-IN" sz="1000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b="1" dirty="0" err="1" smtClean="0"/>
              <a:t>config</a:t>
            </a:r>
            <a:endParaRPr lang="en-IN" sz="1000" dirty="0" smtClean="0"/>
          </a:p>
          <a:p>
            <a:pPr lvl="5"/>
            <a:r>
              <a:rPr lang="en-IN" sz="1000" dirty="0" smtClean="0"/>
              <a:t>| --  c2-app-config.properties</a:t>
            </a:r>
          </a:p>
          <a:p>
            <a:pPr lvl="5"/>
            <a:r>
              <a:rPr lang="en-IN" sz="1000" dirty="0" smtClean="0"/>
              <a:t>| --  c2-queue-names.properties</a:t>
            </a:r>
          </a:p>
          <a:p>
            <a:pPr lvl="4"/>
            <a:r>
              <a:rPr lang="en-IN" sz="1000" dirty="0" smtClean="0"/>
              <a:t>|  -- </a:t>
            </a:r>
            <a:r>
              <a:rPr lang="en-IN" sz="1000" b="1" dirty="0" err="1" smtClean="0"/>
              <a:t>libs</a:t>
            </a:r>
            <a:endParaRPr lang="en-IN" sz="1000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b="1" dirty="0" smtClean="0"/>
              <a:t>vsb-c2.jar</a:t>
            </a:r>
            <a:endParaRPr lang="en-IN" sz="1000" dirty="0" smtClean="0"/>
          </a:p>
          <a:p>
            <a:pPr lvl="3"/>
            <a:endParaRPr lang="en-IN" sz="1000" dirty="0" smtClean="0"/>
          </a:p>
          <a:p>
            <a:pPr lvl="3"/>
            <a:r>
              <a:rPr lang="en-IN" sz="1000" dirty="0" smtClean="0"/>
              <a:t>|  --   </a:t>
            </a:r>
            <a:r>
              <a:rPr lang="en-IN" sz="1000" b="1" dirty="0" err="1" smtClean="0"/>
              <a:t>em</a:t>
            </a:r>
            <a:endParaRPr lang="en-IN" sz="1000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b="1" dirty="0" err="1" smtClean="0"/>
              <a:t>config</a:t>
            </a:r>
            <a:endParaRPr lang="en-IN" sz="1000" dirty="0" smtClean="0"/>
          </a:p>
          <a:p>
            <a:pPr lvl="5"/>
            <a:r>
              <a:rPr lang="en-IN" sz="1000" dirty="0" smtClean="0"/>
              <a:t>| --  </a:t>
            </a:r>
            <a:r>
              <a:rPr lang="en-IN" sz="1000" dirty="0" err="1" smtClean="0"/>
              <a:t>em</a:t>
            </a:r>
            <a:r>
              <a:rPr lang="en-IN" sz="1000" dirty="0" smtClean="0"/>
              <a:t>-app-</a:t>
            </a:r>
            <a:r>
              <a:rPr lang="en-IN" sz="1000" dirty="0" err="1" smtClean="0"/>
              <a:t>config.properties</a:t>
            </a:r>
            <a:endParaRPr lang="en-IN" sz="1000" dirty="0" smtClean="0"/>
          </a:p>
          <a:p>
            <a:pPr lvl="5"/>
            <a:r>
              <a:rPr lang="en-IN" sz="1000" dirty="0" smtClean="0"/>
              <a:t>| --  </a:t>
            </a:r>
            <a:r>
              <a:rPr lang="en-IN" sz="1000" dirty="0" err="1" smtClean="0"/>
              <a:t>em</a:t>
            </a:r>
            <a:r>
              <a:rPr lang="en-IN" sz="1000" dirty="0" smtClean="0"/>
              <a:t>-queue-</a:t>
            </a:r>
            <a:r>
              <a:rPr lang="en-IN" sz="1000" dirty="0" err="1" smtClean="0"/>
              <a:t>names.properties</a:t>
            </a:r>
            <a:endParaRPr lang="en-IN" sz="1000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b="1" dirty="0" err="1" smtClean="0"/>
              <a:t>libs</a:t>
            </a:r>
            <a:endParaRPr lang="en-IN" sz="1000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b="1" dirty="0" smtClean="0"/>
              <a:t>vsb-em.jar</a:t>
            </a:r>
          </a:p>
          <a:p>
            <a:pPr lvl="3"/>
            <a:r>
              <a:rPr lang="en-IN" sz="1000" dirty="0" smtClean="0"/>
              <a:t>|  --  </a:t>
            </a:r>
            <a:r>
              <a:rPr lang="en-IN" sz="1000" b="1" dirty="0" err="1" smtClean="0"/>
              <a:t>smh</a:t>
            </a:r>
            <a:endParaRPr lang="en-IN" sz="1000" b="1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dirty="0" err="1" smtClean="0"/>
              <a:t>config</a:t>
            </a:r>
            <a:endParaRPr lang="en-IN" sz="1000" dirty="0" smtClean="0"/>
          </a:p>
          <a:p>
            <a:pPr lvl="5"/>
            <a:r>
              <a:rPr lang="en-IN" sz="1000" dirty="0" smtClean="0"/>
              <a:t>| --  </a:t>
            </a:r>
            <a:r>
              <a:rPr lang="en-IN" sz="1000" dirty="0" err="1" smtClean="0"/>
              <a:t>application.properties</a:t>
            </a:r>
            <a:endParaRPr lang="en-IN" sz="1000" dirty="0" smtClean="0"/>
          </a:p>
          <a:p>
            <a:pPr lvl="5"/>
            <a:r>
              <a:rPr lang="en-IN" sz="1000" dirty="0" smtClean="0"/>
              <a:t>| --  app-prop-files-</a:t>
            </a:r>
            <a:r>
              <a:rPr lang="en-IN" sz="1000" dirty="0" err="1" smtClean="0"/>
              <a:t>list.properties</a:t>
            </a:r>
            <a:endParaRPr lang="en-IN" sz="1000" dirty="0" smtClean="0"/>
          </a:p>
          <a:p>
            <a:pPr lvl="5"/>
            <a:r>
              <a:rPr lang="en-IN" sz="1000" dirty="0" smtClean="0"/>
              <a:t>| --  </a:t>
            </a:r>
            <a:r>
              <a:rPr lang="en-IN" sz="1000" dirty="0" err="1" smtClean="0"/>
              <a:t>sm</a:t>
            </a:r>
            <a:r>
              <a:rPr lang="en-IN" sz="1000" dirty="0" smtClean="0"/>
              <a:t>-queue-</a:t>
            </a:r>
            <a:r>
              <a:rPr lang="en-IN" sz="1000" dirty="0" err="1" smtClean="0"/>
              <a:t>names.properties</a:t>
            </a:r>
            <a:r>
              <a:rPr lang="en-IN" sz="1000" dirty="0" smtClean="0"/>
              <a:t> </a:t>
            </a:r>
          </a:p>
          <a:p>
            <a:pPr lvl="4"/>
            <a:r>
              <a:rPr lang="en-IN" sz="1000" dirty="0" smtClean="0"/>
              <a:t>|  -- </a:t>
            </a:r>
            <a:r>
              <a:rPr lang="en-IN" sz="1000" dirty="0" err="1" smtClean="0"/>
              <a:t>libs</a:t>
            </a:r>
            <a:endParaRPr lang="en-IN" sz="1000" dirty="0" smtClean="0"/>
          </a:p>
          <a:p>
            <a:pPr lvl="4"/>
            <a:r>
              <a:rPr lang="en-IN" sz="1000" dirty="0" smtClean="0"/>
              <a:t>|  -- vsb-smh.jar</a:t>
            </a:r>
          </a:p>
          <a:p>
            <a:pPr lvl="3"/>
            <a:r>
              <a:rPr lang="en-IN" sz="1000" dirty="0" smtClean="0"/>
              <a:t>|  --  </a:t>
            </a:r>
            <a:r>
              <a:rPr lang="en-IN" sz="1000" b="1" dirty="0" err="1" smtClean="0"/>
              <a:t>sml</a:t>
            </a:r>
            <a:endParaRPr lang="en-IN" sz="1000" b="1" dirty="0" smtClean="0"/>
          </a:p>
          <a:p>
            <a:pPr lvl="4"/>
            <a:r>
              <a:rPr lang="en-IN" sz="1000" dirty="0" smtClean="0"/>
              <a:t>|  -- </a:t>
            </a:r>
            <a:r>
              <a:rPr lang="en-IN" sz="1000" dirty="0" err="1" smtClean="0"/>
              <a:t>config</a:t>
            </a:r>
            <a:endParaRPr lang="en-IN" sz="1000" dirty="0" smtClean="0"/>
          </a:p>
          <a:p>
            <a:pPr lvl="5"/>
            <a:r>
              <a:rPr lang="en-IN" sz="1000" dirty="0" smtClean="0"/>
              <a:t>| --  </a:t>
            </a:r>
            <a:r>
              <a:rPr lang="en-IN" sz="1000" dirty="0" err="1" smtClean="0"/>
              <a:t>sm</a:t>
            </a:r>
            <a:r>
              <a:rPr lang="en-IN" sz="1000" dirty="0" smtClean="0"/>
              <a:t>-app-</a:t>
            </a:r>
            <a:r>
              <a:rPr lang="en-IN" sz="1000" dirty="0" err="1" smtClean="0"/>
              <a:t>config.properties</a:t>
            </a:r>
            <a:endParaRPr lang="en-IN" sz="1000" dirty="0" smtClean="0"/>
          </a:p>
          <a:p>
            <a:pPr lvl="5"/>
            <a:r>
              <a:rPr lang="en-IN" sz="1000" dirty="0" smtClean="0"/>
              <a:t>| --  </a:t>
            </a:r>
            <a:r>
              <a:rPr lang="en-IN" sz="1000" dirty="0" err="1" smtClean="0"/>
              <a:t>sm</a:t>
            </a:r>
            <a:r>
              <a:rPr lang="en-IN" sz="1000" dirty="0" smtClean="0"/>
              <a:t>-queue-</a:t>
            </a:r>
            <a:r>
              <a:rPr lang="en-IN" sz="1000" dirty="0" err="1" smtClean="0"/>
              <a:t>names.properties</a:t>
            </a:r>
            <a:r>
              <a:rPr lang="en-IN" sz="1000" dirty="0" smtClean="0"/>
              <a:t> </a:t>
            </a:r>
          </a:p>
          <a:p>
            <a:pPr lvl="4"/>
            <a:r>
              <a:rPr lang="en-IN" sz="1000" dirty="0" smtClean="0"/>
              <a:t>|  -- </a:t>
            </a:r>
            <a:r>
              <a:rPr lang="en-IN" sz="1000" dirty="0" err="1" smtClean="0"/>
              <a:t>libs</a:t>
            </a:r>
            <a:endParaRPr lang="en-IN" sz="1000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1000" dirty="0" smtClean="0"/>
              <a:t/>
            </a:r>
            <a:br>
              <a:rPr lang="en-IN" sz="1000" dirty="0" smtClean="0"/>
            </a:b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1160463"/>
            <a:ext cx="812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– Execution Steps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50267" y="2379663"/>
            <a:ext cx="643466" cy="422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14" y="500743"/>
            <a:ext cx="869768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Take Backup of running applications (only) 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Stop running applications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Change configuration by populating updated </a:t>
            </a:r>
            <a:r>
              <a:rPr lang="en-IN" sz="2000" dirty="0" err="1" smtClean="0">
                <a:latin typeface="+mj-lt"/>
              </a:rPr>
              <a:t>config</a:t>
            </a:r>
            <a:r>
              <a:rPr lang="en-IN" sz="2000" dirty="0" smtClean="0">
                <a:latin typeface="+mj-lt"/>
              </a:rPr>
              <a:t> files provided with release into </a:t>
            </a:r>
            <a:r>
              <a:rPr lang="en-IN" sz="2000" dirty="0" err="1" smtClean="0">
                <a:latin typeface="+mj-lt"/>
              </a:rPr>
              <a:t>redis</a:t>
            </a:r>
            <a:r>
              <a:rPr lang="en-IN" sz="2000" dirty="0" smtClean="0">
                <a:latin typeface="+mj-lt"/>
              </a:rPr>
              <a:t> (if any) after comparing md5sum 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Create </a:t>
            </a:r>
            <a:r>
              <a:rPr lang="en-IN" sz="2000" dirty="0" err="1" smtClean="0">
                <a:latin typeface="+mj-lt"/>
              </a:rPr>
              <a:t>softlink</a:t>
            </a:r>
            <a:r>
              <a:rPr lang="en-IN" sz="2000" dirty="0" smtClean="0">
                <a:latin typeface="+mj-lt"/>
              </a:rPr>
              <a:t> of </a:t>
            </a:r>
            <a:r>
              <a:rPr lang="en-IN" sz="2000" dirty="0" err="1" smtClean="0">
                <a:latin typeface="+mj-lt"/>
              </a:rPr>
              <a:t>libs</a:t>
            </a:r>
            <a:r>
              <a:rPr lang="en-IN" sz="2000" dirty="0" smtClean="0">
                <a:latin typeface="+mj-lt"/>
              </a:rPr>
              <a:t> (common and application) to respective location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Copy new </a:t>
            </a:r>
            <a:r>
              <a:rPr lang="en-IN" sz="2000" dirty="0" smtClean="0">
                <a:latin typeface="+mj-lt"/>
              </a:rPr>
              <a:t>deployable </a:t>
            </a:r>
            <a:r>
              <a:rPr lang="en-IN" sz="2000" dirty="0" smtClean="0">
                <a:latin typeface="+mj-lt"/>
              </a:rPr>
              <a:t>to respective location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Start the application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Application Status Check </a:t>
            </a: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</a:rPr>
              <a:t>Email Notification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6053960" y="3474498"/>
            <a:ext cx="2872722" cy="856871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b="1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Contact</a:t>
            </a:r>
            <a:endParaRPr lang="en-US" dirty="0">
              <a:solidFill>
                <a:srgbClr val="47463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​</a:t>
            </a:r>
            <a:r>
              <a:rPr lang="en-IN" dirty="0" err="1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Swapnil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Bendekar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| Consultant Engineering</a:t>
            </a: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P +91.710.466.9600 x 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630 </a:t>
            </a: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M +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91.808.707.0331</a:t>
            </a:r>
            <a:endParaRPr lang="en-IN" dirty="0">
              <a:solidFill>
                <a:srgbClr val="47463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www.globallogic.com</a:t>
            </a:r>
          </a:p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66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0"/>
            <a:ext cx="8128000" cy="96882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– Contents</a:t>
            </a:r>
            <a:endParaRPr lang="en-US" dirty="0"/>
          </a:p>
        </p:txBody>
      </p:sp>
      <p:sp>
        <p:nvSpPr>
          <p:cNvPr id="11673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72886" y="968829"/>
            <a:ext cx="7863115" cy="151561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About</a:t>
            </a:r>
            <a:endParaRPr lang="en-US" i="1" dirty="0" smtClean="0"/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Why </a:t>
            </a:r>
            <a:r>
              <a:rPr lang="en-US" i="1" dirty="0" smtClean="0"/>
              <a:t>??? </a:t>
            </a:r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Architecture</a:t>
            </a:r>
            <a:endParaRPr lang="en-US" i="1" dirty="0" smtClean="0"/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Prerequisite</a:t>
            </a:r>
            <a:endParaRPr lang="en-US" i="1" dirty="0" smtClean="0"/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Release </a:t>
            </a:r>
            <a:r>
              <a:rPr lang="en-US" i="1" dirty="0" smtClean="0"/>
              <a:t>Structure</a:t>
            </a:r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Execution </a:t>
            </a:r>
            <a:r>
              <a:rPr lang="en-US" i="1" dirty="0" smtClean="0"/>
              <a:t>Steps</a:t>
            </a:r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Demo</a:t>
            </a:r>
            <a:endParaRPr lang="en-US" i="1" dirty="0" smtClean="0"/>
          </a:p>
          <a:p>
            <a:pPr algn="l">
              <a:buFont typeface="Arial" pitchFamily="34" charset="0"/>
              <a:buChar char="•"/>
            </a:pPr>
            <a:r>
              <a:rPr lang="en-US" i="1" dirty="0" smtClean="0"/>
              <a:t>  Q </a:t>
            </a:r>
            <a:r>
              <a:rPr lang="en-US" i="1" dirty="0" smtClean="0"/>
              <a:t>&amp; A</a:t>
            </a:r>
          </a:p>
        </p:txBody>
      </p:sp>
      <p:sp>
        <p:nvSpPr>
          <p:cNvPr id="6" name="Oval 5"/>
          <p:cNvSpPr/>
          <p:nvPr/>
        </p:nvSpPr>
        <p:spPr>
          <a:xfrm>
            <a:off x="4013200" y="2365906"/>
            <a:ext cx="1109133" cy="521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6053960" y="3474498"/>
            <a:ext cx="2872722" cy="856871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b="1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Contact</a:t>
            </a:r>
            <a:endParaRPr lang="en-US" dirty="0">
              <a:solidFill>
                <a:srgbClr val="47463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​</a:t>
            </a:r>
            <a:r>
              <a:rPr lang="en-IN" dirty="0" err="1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Swapnil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Bendekar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| Consultant Engineering</a:t>
            </a: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P +91.710.466.9600 x 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630 </a:t>
            </a: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M +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91.808.707.0331</a:t>
            </a:r>
            <a:endParaRPr lang="en-IN" dirty="0">
              <a:solidFill>
                <a:srgbClr val="47463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www.globallogic.com</a:t>
            </a:r>
          </a:p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66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6053960" y="3474498"/>
            <a:ext cx="2872722" cy="856871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b="1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Contact</a:t>
            </a:r>
            <a:endParaRPr lang="en-US" dirty="0">
              <a:solidFill>
                <a:srgbClr val="47463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​</a:t>
            </a:r>
            <a:r>
              <a:rPr lang="en-IN" dirty="0" err="1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Swapnil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Bendekar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| Consultant Engineering</a:t>
            </a: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P +91.710.466.9600 x 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630 </a:t>
            </a: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M +</a:t>
            </a:r>
            <a:r>
              <a:rPr lang="en-IN" dirty="0" smtClean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91.808.707.0331</a:t>
            </a:r>
            <a:endParaRPr lang="en-IN" dirty="0">
              <a:solidFill>
                <a:srgbClr val="47463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47463D"/>
                </a:solidFill>
                <a:latin typeface="Arial" pitchFamily="34" charset="0"/>
                <a:cs typeface="Arial" pitchFamily="34" charset="0"/>
              </a:rPr>
              <a:t>www.globallogic.com</a:t>
            </a:r>
          </a:p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Thank </a:t>
            </a:r>
            <a:r>
              <a:rPr lang="en-IN" dirty="0" smtClean="0"/>
              <a:t>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66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1160463"/>
            <a:ext cx="812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– About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9467" y="2379663"/>
            <a:ext cx="956733" cy="414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ntent Placeholder 2"/>
          <p:cNvSpPr txBox="1">
            <a:spLocks/>
          </p:cNvSpPr>
          <p:nvPr/>
        </p:nvSpPr>
        <p:spPr>
          <a:xfrm>
            <a:off x="272143" y="315686"/>
            <a:ext cx="8871857" cy="42029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Ansible is a radically simple IT automation platform that makes your applications and systems easier to deploy.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support configuration management with examples as below.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servers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deployment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Orchestration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tasks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1" y="1160463"/>
            <a:ext cx="812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Ansible - Why???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24867" y="2379663"/>
            <a:ext cx="821266" cy="3466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smtClean="0">
                <a:latin typeface="+mn-lt"/>
              </a:rPr>
              <a:t>Handcrafted Servers are</a:t>
            </a:r>
            <a:endParaRPr lang="en-US" sz="2400" b="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815" y="1319842"/>
            <a:ext cx="8518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hard </a:t>
            </a:r>
            <a:r>
              <a:rPr lang="en-US" sz="2400" dirty="0" smtClean="0"/>
              <a:t>to maintain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very </a:t>
            </a:r>
            <a:r>
              <a:rPr lang="en-US" sz="2400" dirty="0" smtClean="0">
                <a:latin typeface="+mn-lt"/>
              </a:rPr>
              <a:t>time/cost</a:t>
            </a:r>
            <a:r>
              <a:rPr lang="en-US" sz="2400" dirty="0" smtClean="0"/>
              <a:t> intensive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setup </a:t>
            </a:r>
            <a:r>
              <a:rPr lang="en-US" sz="2400" dirty="0" smtClean="0"/>
              <a:t>is not easily reproducible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many </a:t>
            </a:r>
            <a:r>
              <a:rPr lang="en-US" sz="2400" dirty="0" smtClean="0"/>
              <a:t>times very buggy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14867"/>
            <a:ext cx="8686800" cy="626533"/>
          </a:xfrm>
        </p:spPr>
        <p:txBody>
          <a:bodyPr/>
          <a:lstStyle/>
          <a:p>
            <a:r>
              <a:rPr lang="en-US" sz="2400" b="0" dirty="0" smtClean="0">
                <a:latin typeface="+mn-lt"/>
              </a:rPr>
              <a:t>Reasons for Ansible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815" y="897468"/>
            <a:ext cx="8518585" cy="383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It is a free open source application 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Uses SSH ( with one python requirement )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Agentless!  – No need for agent installation and management 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Everything is a YAML File.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Structure is flexible (ad-hoc, playbooks, roles, orchestration)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Large number of ready to use modules for system management 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Easily extensible via modules.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Configuration roll-back in case of error 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Simple and human readable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Self documenting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Even more features available in enterprise ( Ansible Tower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289" y="228600"/>
            <a:ext cx="6262777" cy="435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67" y="1312333"/>
            <a:ext cx="8221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Rhel</a:t>
            </a:r>
            <a:r>
              <a:rPr lang="en-US" sz="1200" dirty="0" smtClean="0">
                <a:latin typeface="+mn-lt"/>
              </a:rPr>
              <a:t>/Fedora ( EPEL repo must be configured )</a:t>
            </a:r>
          </a:p>
          <a:p>
            <a:endParaRPr lang="en-US" sz="1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 </a:t>
            </a:r>
            <a:r>
              <a:rPr lang="en-US" sz="1200" dirty="0" err="1" smtClean="0">
                <a:latin typeface="+mn-lt"/>
              </a:rPr>
              <a:t>sudo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pip install </a:t>
            </a:r>
            <a:r>
              <a:rPr lang="en-US" sz="1200" dirty="0" err="1" smtClean="0">
                <a:latin typeface="+mn-lt"/>
              </a:rPr>
              <a:t>ansible</a:t>
            </a:r>
            <a:endParaRPr lang="en-US" sz="1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 err="1" smtClean="0"/>
              <a:t>sudo</a:t>
            </a:r>
            <a:r>
              <a:rPr lang="en-US" sz="1200" dirty="0" smtClean="0"/>
              <a:t> yum install </a:t>
            </a:r>
            <a:r>
              <a:rPr lang="en-US" sz="1200" dirty="0" err="1" smtClean="0"/>
              <a:t>ansible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latin typeface="+mn-lt"/>
              </a:rPr>
              <a:t>Ubuntu</a:t>
            </a:r>
            <a:endParaRPr lang="en-US" sz="1200" dirty="0" smtClean="0">
              <a:latin typeface="+mn-lt"/>
            </a:endParaRPr>
          </a:p>
          <a:p>
            <a:endParaRPr lang="en-US" sz="1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</a:t>
            </a:r>
            <a:r>
              <a:rPr lang="en-US" sz="1200" dirty="0" err="1" smtClean="0"/>
              <a:t>sudo</a:t>
            </a:r>
            <a:r>
              <a:rPr lang="en-US" sz="1200" dirty="0" smtClean="0"/>
              <a:t> apt-get install software-properties-common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</a:t>
            </a:r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smtClean="0"/>
              <a:t>apt-add-repository </a:t>
            </a:r>
            <a:r>
              <a:rPr lang="en-US" sz="1200" dirty="0" err="1" smtClean="0"/>
              <a:t>ppa:ansible</a:t>
            </a:r>
            <a:r>
              <a:rPr lang="en-US" sz="1200" dirty="0" smtClean="0"/>
              <a:t>/</a:t>
            </a:r>
            <a:r>
              <a:rPr lang="en-US" sz="1200" dirty="0" err="1" smtClean="0"/>
              <a:t>ansible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</a:t>
            </a:r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smtClean="0"/>
              <a:t>apt-get </a:t>
            </a:r>
            <a:r>
              <a:rPr lang="en-US" sz="1200" dirty="0" smtClean="0"/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</a:t>
            </a:r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smtClean="0"/>
              <a:t>apt-get install </a:t>
            </a:r>
            <a:r>
              <a:rPr lang="en-US" sz="1200" dirty="0" err="1" smtClean="0"/>
              <a:t>ansible</a:t>
            </a:r>
            <a:endParaRPr lang="en-US" sz="1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Mac/OSX</a:t>
            </a:r>
          </a:p>
          <a:p>
            <a:endParaRPr lang="en-US" sz="1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 brew </a:t>
            </a:r>
            <a:r>
              <a:rPr lang="en-US" sz="1200" dirty="0" smtClean="0">
                <a:latin typeface="+mn-lt"/>
              </a:rPr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 brew </a:t>
            </a:r>
            <a:r>
              <a:rPr lang="en-US" sz="1200" dirty="0" smtClean="0">
                <a:latin typeface="+mn-lt"/>
              </a:rPr>
              <a:t>install </a:t>
            </a:r>
            <a:r>
              <a:rPr lang="en-US" sz="1200" dirty="0" err="1" smtClean="0">
                <a:latin typeface="+mn-lt"/>
              </a:rPr>
              <a:t>a</a:t>
            </a:r>
            <a:r>
              <a:rPr lang="en-US" sz="1200" dirty="0" err="1" smtClean="0">
                <a:latin typeface="+mn-lt"/>
              </a:rPr>
              <a:t>nsible</a:t>
            </a:r>
            <a:endParaRPr lang="en-US" sz="1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5600" y="1312333"/>
            <a:ext cx="46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0" y="881002"/>
            <a:ext cx="4616879" cy="288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Master Slides 2014">
  <a:themeElements>
    <a:clrScheme name="GlobalLogic Palette 2014">
      <a:dk1>
        <a:sysClr val="windowText" lastClr="000000"/>
      </a:dk1>
      <a:lt1>
        <a:sysClr val="window" lastClr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Logic PPT">
      <a:dk1>
        <a:sysClr val="windowText" lastClr="000000"/>
      </a:dk1>
      <a:lt1>
        <a:sysClr val="window" lastClr="FFFFFF"/>
      </a:lt1>
      <a:dk2>
        <a:srgbClr val="6D6E71"/>
      </a:dk2>
      <a:lt2>
        <a:srgbClr val="6D6E71"/>
      </a:lt2>
      <a:accent1>
        <a:srgbClr val="6D6E71"/>
      </a:accent1>
      <a:accent2>
        <a:srgbClr val="E6E7E8"/>
      </a:accent2>
      <a:accent3>
        <a:srgbClr val="E6E7E8"/>
      </a:accent3>
      <a:accent4>
        <a:srgbClr val="E6E7E8"/>
      </a:accent4>
      <a:accent5>
        <a:srgbClr val="F37037"/>
      </a:accent5>
      <a:accent6>
        <a:srgbClr val="F3703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s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820</Words>
  <Application>Microsoft Office PowerPoint</Application>
  <PresentationFormat>On-screen Show (16:9)</PresentationFormat>
  <Paragraphs>191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Corporate Master Slides 2014</vt:lpstr>
      <vt:lpstr>Office Theme</vt:lpstr>
      <vt:lpstr>Cover Slides</vt:lpstr>
      <vt:lpstr>Slide 1</vt:lpstr>
      <vt:lpstr>Slide 2</vt:lpstr>
      <vt:lpstr>Slide 3</vt:lpstr>
      <vt:lpstr>Slide 4</vt:lpstr>
      <vt:lpstr>Slide 5</vt:lpstr>
      <vt:lpstr>Handcrafted Servers are</vt:lpstr>
      <vt:lpstr>Reasons for Ansible</vt:lpstr>
      <vt:lpstr>Slide 8</vt:lpstr>
      <vt:lpstr>Installation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Mitel - Phase II - Proposal</dc:title>
  <dc:creator/>
  <cp:lastModifiedBy/>
  <cp:revision>1</cp:revision>
  <dcterms:created xsi:type="dcterms:W3CDTF">2012-09-19T19:15:52Z</dcterms:created>
  <dcterms:modified xsi:type="dcterms:W3CDTF">2017-04-10T13:21:07Z</dcterms:modified>
</cp:coreProperties>
</file>