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4660"/>
  </p:normalViewPr>
  <p:slideViewPr>
    <p:cSldViewPr snapToGrid="0">
      <p:cViewPr varScale="1">
        <p:scale>
          <a:sx n="67" d="100"/>
          <a:sy n="67" d="100"/>
        </p:scale>
        <p:origin x="9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958BA3-C94B-4E70-8F3D-490FBB1EAB44}"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95760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58BA3-C94B-4E70-8F3D-490FBB1EAB44}"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153904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58BA3-C94B-4E70-8F3D-490FBB1EAB44}"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264859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58BA3-C94B-4E70-8F3D-490FBB1EAB44}"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3870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958BA3-C94B-4E70-8F3D-490FBB1EAB44}"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407292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58BA3-C94B-4E70-8F3D-490FBB1EAB44}"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82882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958BA3-C94B-4E70-8F3D-490FBB1EAB44}" type="datetimeFigureOut">
              <a:rPr lang="en-US" smtClean="0"/>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194269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958BA3-C94B-4E70-8F3D-490FBB1EAB44}" type="datetimeFigureOut">
              <a:rPr lang="en-US" smtClean="0"/>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77272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58BA3-C94B-4E70-8F3D-490FBB1EAB44}" type="datetimeFigureOut">
              <a:rPr lang="en-US" smtClean="0"/>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97288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58BA3-C94B-4E70-8F3D-490FBB1EAB44}"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220958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58BA3-C94B-4E70-8F3D-490FBB1EAB44}"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307295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58BA3-C94B-4E70-8F3D-490FBB1EAB44}" type="datetimeFigureOut">
              <a:rPr lang="en-US" smtClean="0"/>
              <a:t>12/20/2016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172B2-09B5-4C25-84DE-62BF5A39A081}" type="slidenum">
              <a:rPr lang="en-US" smtClean="0"/>
              <a:t>‹#›</a:t>
            </a:fld>
            <a:endParaRPr lang="en-US"/>
          </a:p>
        </p:txBody>
      </p:sp>
    </p:spTree>
    <p:extLst>
      <p:ext uri="{BB962C8B-B14F-4D97-AF65-F5344CB8AC3E}">
        <p14:creationId xmlns:p14="http://schemas.microsoft.com/office/powerpoint/2010/main" val="836064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Devops Training </a:t>
            </a:r>
            <a:endParaRPr lang="en-US" dirty="0"/>
          </a:p>
        </p:txBody>
      </p:sp>
    </p:spTree>
    <p:extLst>
      <p:ext uri="{BB962C8B-B14F-4D97-AF65-F5344CB8AC3E}">
        <p14:creationId xmlns:p14="http://schemas.microsoft.com/office/powerpoint/2010/main" val="227764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236537"/>
            <a:ext cx="10515600" cy="977901"/>
          </a:xfrm>
        </p:spPr>
        <p:txBody>
          <a:bodyPr/>
          <a:lstStyle/>
          <a:p>
            <a:r>
              <a:rPr lang="en-US" dirty="0" smtClean="0"/>
              <a:t>Agenda – 12/19/2016</a:t>
            </a:r>
            <a:endParaRPr lang="en-US" dirty="0"/>
          </a:p>
        </p:txBody>
      </p:sp>
      <p:sp>
        <p:nvSpPr>
          <p:cNvPr id="3" name="Content Placeholder 2"/>
          <p:cNvSpPr>
            <a:spLocks noGrp="1"/>
          </p:cNvSpPr>
          <p:nvPr>
            <p:ph idx="1"/>
          </p:nvPr>
        </p:nvSpPr>
        <p:spPr>
          <a:xfrm>
            <a:off x="409575" y="1643064"/>
            <a:ext cx="10515600" cy="4351338"/>
          </a:xfrm>
        </p:spPr>
        <p:txBody>
          <a:bodyPr>
            <a:normAutofit/>
          </a:bodyPr>
          <a:lstStyle/>
          <a:p>
            <a:pPr marL="514350" indent="-514350">
              <a:buAutoNum type="arabicPeriod"/>
            </a:pPr>
            <a:r>
              <a:rPr lang="en-US" sz="2000" b="1" dirty="0" smtClean="0">
                <a:latin typeface="Arial Narrow" panose="020B0606020202030204" pitchFamily="34" charset="0"/>
              </a:rPr>
              <a:t>Version control system </a:t>
            </a:r>
            <a:r>
              <a:rPr lang="en-US" sz="2000" dirty="0" smtClean="0">
                <a:latin typeface="Arial Narrow" panose="020B0606020202030204" pitchFamily="34" charset="0"/>
              </a:rPr>
              <a:t>: Software Configuration Management tool to maintain/track the source code changes- Branching strategy , Distributed / Centralized , Labelling and Migration capability.</a:t>
            </a:r>
          </a:p>
          <a:p>
            <a:pPr marL="514350" indent="-514350">
              <a:buAutoNum type="arabicPeriod"/>
            </a:pPr>
            <a:r>
              <a:rPr lang="en-US" sz="2000" b="1" dirty="0" smtClean="0">
                <a:latin typeface="Arial Narrow" panose="020B0606020202030204" pitchFamily="34" charset="0"/>
              </a:rPr>
              <a:t>Code Review </a:t>
            </a:r>
            <a:r>
              <a:rPr lang="en-US" sz="2000" dirty="0" smtClean="0">
                <a:latin typeface="Arial Narrow" panose="020B0606020202030204" pitchFamily="34" charset="0"/>
              </a:rPr>
              <a:t>:  Peer review , Review score , Comment – Interaction and Role based restriction</a:t>
            </a:r>
          </a:p>
          <a:p>
            <a:pPr marL="514350" indent="-514350">
              <a:buAutoNum type="arabicPeriod"/>
            </a:pPr>
            <a:r>
              <a:rPr lang="en-US" sz="2000" b="1" dirty="0">
                <a:latin typeface="Arial Narrow" panose="020B0606020202030204" pitchFamily="34" charset="0"/>
              </a:rPr>
              <a:t>Continuous </a:t>
            </a:r>
            <a:r>
              <a:rPr lang="en-US" sz="2000" b="1" dirty="0" smtClean="0">
                <a:latin typeface="Arial Narrow" panose="020B0606020202030204" pitchFamily="34" charset="0"/>
              </a:rPr>
              <a:t>Integration </a:t>
            </a:r>
            <a:r>
              <a:rPr lang="en-US" sz="2000" dirty="0" smtClean="0">
                <a:latin typeface="Arial Narrow" panose="020B0606020202030204" pitchFamily="34" charset="0"/>
              </a:rPr>
              <a:t>: Build , resolve dependencies, static analysis , code quality check and bundle it as a package </a:t>
            </a:r>
          </a:p>
          <a:p>
            <a:pPr marL="514350" indent="-514350">
              <a:buAutoNum type="arabicPeriod"/>
            </a:pPr>
            <a:r>
              <a:rPr lang="en-US" sz="2000" b="1" dirty="0" smtClean="0">
                <a:latin typeface="Arial Narrow" panose="020B0606020202030204" pitchFamily="34" charset="0"/>
              </a:rPr>
              <a:t>Continuous Testing :</a:t>
            </a:r>
            <a:r>
              <a:rPr lang="en-US" sz="2000" dirty="0" smtClean="0">
                <a:latin typeface="Arial Narrow" panose="020B0606020202030204" pitchFamily="34" charset="0"/>
              </a:rPr>
              <a:t> Manual – try automating the manual steps  / Automated –Integrate </a:t>
            </a:r>
          </a:p>
          <a:p>
            <a:pPr marL="514350" indent="-514350">
              <a:buAutoNum type="arabicPeriod"/>
            </a:pPr>
            <a:r>
              <a:rPr lang="en-US" sz="2000" b="1" dirty="0"/>
              <a:t>Continuous </a:t>
            </a:r>
            <a:r>
              <a:rPr lang="en-US" sz="2000" b="1" dirty="0" smtClean="0"/>
              <a:t>Delivery </a:t>
            </a:r>
            <a:r>
              <a:rPr lang="en-US" sz="2000" dirty="0" smtClean="0"/>
              <a:t>: Package is ready for deployment across environments via proper promotion mechanism in artifact manager (DEV, DEV – Test , QA , Perf , Pre- prod, Prod )</a:t>
            </a:r>
          </a:p>
          <a:p>
            <a:pPr marL="514350" indent="-514350">
              <a:buAutoNum type="arabicPeriod"/>
            </a:pPr>
            <a:r>
              <a:rPr lang="en-US" sz="2000" b="1" dirty="0"/>
              <a:t>Deployment </a:t>
            </a:r>
            <a:r>
              <a:rPr lang="en-US" sz="2000" b="1" dirty="0" smtClean="0"/>
              <a:t>Automation : </a:t>
            </a:r>
            <a:r>
              <a:rPr lang="en-US" sz="2000" dirty="0" smtClean="0"/>
              <a:t>Steps for deployment needs to be automated via scripts , containers ,  Environment as code , Master – Agent model </a:t>
            </a:r>
            <a:endParaRPr lang="en-US" sz="2000" dirty="0">
              <a:latin typeface="Arial Narrow" panose="020B0606020202030204" pitchFamily="34" charset="0"/>
            </a:endParaRPr>
          </a:p>
        </p:txBody>
      </p:sp>
    </p:spTree>
    <p:extLst>
      <p:ext uri="{BB962C8B-B14F-4D97-AF65-F5344CB8AC3E}">
        <p14:creationId xmlns:p14="http://schemas.microsoft.com/office/powerpoint/2010/main" val="183518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236537"/>
            <a:ext cx="10515600" cy="977901"/>
          </a:xfrm>
        </p:spPr>
        <p:txBody>
          <a:bodyPr/>
          <a:lstStyle/>
          <a:p>
            <a:r>
              <a:rPr lang="en-US" dirty="0" smtClean="0"/>
              <a:t>Version control system – GitHub </a:t>
            </a:r>
            <a:endParaRPr lang="en-US" dirty="0"/>
          </a:p>
        </p:txBody>
      </p:sp>
      <p:sp>
        <p:nvSpPr>
          <p:cNvPr id="4" name="Content Placeholder 3"/>
          <p:cNvSpPr>
            <a:spLocks noGrp="1"/>
          </p:cNvSpPr>
          <p:nvPr>
            <p:ph idx="1"/>
          </p:nvPr>
        </p:nvSpPr>
        <p:spPr>
          <a:xfrm>
            <a:off x="504825" y="1214438"/>
            <a:ext cx="10896600" cy="4351338"/>
          </a:xfrm>
        </p:spPr>
        <p:txBody>
          <a:bodyPr/>
          <a:lstStyle/>
          <a:p>
            <a:pPr marL="0" indent="0">
              <a:buNone/>
            </a:pPr>
            <a:r>
              <a:rPr lang="en-US" sz="1200" b="1" dirty="0" smtClean="0">
                <a:latin typeface="Verdana" panose="020B0604030504040204" pitchFamily="34" charset="0"/>
                <a:ea typeface="Verdana" panose="020B0604030504040204" pitchFamily="34" charset="0"/>
                <a:cs typeface="Verdana" panose="020B0604030504040204" pitchFamily="34" charset="0"/>
              </a:rPr>
              <a:t>Software Configuration Management (SCM)</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100" dirty="0" smtClean="0">
                <a:latin typeface="Verdana" panose="020B0604030504040204" pitchFamily="34" charset="0"/>
                <a:ea typeface="Verdana" panose="020B0604030504040204" pitchFamily="34" charset="0"/>
                <a:cs typeface="Verdana" panose="020B0604030504040204" pitchFamily="34" charset="0"/>
              </a:rPr>
              <a:t>Management of any changes in software development environment Version control , Artifact repository , Orchestration tools , Code review   and Issue tracker are part of SCM</a:t>
            </a:r>
          </a:p>
          <a:p>
            <a:pPr marL="0" indent="0">
              <a:buNone/>
            </a:pPr>
            <a:r>
              <a:rPr lang="en-US" sz="1100" b="1" dirty="0" smtClean="0">
                <a:latin typeface="Verdana" panose="020B0604030504040204" pitchFamily="34" charset="0"/>
                <a:ea typeface="Verdana" panose="020B0604030504040204" pitchFamily="34" charset="0"/>
                <a:cs typeface="Verdana" panose="020B0604030504040204" pitchFamily="34" charset="0"/>
              </a:rPr>
              <a:t>GitHub</a:t>
            </a:r>
            <a:r>
              <a:rPr lang="en-US" sz="1100" dirty="0" smtClean="0">
                <a:latin typeface="Verdana" panose="020B0604030504040204" pitchFamily="34" charset="0"/>
                <a:ea typeface="Verdana" panose="020B0604030504040204" pitchFamily="34" charset="0"/>
                <a:cs typeface="Verdana" panose="020B0604030504040204" pitchFamily="34" charset="0"/>
              </a:rPr>
              <a:t> : </a:t>
            </a:r>
            <a:r>
              <a:rPr lang="en-US" sz="1100" dirty="0" smtClean="0">
                <a:latin typeface="Verdana" panose="020B0604030504040204" pitchFamily="34" charset="0"/>
                <a:ea typeface="Verdana" panose="020B0604030504040204" pitchFamily="34" charset="0"/>
                <a:cs typeface="Verdana" panose="020B0604030504040204" pitchFamily="34" charset="0"/>
              </a:rPr>
              <a:t>GitHub </a:t>
            </a:r>
            <a:r>
              <a:rPr lang="en-US" sz="1100" dirty="0">
                <a:latin typeface="Verdana" panose="020B0604030504040204" pitchFamily="34" charset="0"/>
                <a:ea typeface="Verdana" panose="020B0604030504040204" pitchFamily="34" charset="0"/>
                <a:cs typeface="Verdana" panose="020B0604030504040204" pitchFamily="34" charset="0"/>
              </a:rPr>
              <a:t>is distributed version control system. It is free and open source. It is easy to learn and has superior performance when compared to </a:t>
            </a:r>
            <a:r>
              <a:rPr lang="en-US" sz="1100" dirty="0" smtClean="0">
                <a:latin typeface="Verdana" panose="020B0604030504040204" pitchFamily="34" charset="0"/>
                <a:ea typeface="Verdana" panose="020B0604030504040204" pitchFamily="34" charset="0"/>
                <a:cs typeface="Verdana" panose="020B0604030504040204" pitchFamily="34" charset="0"/>
              </a:rPr>
              <a:t>other </a:t>
            </a:r>
            <a:r>
              <a:rPr lang="en-US" sz="1100" dirty="0">
                <a:latin typeface="Verdana" panose="020B0604030504040204" pitchFamily="34" charset="0"/>
                <a:ea typeface="Verdana" panose="020B0604030504040204" pitchFamily="34" charset="0"/>
                <a:cs typeface="Verdana" panose="020B0604030504040204" pitchFamily="34" charset="0"/>
              </a:rPr>
              <a:t>local version control systems</a:t>
            </a:r>
            <a:r>
              <a:rPr lang="en-US" sz="11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100" b="1" dirty="0" smtClean="0">
                <a:latin typeface="Verdana" panose="020B0604030504040204" pitchFamily="34" charset="0"/>
                <a:ea typeface="Verdana" panose="020B0604030504040204" pitchFamily="34" charset="0"/>
                <a:cs typeface="Verdana" panose="020B0604030504040204" pitchFamily="34" charset="0"/>
              </a:rPr>
              <a:t>How </a:t>
            </a:r>
            <a:r>
              <a:rPr lang="en-US" sz="1100" b="1" dirty="0">
                <a:latin typeface="Verdana" panose="020B0604030504040204" pitchFamily="34" charset="0"/>
                <a:ea typeface="Verdana" panose="020B0604030504040204" pitchFamily="34" charset="0"/>
                <a:cs typeface="Verdana" panose="020B0604030504040204" pitchFamily="34" charset="0"/>
              </a:rPr>
              <a:t>is GIT different from other centralized version control systems?</a:t>
            </a:r>
            <a:endParaRPr lang="en-US" sz="1100" dirty="0">
              <a:latin typeface="Verdana" panose="020B0604030504040204" pitchFamily="34" charset="0"/>
              <a:ea typeface="Verdana" panose="020B0604030504040204" pitchFamily="34" charset="0"/>
              <a:cs typeface="Verdana" panose="020B0604030504040204" pitchFamily="34" charset="0"/>
            </a:endParaRPr>
          </a:p>
          <a:p>
            <a:r>
              <a:rPr lang="en-US" sz="1100" dirty="0">
                <a:latin typeface="Verdana" panose="020B0604030504040204" pitchFamily="34" charset="0"/>
                <a:ea typeface="Verdana" panose="020B0604030504040204" pitchFamily="34" charset="0"/>
                <a:cs typeface="Verdana" panose="020B0604030504040204" pitchFamily="34" charset="0"/>
              </a:rPr>
              <a:t>Centralized version control systems like CVS, perforce, clearcase have been in place for quite some time. In a centralized system, the files are stored on a centralized server .The developer’s checkout the latest version of files from this server, make necessary changes to it and push it back to the server. The drawback of such a system is that if the server goes down or the data on the server gets corrupted, there is a risk of losing everything </a:t>
            </a:r>
          </a:p>
          <a:p>
            <a:r>
              <a:rPr lang="en-US" sz="1100" dirty="0">
                <a:latin typeface="Verdana" panose="020B0604030504040204" pitchFamily="34" charset="0"/>
                <a:ea typeface="Verdana" panose="020B0604030504040204" pitchFamily="34" charset="0"/>
                <a:cs typeface="Verdana" panose="020B0604030504040204" pitchFamily="34" charset="0"/>
              </a:rPr>
              <a:t>GIT works differently. It is a distributed version control system. What this means is that users check out the latest snapshot of the repository rather than individual files. So, even if the central server is corrupted, the client repositories can be used to restore it. Also you can do most of the work when you are offline (not connected to the server) since you have the entire snapshot with you. This reduces constant communication to the server which increases speed and performance</a:t>
            </a:r>
            <a:r>
              <a:rPr lang="en-US" sz="11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100" b="1" dirty="0" smtClean="0">
                <a:latin typeface="Verdana" panose="020B0604030504040204" pitchFamily="34" charset="0"/>
                <a:ea typeface="Verdana" panose="020B0604030504040204" pitchFamily="34" charset="0"/>
                <a:cs typeface="Verdana" panose="020B0604030504040204" pitchFamily="34" charset="0"/>
              </a:rPr>
              <a:t>Basic Terminologies : </a:t>
            </a:r>
            <a:r>
              <a:rPr lang="en-US" sz="1100" dirty="0" smtClean="0">
                <a:latin typeface="Verdana" panose="020B0604030504040204" pitchFamily="34" charset="0"/>
                <a:ea typeface="Verdana" panose="020B0604030504040204" pitchFamily="34" charset="0"/>
                <a:cs typeface="Verdana" panose="020B0604030504040204" pitchFamily="34" charset="0"/>
              </a:rPr>
              <a:t> 1. Repository 2. Organization 3. Clone 4. Push 5. Pull 6. Sync 7. Change id 8. Issue 9. Rebase 10. </a:t>
            </a:r>
            <a:r>
              <a:rPr lang="en-US" sz="1100" dirty="0">
                <a:latin typeface="Verdana" panose="020B0604030504040204" pitchFamily="34" charset="0"/>
                <a:ea typeface="Verdana" panose="020B0604030504040204" pitchFamily="34" charset="0"/>
                <a:cs typeface="Verdana" panose="020B0604030504040204" pitchFamily="34" charset="0"/>
              </a:rPr>
              <a:t>H</a:t>
            </a:r>
            <a:r>
              <a:rPr lang="en-US" sz="1100" dirty="0" smtClean="0">
                <a:latin typeface="Verdana" panose="020B0604030504040204" pitchFamily="34" charset="0"/>
                <a:ea typeface="Verdana" panose="020B0604030504040204" pitchFamily="34" charset="0"/>
                <a:cs typeface="Verdana" panose="020B0604030504040204" pitchFamily="34" charset="0"/>
              </a:rPr>
              <a:t>ard reset 11. Branch and merge </a:t>
            </a:r>
          </a:p>
          <a:p>
            <a:pPr marL="0" indent="0">
              <a:buNone/>
            </a:pPr>
            <a:endParaRPr lang="en-US" sz="11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2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80827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236537"/>
            <a:ext cx="10515600" cy="977901"/>
          </a:xfrm>
        </p:spPr>
        <p:txBody>
          <a:bodyPr/>
          <a:lstStyle/>
          <a:p>
            <a:r>
              <a:rPr lang="en-US" dirty="0" smtClean="0"/>
              <a:t>Version control system – GitHub </a:t>
            </a:r>
            <a:endParaRPr lang="en-US" dirty="0"/>
          </a:p>
        </p:txBody>
      </p:sp>
      <p:sp>
        <p:nvSpPr>
          <p:cNvPr id="4" name="Content Placeholder 3"/>
          <p:cNvSpPr>
            <a:spLocks noGrp="1"/>
          </p:cNvSpPr>
          <p:nvPr>
            <p:ph idx="1"/>
          </p:nvPr>
        </p:nvSpPr>
        <p:spPr/>
        <p:txBody>
          <a:bodyPr/>
          <a:lstStyle/>
          <a:p>
            <a:pPr marL="0" indent="0">
              <a:buNone/>
            </a:pPr>
            <a:r>
              <a:rPr lang="en-US" dirty="0" smtClean="0"/>
              <a:t>Branching strategy :</a:t>
            </a:r>
          </a:p>
          <a:p>
            <a:pPr marL="0" indent="0">
              <a:buNone/>
            </a:pPr>
            <a:endParaRPr lang="en-US" dirty="0" smtClean="0"/>
          </a:p>
          <a:p>
            <a:pPr marL="0" indent="0">
              <a:buNone/>
            </a:pPr>
            <a:r>
              <a:rPr lang="en-US" dirty="0" smtClean="0"/>
              <a:t>Label :</a:t>
            </a:r>
          </a:p>
          <a:p>
            <a:pPr marL="0" indent="0">
              <a:buNone/>
            </a:pPr>
            <a:endParaRPr lang="en-US" dirty="0"/>
          </a:p>
          <a:p>
            <a:pPr marL="0" indent="0">
              <a:buNone/>
            </a:pPr>
            <a:r>
              <a:rPr lang="en-US" dirty="0" smtClean="0"/>
              <a:t>Issues : </a:t>
            </a:r>
          </a:p>
          <a:p>
            <a:pPr marL="0" indent="0">
              <a:buNone/>
            </a:pPr>
            <a:endParaRPr lang="en-US" dirty="0" smtClean="0"/>
          </a:p>
          <a:p>
            <a:pPr marL="0" indent="0">
              <a:buNone/>
            </a:pPr>
            <a:r>
              <a:rPr lang="en-US" dirty="0" smtClean="0"/>
              <a:t>Migration support :</a:t>
            </a:r>
          </a:p>
          <a:p>
            <a:pPr marL="0" indent="0">
              <a:buNone/>
            </a:pPr>
            <a:endParaRPr lang="en-US" dirty="0"/>
          </a:p>
        </p:txBody>
      </p:sp>
    </p:spTree>
    <p:extLst>
      <p:ext uri="{BB962C8B-B14F-4D97-AF65-F5344CB8AC3E}">
        <p14:creationId xmlns:p14="http://schemas.microsoft.com/office/powerpoint/2010/main" val="2987905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453</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Narrow</vt:lpstr>
      <vt:lpstr>Calibri</vt:lpstr>
      <vt:lpstr>Calibri Light</vt:lpstr>
      <vt:lpstr>Verdana</vt:lpstr>
      <vt:lpstr>Office Theme</vt:lpstr>
      <vt:lpstr>Devops Training </vt:lpstr>
      <vt:lpstr>Agenda – 12/19/2016</vt:lpstr>
      <vt:lpstr>Version control system – GitHub </vt:lpstr>
      <vt:lpstr>Version control system – GitHub </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Training </dc:title>
  <dc:creator>Rangaraju, Sreeharinath</dc:creator>
  <cp:lastModifiedBy>Rangaraju, Sreeharinath</cp:lastModifiedBy>
  <cp:revision>15</cp:revision>
  <dcterms:created xsi:type="dcterms:W3CDTF">2016-12-20T06:20:26Z</dcterms:created>
  <dcterms:modified xsi:type="dcterms:W3CDTF">2016-12-21T07:04:43Z</dcterms:modified>
</cp:coreProperties>
</file>