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863F-60D2-410E-AD5E-95176927281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F2B3-3C31-473F-92F4-35B553DF29B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Amazon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Adnan Khan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45"/>
          </a:xfrm>
        </p:spPr>
        <p:txBody>
          <a:bodyPr>
            <a:normAutofit fontScale="90000"/>
          </a:bodyPr>
          <a:p>
            <a:r>
              <a:rPr lang="en-US"/>
              <a:t>AWS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870"/>
            <a:ext cx="10515600" cy="5185410"/>
          </a:xfrm>
        </p:spPr>
        <p:txBody>
          <a:bodyPr/>
          <a:p>
            <a:r>
              <a:rPr lang="en-US"/>
              <a:t>Cheap storage.</a:t>
            </a:r>
            <a:endParaRPr lang="en-US"/>
          </a:p>
          <a:p>
            <a:r>
              <a:rPr lang="en-US"/>
              <a:t>Used for infrequently used data, ideal for backup.</a:t>
            </a:r>
            <a:endParaRPr lang="en-US"/>
          </a:p>
          <a:p>
            <a:r>
              <a:rPr lang="en-US"/>
              <a:t>very slow retrieval times.</a:t>
            </a:r>
            <a:endParaRPr lang="en-US"/>
          </a:p>
          <a:p>
            <a:r>
              <a:rPr lang="en-US"/>
              <a:t>High Durability.</a:t>
            </a:r>
            <a:endParaRPr lang="en-US"/>
          </a:p>
          <a:p>
            <a:r>
              <a:rPr lang="en-US"/>
              <a:t>Cost for restoring.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58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sz="1600" dirty="0"/>
              <a:t>Cloud computing is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interaction. </a:t>
            </a:r>
            <a:endParaRPr lang="en-US" sz="1600" dirty="0" smtClean="0"/>
          </a:p>
          <a:p>
            <a:r>
              <a:rPr lang="en-US" sz="1600" dirty="0" smtClean="0"/>
              <a:t>In layman terms , it is the automation of highly virtualized environments.</a:t>
            </a:r>
            <a:endParaRPr lang="en-US" sz="1600" dirty="0" smtClean="0"/>
          </a:p>
          <a:p>
            <a:r>
              <a:rPr lang="en-US" sz="1600" dirty="0" smtClean="0"/>
              <a:t>5 essential characteristics</a:t>
            </a:r>
            <a:endParaRPr lang="en-US" sz="1600" dirty="0" smtClean="0"/>
          </a:p>
          <a:p>
            <a:pPr lvl="1"/>
            <a:r>
              <a:rPr lang="en-US" sz="1200" dirty="0" smtClean="0"/>
              <a:t>On demand .</a:t>
            </a:r>
            <a:endParaRPr lang="en-US" sz="1200" dirty="0" smtClean="0"/>
          </a:p>
          <a:p>
            <a:pPr lvl="1"/>
            <a:r>
              <a:rPr lang="en-US" sz="1200" dirty="0" smtClean="0"/>
              <a:t>Broad network access.</a:t>
            </a:r>
            <a:endParaRPr lang="en-US" sz="1200" dirty="0" smtClean="0"/>
          </a:p>
          <a:p>
            <a:pPr lvl="1"/>
            <a:r>
              <a:rPr lang="en-US" sz="1200" dirty="0" smtClean="0"/>
              <a:t>Resource Pooling.</a:t>
            </a:r>
            <a:endParaRPr lang="en-US" sz="1200" dirty="0" smtClean="0"/>
          </a:p>
          <a:p>
            <a:pPr lvl="1"/>
            <a:r>
              <a:rPr lang="en-US" sz="1200" dirty="0" smtClean="0"/>
              <a:t>Rapid Elasticity</a:t>
            </a:r>
            <a:endParaRPr lang="en-US" sz="1200" dirty="0" smtClean="0"/>
          </a:p>
          <a:p>
            <a:pPr lvl="1"/>
            <a:r>
              <a:rPr lang="en-US" sz="1200" dirty="0" smtClean="0"/>
              <a:t>Measured Services.</a:t>
            </a:r>
            <a:endParaRPr lang="en-US" sz="1200" dirty="0" smtClean="0"/>
          </a:p>
          <a:p>
            <a:r>
              <a:rPr lang="en-US" sz="1600" dirty="0" smtClean="0"/>
              <a:t> 3 service models</a:t>
            </a:r>
            <a:endParaRPr lang="en-US" sz="1600" dirty="0" smtClean="0"/>
          </a:p>
          <a:p>
            <a:pPr lvl="1"/>
            <a:r>
              <a:rPr lang="en-US" sz="1200" dirty="0" smtClean="0"/>
              <a:t>IaaS (Infrastructure as Service)</a:t>
            </a:r>
            <a:endParaRPr lang="en-US" sz="1200" dirty="0" smtClean="0"/>
          </a:p>
          <a:p>
            <a:pPr lvl="1"/>
            <a:r>
              <a:rPr lang="en-US" sz="1200" dirty="0" smtClean="0"/>
              <a:t>PaaS (Platform as Service)</a:t>
            </a:r>
            <a:endParaRPr lang="en-US" sz="1200" dirty="0" smtClean="0"/>
          </a:p>
          <a:p>
            <a:pPr lvl="1"/>
            <a:r>
              <a:rPr lang="en-US" sz="1200" dirty="0" smtClean="0"/>
              <a:t>SaaS (Software as Service)</a:t>
            </a:r>
            <a:endParaRPr lang="en-US" sz="1200" dirty="0" smtClean="0"/>
          </a:p>
          <a:p>
            <a:r>
              <a:rPr lang="en-US" sz="1600" dirty="0" smtClean="0"/>
              <a:t> 5 deployment models</a:t>
            </a:r>
            <a:endParaRPr lang="en-US" sz="1600" dirty="0" smtClean="0"/>
          </a:p>
          <a:p>
            <a:pPr lvl="1"/>
            <a:r>
              <a:rPr lang="en-US" sz="1200" dirty="0" smtClean="0"/>
              <a:t>Private Cloud ( On Premises) ,</a:t>
            </a:r>
            <a:endParaRPr lang="en-US" sz="1200" dirty="0" smtClean="0"/>
          </a:p>
          <a:p>
            <a:pPr lvl="1"/>
            <a:r>
              <a:rPr lang="en-US" sz="1200" dirty="0" smtClean="0"/>
              <a:t> Private cloud in Public Cloud).</a:t>
            </a:r>
            <a:endParaRPr lang="en-US" sz="1200" dirty="0" smtClean="0"/>
          </a:p>
          <a:p>
            <a:pPr lvl="1"/>
            <a:r>
              <a:rPr lang="en-US" sz="1200" dirty="0" smtClean="0"/>
              <a:t>Hybrid ( some on premises and some on Public Cloud)</a:t>
            </a:r>
            <a:endParaRPr lang="en-US" sz="1200" dirty="0" smtClean="0"/>
          </a:p>
          <a:p>
            <a:pPr lvl="1"/>
            <a:r>
              <a:rPr lang="en-US" sz="1200" dirty="0" smtClean="0"/>
              <a:t>Community (Vertical/institution Cloud).</a:t>
            </a:r>
            <a:endParaRPr lang="en-US" sz="1200" dirty="0" smtClean="0"/>
          </a:p>
          <a:p>
            <a:pPr lvl="1"/>
            <a:r>
              <a:rPr lang="en-US" sz="1200" dirty="0" smtClean="0"/>
              <a:t>Public Cloud.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8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it Your Self vs Cloud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82995"/>
            <a:ext cx="9951314" cy="4599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10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Elastic Computing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2993" y="1117355"/>
            <a:ext cx="4738489" cy="247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482" y="697932"/>
            <a:ext cx="5804022" cy="28981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Regions and Availability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7154"/>
            <a:ext cx="10515600" cy="5199809"/>
          </a:xfrm>
        </p:spPr>
        <p:txBody>
          <a:bodyPr/>
          <a:lstStyle/>
          <a:p>
            <a:r>
              <a:rPr lang="en-US" dirty="0" smtClean="0"/>
              <a:t>Region: is a Geographical Area described by the cloud Provider.</a:t>
            </a:r>
            <a:endParaRPr lang="en-US" dirty="0" smtClean="0"/>
          </a:p>
          <a:p>
            <a:r>
              <a:rPr lang="en-US" dirty="0" smtClean="0"/>
              <a:t>Availability Zone: Data Centre(s) .in a Region</a:t>
            </a:r>
            <a:endParaRPr lang="en-US" dirty="0" smtClean="0"/>
          </a:p>
          <a:p>
            <a:r>
              <a:rPr lang="en-US" dirty="0" smtClean="0"/>
              <a:t>Not all </a:t>
            </a:r>
            <a:r>
              <a:rPr lang="en-US" smtClean="0"/>
              <a:t>the amazon </a:t>
            </a:r>
            <a:r>
              <a:rPr lang="en-US" dirty="0" smtClean="0"/>
              <a:t>services are available in all the regions.</a:t>
            </a:r>
            <a:endParaRPr lang="en-US" dirty="0" smtClean="0"/>
          </a:p>
          <a:p>
            <a:r>
              <a:rPr lang="en-US" dirty="0" smtClean="0"/>
              <a:t>Edge locations: Areas on which amazon services are available but servers cannot be placed on these locations.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485"/>
          </a:xfrm>
        </p:spPr>
        <p:txBody>
          <a:bodyPr>
            <a:normAutofit fontScale="90000"/>
          </a:bodyPr>
          <a:p>
            <a:r>
              <a:rPr lang="en-US"/>
              <a:t>AWS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610"/>
            <a:ext cx="10515600" cy="5106670"/>
          </a:xfrm>
        </p:spPr>
        <p:txBody>
          <a:bodyPr>
            <a:normAutofit lnSpcReduction="10000"/>
          </a:bodyPr>
          <a:p>
            <a:r>
              <a:rPr lang="en-US"/>
              <a:t>Ephemeral Storage:  </a:t>
            </a:r>
            <a:endParaRPr lang="en-US"/>
          </a:p>
          <a:p>
            <a:pPr lvl="1"/>
            <a:r>
              <a:rPr lang="en-US"/>
              <a:t>Temporary storage. It is temperory block level storage which is hosted on the same server hosting the EC2 instance.</a:t>
            </a:r>
            <a:endParaRPr lang="en-US"/>
          </a:p>
          <a:p>
            <a:pPr lvl="1"/>
            <a:r>
              <a:rPr lang="en-US"/>
              <a:t>Data is lost when the instance is stopped or teminated.</a:t>
            </a:r>
            <a:endParaRPr lang="en-US"/>
          </a:p>
          <a:p>
            <a:pPr marL="457200" lvl="1" indent="0">
              <a:buNone/>
            </a:pPr>
            <a:r>
              <a:rPr lang="en-US">
                <a:sym typeface="+mn-ea"/>
              </a:rPr>
              <a:t>S3 :  Simple Storage Service</a:t>
            </a:r>
            <a:endParaRPr lang="en-US"/>
          </a:p>
          <a:p>
            <a:pPr lvl="2"/>
            <a:r>
              <a:rPr lang="en-US">
                <a:sym typeface="+mn-ea"/>
              </a:rPr>
              <a:t>It was the fisrt AWS service introduced in 2006.</a:t>
            </a:r>
            <a:endParaRPr lang="en-US">
              <a:sym typeface="+mn-ea"/>
            </a:endParaRPr>
          </a:p>
          <a:p>
            <a:pPr lvl="2"/>
            <a:r>
              <a:rPr lang="en-US"/>
              <a:t>It is acceessible over the internet. via http/https.</a:t>
            </a:r>
            <a:endParaRPr lang="en-US"/>
          </a:p>
          <a:p>
            <a:pPr lvl="2"/>
            <a:r>
              <a:rPr lang="en-US"/>
              <a:t>Can used to store files/backups.</a:t>
            </a:r>
            <a:endParaRPr lang="en-US"/>
          </a:p>
          <a:p>
            <a:pPr lvl="2"/>
            <a:r>
              <a:rPr lang="en-US"/>
              <a:t>Unlimited bucket size, however single object/file is limited to 5TB.</a:t>
            </a:r>
            <a:endParaRPr lang="en-US"/>
          </a:p>
          <a:p>
            <a:pPr lvl="2"/>
            <a:r>
              <a:rPr lang="en-US"/>
              <a:t>Not a file system.</a:t>
            </a:r>
            <a:endParaRPr lang="en-US"/>
          </a:p>
          <a:p>
            <a:pPr lvl="2"/>
            <a:r>
              <a:rPr lang="en-US"/>
              <a:t>Priced on storage used and file transfered out of S3.</a:t>
            </a:r>
            <a:endParaRPr lang="en-US"/>
          </a:p>
          <a:p>
            <a:pPr lvl="2"/>
            <a:r>
              <a:rPr lang="en-US"/>
              <a:t>Two type of storage , 1) Standard storage 2) Reduced redundancy storage.</a:t>
            </a:r>
            <a:endParaRPr lang="en-US"/>
          </a:p>
          <a:p>
            <a:pPr lvl="2"/>
            <a:r>
              <a:rPr lang="en-US"/>
              <a:t>Granular selection for storage type.</a:t>
            </a:r>
            <a:endParaRPr lang="en-US"/>
          </a:p>
          <a:p>
            <a:pPr lvl="2"/>
            <a:r>
              <a:rPr lang="en-US"/>
              <a:t>Bucket name needs to be unique with in the region in which the bucket is being created.</a:t>
            </a:r>
            <a:endParaRPr lang="en-US"/>
          </a:p>
          <a:p>
            <a:pPr lvl="2"/>
            <a:r>
              <a:rPr lang="en-US"/>
              <a:t>3 uses a flat file sytem.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26000" y="31064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745"/>
          </a:xfrm>
        </p:spPr>
        <p:txBody>
          <a:bodyPr>
            <a:normAutofit fontScale="90000"/>
          </a:bodyPr>
          <a:p>
            <a:r>
              <a:rPr lang="en-US"/>
              <a:t>AWS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4280"/>
          </a:xfrm>
        </p:spPr>
        <p:txBody>
          <a:bodyPr/>
          <a:p>
            <a:r>
              <a:rPr lang="en-US"/>
              <a:t>Elastic Block Storage(EBS).</a:t>
            </a:r>
            <a:endParaRPr lang="en-US"/>
          </a:p>
          <a:p>
            <a:pPr lvl="1"/>
            <a:r>
              <a:rPr lang="en-US"/>
              <a:t>Not a service like S3 i.e. not accessible via internet.</a:t>
            </a:r>
            <a:endParaRPr lang="en-US"/>
          </a:p>
          <a:p>
            <a:pPr lvl="1"/>
            <a:r>
              <a:rPr lang="en-US"/>
              <a:t>is a support system for compute instance.</a:t>
            </a:r>
            <a:endParaRPr lang="en-US"/>
          </a:p>
          <a:p>
            <a:pPr lvl="1"/>
            <a:r>
              <a:rPr lang="en-US"/>
              <a:t>Doesnot needs to be attached to an instance.</a:t>
            </a:r>
            <a:endParaRPr lang="en-US"/>
          </a:p>
          <a:p>
            <a:pPr lvl="1"/>
            <a:r>
              <a:rPr lang="en-US"/>
              <a:t>can be transfered between availability zones.</a:t>
            </a:r>
            <a:endParaRPr lang="en-US"/>
          </a:p>
          <a:p>
            <a:pPr lvl="1"/>
            <a:r>
              <a:rPr lang="en-US"/>
              <a:t>supports incremental snapshots.</a:t>
            </a:r>
            <a:endParaRPr lang="en-US"/>
          </a:p>
          <a:p>
            <a:pPr lvl="1"/>
            <a:r>
              <a:rPr lang="en-US"/>
              <a:t>Uses S3 for storing snapshot storage.</a:t>
            </a:r>
            <a:endParaRPr lang="en-US"/>
          </a:p>
          <a:p>
            <a:pPr lvl="1"/>
            <a:r>
              <a:rPr lang="en-US"/>
              <a:t>Provisioned IOPS.</a:t>
            </a:r>
            <a:endParaRPr lang="en-US"/>
          </a:p>
          <a:p>
            <a:pPr lvl="1"/>
            <a:r>
              <a:rPr lang="en-US"/>
              <a:t>Can be used by a single instance at a given time.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85"/>
          </a:xfrm>
        </p:spPr>
        <p:txBody>
          <a:bodyPr>
            <a:normAutofit fontScale="90000"/>
          </a:bodyPr>
          <a:p>
            <a:r>
              <a:rPr lang="en-US"/>
              <a:t>AWS Storage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0910"/>
            <a:ext cx="10515600" cy="5246370"/>
          </a:xfrm>
        </p:spPr>
        <p:txBody>
          <a:bodyPr/>
          <a:p>
            <a:r>
              <a:rPr lang="en-US"/>
              <a:t>Elastic File Storage (EFS):</a:t>
            </a:r>
            <a:endParaRPr lang="en-US"/>
          </a:p>
          <a:p>
            <a:pPr lvl="1"/>
            <a:r>
              <a:rPr lang="en-US"/>
              <a:t>it shrinks and grows as the files are added or removed.</a:t>
            </a:r>
            <a:endParaRPr lang="en-US"/>
          </a:p>
          <a:p>
            <a:pPr lvl="1"/>
            <a:r>
              <a:rPr lang="en-US"/>
              <a:t>Provides traditional storage paradigm.</a:t>
            </a:r>
            <a:endParaRPr lang="en-US"/>
          </a:p>
          <a:p>
            <a:pPr lvl="1"/>
            <a:r>
              <a:rPr lang="en-US"/>
              <a:t>Useful for SaaS applications.</a:t>
            </a:r>
            <a:endParaRPr lang="en-US"/>
          </a:p>
          <a:p>
            <a:pPr lvl="1"/>
            <a:r>
              <a:rPr lang="en-US"/>
              <a:t>Can be mounted on multiple EC2 instances.</a:t>
            </a:r>
            <a:endParaRPr lang="en-US"/>
          </a:p>
          <a:p>
            <a:pPr lvl="1"/>
            <a:r>
              <a:rPr lang="en-US"/>
              <a:t>Supports NFS 4.</a:t>
            </a:r>
            <a:endParaRPr lang="en-US"/>
          </a:p>
          <a:p>
            <a:pPr lvl="1"/>
            <a:r>
              <a:rPr lang="en-US"/>
              <a:t>Stores data across multipls availabilty zones in a region.</a:t>
            </a:r>
            <a:endParaRPr lang="en-US"/>
          </a:p>
          <a:p>
            <a:pPr lvl="1"/>
            <a:r>
              <a:rPr lang="en-US"/>
              <a:t>Supports encryption at two forms, in transit(when mounting the file system) and at rest.</a:t>
            </a:r>
            <a:endParaRPr lang="en-US"/>
          </a:p>
          <a:p>
            <a:pPr lvl="1"/>
            <a:r>
              <a:rPr lang="en-US"/>
              <a:t>For EFS to be used with an instance the NFS needs to be installed.</a:t>
            </a:r>
            <a:endParaRPr lang="en-US"/>
          </a:p>
          <a:p>
            <a:pPr lvl="1"/>
            <a:r>
              <a:rPr lang="en-US"/>
              <a:t>EFS can only be mounted on a single VPC at a time.</a:t>
            </a:r>
            <a:endParaRPr lang="en-US"/>
          </a:p>
          <a:p>
            <a:pPr lvl="1"/>
            <a:r>
              <a:rPr lang="en-US"/>
              <a:t>can also be mounted on on-premises data centres.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785"/>
          </a:xfrm>
        </p:spPr>
        <p:txBody>
          <a:bodyPr>
            <a:normAutofit fontScale="90000"/>
          </a:bodyPr>
          <a:p>
            <a:r>
              <a:rPr lang="en-US"/>
              <a:t>AWS Storage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850" y="1275080"/>
            <a:ext cx="6838950" cy="3743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2930</Words>
  <Application>WPS Presentation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Amazon Web Services</vt:lpstr>
      <vt:lpstr>Cloud Computing</vt:lpstr>
      <vt:lpstr>Do it Your Self vs Cloud</vt:lpstr>
      <vt:lpstr>Elastic Computing</vt:lpstr>
      <vt:lpstr>Regions and Availability Zones</vt:lpstr>
      <vt:lpstr>AWS Storage</vt:lpstr>
      <vt:lpstr>PowerPoint 演示文稿</vt:lpstr>
      <vt:lpstr>PowerPoint 演示文稿</vt:lpstr>
      <vt:lpstr>PowerPoint 演示文稿</vt:lpstr>
      <vt:lpstr>PowerPoint 演示文稿</vt:lpstr>
    </vt:vector>
  </TitlesOfParts>
  <Company>SopraSteria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Services</dc:title>
  <dc:creator>KHAN Adnan</dc:creator>
  <cp:lastModifiedBy>Adnan</cp:lastModifiedBy>
  <cp:revision>71</cp:revision>
  <dcterms:created xsi:type="dcterms:W3CDTF">2019-08-07T06:18:00Z</dcterms:created>
  <dcterms:modified xsi:type="dcterms:W3CDTF">2019-08-25T04:18:36Z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