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60" r:id="rId8"/>
    <p:sldId id="262" r:id="rId9"/>
    <p:sldId id="264" r:id="rId10"/>
    <p:sldId id="266" r:id="rId11"/>
    <p:sldId id="267" r:id="rId12"/>
    <p:sldId id="268" r:id="rId13"/>
    <p:sldId id="269" r:id="rId14"/>
    <p:sldId id="270" r:id="rId15"/>
    <p:sldId id="271" r:id="rId16"/>
    <p:sldId id="272"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58081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79704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5861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43375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38644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96254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AADFDE6-2F39-4A13-8D2E-00DFC091C848}" type="datetimeFigureOut">
              <a:rPr lang="en-GB" smtClean="0"/>
              <a:t>27/07/2019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260339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AADFDE6-2F39-4A13-8D2E-00DFC091C848}" type="datetimeFigureOut">
              <a:rPr lang="en-GB" smtClean="0"/>
              <a:t>27/07/2019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97365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DFDE6-2F39-4A13-8D2E-00DFC091C848}" type="datetimeFigureOut">
              <a:rPr lang="en-GB" smtClean="0"/>
              <a:t>27/07/2019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69130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216520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17119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DFDE6-2F39-4A13-8D2E-00DFC091C848}" type="datetimeFigureOut">
              <a:rPr lang="en-GB" smtClean="0"/>
              <a:t>27/07/2019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009E0-7E9F-4BC7-94E2-1FB13824A182}" type="slidenum">
              <a:rPr lang="en-GB" smtClean="0"/>
              <a:t>‹#›</a:t>
            </a:fld>
            <a:endParaRPr lang="en-GB"/>
          </a:p>
        </p:txBody>
      </p:sp>
    </p:spTree>
    <p:extLst>
      <p:ext uri="{BB962C8B-B14F-4D97-AF65-F5344CB8AC3E}">
        <p14:creationId xmlns:p14="http://schemas.microsoft.com/office/powerpoint/2010/main" val="850025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ubernetes.io/docs/reference/access-authn-authz/authentication/" TargetMode="External"/><Relationship Id="rId2" Type="http://schemas.openxmlformats.org/officeDocument/2006/relationships/hyperlink" Target="https://kubernetes.io/docs/reference/command-line-tools-reference/kubelet-tls-bootstrapp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kubernetes.io/docs/reference/access-authn-authz/node/" TargetMode="External"/><Relationship Id="rId7" Type="http://schemas.openxmlformats.org/officeDocument/2006/relationships/hyperlink" Target="https://kubernetes.io/docs/reference/access-authn-authz/admission-controllers/" TargetMode="External"/><Relationship Id="rId2" Type="http://schemas.openxmlformats.org/officeDocument/2006/relationships/hyperlink" Target="https://kubernetes.io/docs/reference/access-authn-authz/authorization/#checking-api-access" TargetMode="External"/><Relationship Id="rId1" Type="http://schemas.openxmlformats.org/officeDocument/2006/relationships/slideLayout" Target="../slideLayouts/slideLayout2.xml"/><Relationship Id="rId6" Type="http://schemas.openxmlformats.org/officeDocument/2006/relationships/hyperlink" Target="https://kubernetes.io/docs/reference/access-authn-authz/webhook/" TargetMode="External"/><Relationship Id="rId5" Type="http://schemas.openxmlformats.org/officeDocument/2006/relationships/hyperlink" Target="https://kubernetes.io/docs/reference/access-authn-authz/abac/" TargetMode="External"/><Relationship Id="rId4" Type="http://schemas.openxmlformats.org/officeDocument/2006/relationships/hyperlink" Target="https://kubernetes.io/docs/reference/access-authn-authz/rba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setup/production-environment/tools/kubeadm/high-availabi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cd.io/docs/v3.3.12/learning/client-archite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Kubernetes	</a:t>
            </a:r>
            <a:endParaRPr lang="en-GB" dirty="0"/>
          </a:p>
        </p:txBody>
      </p:sp>
      <p:sp>
        <p:nvSpPr>
          <p:cNvPr id="3" name="Subtitle 2"/>
          <p:cNvSpPr>
            <a:spLocks noGrp="1"/>
          </p:cNvSpPr>
          <p:nvPr>
            <p:ph type="subTitle" idx="1"/>
          </p:nvPr>
        </p:nvSpPr>
        <p:spPr/>
        <p:txBody>
          <a:bodyPr/>
          <a:lstStyle/>
          <a:p>
            <a:r>
              <a:rPr lang="en-US" dirty="0" smtClean="0"/>
              <a:t>Adnan Khan</a:t>
            </a:r>
            <a:endParaRPr lang="en-GB" dirty="0"/>
          </a:p>
        </p:txBody>
      </p:sp>
    </p:spTree>
    <p:extLst>
      <p:ext uri="{BB962C8B-B14F-4D97-AF65-F5344CB8AC3E}">
        <p14:creationId xmlns:p14="http://schemas.microsoft.com/office/powerpoint/2010/main" val="2592254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0598"/>
          </a:xfrm>
        </p:spPr>
        <p:txBody>
          <a:bodyPr>
            <a:noAutofit/>
          </a:bodyPr>
          <a:lstStyle/>
          <a:p>
            <a:r>
              <a:rPr lang="en-US" sz="2000" dirty="0" smtClean="0"/>
              <a:t>Node Operations</a:t>
            </a:r>
            <a:endParaRPr lang="en-GB" sz="2000" dirty="0"/>
          </a:p>
        </p:txBody>
      </p:sp>
      <p:sp>
        <p:nvSpPr>
          <p:cNvPr id="3" name="Content Placeholder 2"/>
          <p:cNvSpPr>
            <a:spLocks noGrp="1"/>
          </p:cNvSpPr>
          <p:nvPr>
            <p:ph idx="1"/>
          </p:nvPr>
        </p:nvSpPr>
        <p:spPr>
          <a:xfrm>
            <a:off x="838200" y="735724"/>
            <a:ext cx="10515600" cy="5441239"/>
          </a:xfrm>
        </p:spPr>
        <p:txBody>
          <a:bodyPr/>
          <a:lstStyle/>
          <a:p>
            <a:endParaRPr lang="en-GB" dirty="0"/>
          </a:p>
        </p:txBody>
      </p:sp>
      <p:sp>
        <p:nvSpPr>
          <p:cNvPr id="4" name="Rectangle 3"/>
          <p:cNvSpPr/>
          <p:nvPr/>
        </p:nvSpPr>
        <p:spPr>
          <a:xfrm>
            <a:off x="923273" y="792177"/>
            <a:ext cx="4574627" cy="25485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 name="Rectangle 4"/>
          <p:cNvSpPr/>
          <p:nvPr/>
        </p:nvSpPr>
        <p:spPr>
          <a:xfrm>
            <a:off x="2362195" y="1119385"/>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Cluster Store</a:t>
            </a:r>
            <a:endParaRPr lang="en-GB" sz="1500" dirty="0"/>
          </a:p>
        </p:txBody>
      </p:sp>
      <p:sp>
        <p:nvSpPr>
          <p:cNvPr id="6" name="Rectangle 5"/>
          <p:cNvSpPr/>
          <p:nvPr/>
        </p:nvSpPr>
        <p:spPr>
          <a:xfrm>
            <a:off x="2376487" y="2543220"/>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Scheduler</a:t>
            </a:r>
            <a:endParaRPr lang="en-GB" sz="1500" dirty="0"/>
          </a:p>
        </p:txBody>
      </p:sp>
      <p:sp>
        <p:nvSpPr>
          <p:cNvPr id="7" name="Rectangle 6"/>
          <p:cNvSpPr/>
          <p:nvPr/>
        </p:nvSpPr>
        <p:spPr>
          <a:xfrm>
            <a:off x="2362192" y="1823762"/>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Controller Manager</a:t>
            </a:r>
            <a:endParaRPr lang="en-GB" sz="1500" dirty="0"/>
          </a:p>
        </p:txBody>
      </p:sp>
      <p:sp>
        <p:nvSpPr>
          <p:cNvPr id="8" name="Rectangle 7"/>
          <p:cNvSpPr/>
          <p:nvPr/>
        </p:nvSpPr>
        <p:spPr>
          <a:xfrm>
            <a:off x="4312853" y="869019"/>
            <a:ext cx="536027" cy="227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p>
          <a:p>
            <a:pPr algn="ctr"/>
            <a:r>
              <a:rPr lang="en-US" dirty="0" smtClean="0"/>
              <a:t>Server</a:t>
            </a:r>
            <a:endParaRPr lang="en-GB" dirty="0"/>
          </a:p>
        </p:txBody>
      </p:sp>
      <p:sp>
        <p:nvSpPr>
          <p:cNvPr id="9" name="Oval 8"/>
          <p:cNvSpPr/>
          <p:nvPr/>
        </p:nvSpPr>
        <p:spPr>
          <a:xfrm>
            <a:off x="1044462" y="1281962"/>
            <a:ext cx="1185039" cy="175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Master</a:t>
            </a:r>
            <a:endParaRPr lang="en-GB" sz="1700" dirty="0"/>
          </a:p>
        </p:txBody>
      </p:sp>
      <p:sp>
        <p:nvSpPr>
          <p:cNvPr id="10" name="Rectangle 9"/>
          <p:cNvSpPr/>
          <p:nvPr/>
        </p:nvSpPr>
        <p:spPr>
          <a:xfrm>
            <a:off x="1598878" y="4148058"/>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Oval 11"/>
          <p:cNvSpPr/>
          <p:nvPr/>
        </p:nvSpPr>
        <p:spPr>
          <a:xfrm>
            <a:off x="1970758" y="4235384"/>
            <a:ext cx="1015567"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13" name="Rectangle 12"/>
          <p:cNvSpPr/>
          <p:nvPr/>
        </p:nvSpPr>
        <p:spPr>
          <a:xfrm>
            <a:off x="3464226" y="4235384"/>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14" name="Rectangle 13"/>
          <p:cNvSpPr/>
          <p:nvPr/>
        </p:nvSpPr>
        <p:spPr>
          <a:xfrm>
            <a:off x="3464226" y="486466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15" name="Rectangle 14"/>
          <p:cNvSpPr/>
          <p:nvPr/>
        </p:nvSpPr>
        <p:spPr>
          <a:xfrm>
            <a:off x="3477688" y="5450490"/>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17" name="Rectangle 16"/>
          <p:cNvSpPr/>
          <p:nvPr/>
        </p:nvSpPr>
        <p:spPr>
          <a:xfrm>
            <a:off x="5984325" y="735724"/>
            <a:ext cx="2265636" cy="106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KubeCTL</a:t>
            </a:r>
            <a:r>
              <a:rPr lang="en-US" dirty="0" smtClean="0"/>
              <a:t> </a:t>
            </a:r>
            <a:br>
              <a:rPr lang="en-US" dirty="0" smtClean="0"/>
            </a:br>
            <a:r>
              <a:rPr lang="en-US" dirty="0" smtClean="0"/>
              <a:t>Places request for 3 </a:t>
            </a:r>
            <a:r>
              <a:rPr lang="en-US" dirty="0" err="1" smtClean="0"/>
              <a:t>replicaSet</a:t>
            </a:r>
            <a:endParaRPr lang="en-GB" dirty="0"/>
          </a:p>
        </p:txBody>
      </p:sp>
      <p:sp>
        <p:nvSpPr>
          <p:cNvPr id="18" name="Left Arrow 17"/>
          <p:cNvSpPr/>
          <p:nvPr/>
        </p:nvSpPr>
        <p:spPr>
          <a:xfrm>
            <a:off x="4848880" y="1161242"/>
            <a:ext cx="1135445" cy="2105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 Arrow 18"/>
          <p:cNvSpPr/>
          <p:nvPr/>
        </p:nvSpPr>
        <p:spPr>
          <a:xfrm>
            <a:off x="3623436" y="1281962"/>
            <a:ext cx="689417" cy="1684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48859" y="2089492"/>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1" name="Oval 20"/>
          <p:cNvSpPr/>
          <p:nvPr/>
        </p:nvSpPr>
        <p:spPr>
          <a:xfrm>
            <a:off x="6037869" y="2205114"/>
            <a:ext cx="1132818"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22" name="Rectangle 21"/>
          <p:cNvSpPr/>
          <p:nvPr/>
        </p:nvSpPr>
        <p:spPr>
          <a:xfrm>
            <a:off x="7342793" y="216786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24" name="Rectangle 23"/>
          <p:cNvSpPr/>
          <p:nvPr/>
        </p:nvSpPr>
        <p:spPr>
          <a:xfrm>
            <a:off x="7342793" y="2807376"/>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25" name="Rectangle 24"/>
          <p:cNvSpPr/>
          <p:nvPr/>
        </p:nvSpPr>
        <p:spPr>
          <a:xfrm>
            <a:off x="7342793" y="3382041"/>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27" name="Rectangle 26"/>
          <p:cNvSpPr/>
          <p:nvPr/>
        </p:nvSpPr>
        <p:spPr>
          <a:xfrm>
            <a:off x="5899257" y="4187956"/>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8" name="Oval 27"/>
          <p:cNvSpPr/>
          <p:nvPr/>
        </p:nvSpPr>
        <p:spPr>
          <a:xfrm>
            <a:off x="5984325" y="4299401"/>
            <a:ext cx="1132818"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29" name="Rectangle 28"/>
          <p:cNvSpPr/>
          <p:nvPr/>
        </p:nvSpPr>
        <p:spPr>
          <a:xfrm>
            <a:off x="7342792" y="432244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30" name="Rectangle 29"/>
          <p:cNvSpPr/>
          <p:nvPr/>
        </p:nvSpPr>
        <p:spPr>
          <a:xfrm>
            <a:off x="7342791" y="491901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31" name="Rectangle 30"/>
          <p:cNvSpPr/>
          <p:nvPr/>
        </p:nvSpPr>
        <p:spPr>
          <a:xfrm>
            <a:off x="7351991" y="5505453"/>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32" name="Can 31"/>
          <p:cNvSpPr/>
          <p:nvPr/>
        </p:nvSpPr>
        <p:spPr>
          <a:xfrm>
            <a:off x="4869659" y="4236445"/>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3" name="Can 32"/>
          <p:cNvSpPr/>
          <p:nvPr/>
        </p:nvSpPr>
        <p:spPr>
          <a:xfrm>
            <a:off x="4887876" y="5458076"/>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4" name="Can 33"/>
          <p:cNvSpPr/>
          <p:nvPr/>
        </p:nvSpPr>
        <p:spPr>
          <a:xfrm>
            <a:off x="9071424" y="2627278"/>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5" name="Can 34"/>
          <p:cNvSpPr/>
          <p:nvPr/>
        </p:nvSpPr>
        <p:spPr>
          <a:xfrm>
            <a:off x="9081934" y="4462417"/>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6" name="Down Arrow 35"/>
          <p:cNvSpPr/>
          <p:nvPr/>
        </p:nvSpPr>
        <p:spPr>
          <a:xfrm>
            <a:off x="2880486" y="1577397"/>
            <a:ext cx="216951" cy="231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2880486" y="2267383"/>
            <a:ext cx="213337" cy="275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ight Arrow 37"/>
          <p:cNvSpPr/>
          <p:nvPr/>
        </p:nvSpPr>
        <p:spPr>
          <a:xfrm>
            <a:off x="3623433" y="2636905"/>
            <a:ext cx="667333" cy="357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Up-Down Arrow 39"/>
          <p:cNvSpPr/>
          <p:nvPr/>
        </p:nvSpPr>
        <p:spPr>
          <a:xfrm>
            <a:off x="4391758" y="3157154"/>
            <a:ext cx="177202" cy="10782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178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6723"/>
          </a:xfrm>
        </p:spPr>
        <p:txBody>
          <a:bodyPr>
            <a:normAutofit fontScale="90000"/>
          </a:bodyPr>
          <a:lstStyle/>
          <a:p>
            <a:r>
              <a:rPr lang="en-US" dirty="0" smtClean="0"/>
              <a:t>Service Operations</a:t>
            </a:r>
            <a:endParaRPr lang="en-GB" dirty="0"/>
          </a:p>
        </p:txBody>
      </p:sp>
      <p:pic>
        <p:nvPicPr>
          <p:cNvPr id="4" name="Content Placeholder 3"/>
          <p:cNvPicPr>
            <a:picLocks noGrp="1" noChangeAspect="1"/>
          </p:cNvPicPr>
          <p:nvPr>
            <p:ph idx="1"/>
          </p:nvPr>
        </p:nvPicPr>
        <p:blipFill>
          <a:blip r:embed="rId2"/>
          <a:stretch>
            <a:fillRect/>
          </a:stretch>
        </p:blipFill>
        <p:spPr>
          <a:xfrm>
            <a:off x="814849" y="1145628"/>
            <a:ext cx="9304743" cy="5031335"/>
          </a:xfrm>
          <a:prstGeom prst="rect">
            <a:avLst/>
          </a:prstGeom>
        </p:spPr>
      </p:pic>
    </p:spTree>
    <p:extLst>
      <p:ext uri="{BB962C8B-B14F-4D97-AF65-F5344CB8AC3E}">
        <p14:creationId xmlns:p14="http://schemas.microsoft.com/office/powerpoint/2010/main" val="3705037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254"/>
          </a:xfrm>
        </p:spPr>
        <p:txBody>
          <a:bodyPr>
            <a:normAutofit/>
          </a:bodyPr>
          <a:lstStyle/>
          <a:p>
            <a:r>
              <a:rPr lang="en-US" sz="2800" dirty="0" smtClean="0"/>
              <a:t>Kubernetes</a:t>
            </a:r>
            <a:r>
              <a:rPr lang="en-US" sz="2400" dirty="0" smtClean="0"/>
              <a:t> networking fundamentals.</a:t>
            </a:r>
            <a:endParaRPr lang="en-GB" sz="2400" dirty="0"/>
          </a:p>
        </p:txBody>
      </p:sp>
      <p:sp>
        <p:nvSpPr>
          <p:cNvPr id="3" name="Content Placeholder 2"/>
          <p:cNvSpPr>
            <a:spLocks noGrp="1"/>
          </p:cNvSpPr>
          <p:nvPr>
            <p:ph idx="1"/>
          </p:nvPr>
        </p:nvSpPr>
        <p:spPr>
          <a:xfrm>
            <a:off x="838200" y="893380"/>
            <a:ext cx="10515600" cy="5283583"/>
          </a:xfrm>
        </p:spPr>
        <p:txBody>
          <a:bodyPr/>
          <a:lstStyle/>
          <a:p>
            <a:r>
              <a:rPr lang="en-US" sz="2200" dirty="0" smtClean="0"/>
              <a:t>Ed</a:t>
            </a:r>
          </a:p>
          <a:p>
            <a:r>
              <a:rPr lang="en-US" sz="2200" dirty="0" err="1" smtClean="0"/>
              <a:t>Saas</a:t>
            </a:r>
            <a:endParaRPr lang="en-US" sz="2200" dirty="0" smtClean="0"/>
          </a:p>
          <a:p>
            <a:r>
              <a:rPr lang="en-US" sz="2200" dirty="0" err="1" smtClean="0"/>
              <a:t>Asaa</a:t>
            </a:r>
            <a:endParaRPr lang="en-US" sz="2200" dirty="0" smtClean="0"/>
          </a:p>
          <a:p>
            <a:endParaRPr lang="en-GB" dirty="0"/>
          </a:p>
        </p:txBody>
      </p:sp>
      <p:pic>
        <p:nvPicPr>
          <p:cNvPr id="4" name="Picture 3"/>
          <p:cNvPicPr>
            <a:picLocks noChangeAspect="1"/>
          </p:cNvPicPr>
          <p:nvPr/>
        </p:nvPicPr>
        <p:blipFill>
          <a:blip r:embed="rId2"/>
          <a:stretch>
            <a:fillRect/>
          </a:stretch>
        </p:blipFill>
        <p:spPr>
          <a:xfrm>
            <a:off x="1242027" y="2518213"/>
            <a:ext cx="9079132" cy="4031650"/>
          </a:xfrm>
          <a:prstGeom prst="rect">
            <a:avLst/>
          </a:prstGeom>
        </p:spPr>
      </p:pic>
    </p:spTree>
    <p:extLst>
      <p:ext uri="{BB962C8B-B14F-4D97-AF65-F5344CB8AC3E}">
        <p14:creationId xmlns:p14="http://schemas.microsoft.com/office/powerpoint/2010/main" val="84732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3151"/>
          </a:xfrm>
        </p:spPr>
        <p:txBody>
          <a:bodyPr>
            <a:normAutofit/>
          </a:bodyPr>
          <a:lstStyle/>
          <a:p>
            <a:r>
              <a:rPr lang="en-US" sz="2400" dirty="0" smtClean="0"/>
              <a:t>Pod Communication </a:t>
            </a:r>
            <a:endParaRPr lang="en-GB" sz="2400" dirty="0"/>
          </a:p>
        </p:txBody>
      </p:sp>
      <p:pic>
        <p:nvPicPr>
          <p:cNvPr id="4" name="Content Placeholder 3"/>
          <p:cNvPicPr>
            <a:picLocks noGrp="1" noChangeAspect="1"/>
          </p:cNvPicPr>
          <p:nvPr>
            <p:ph idx="1"/>
          </p:nvPr>
        </p:nvPicPr>
        <p:blipFill>
          <a:blip r:embed="rId2"/>
          <a:stretch>
            <a:fillRect/>
          </a:stretch>
        </p:blipFill>
        <p:spPr>
          <a:xfrm>
            <a:off x="1733820" y="1825625"/>
            <a:ext cx="8724360" cy="4351338"/>
          </a:xfrm>
          <a:prstGeom prst="rect">
            <a:avLst/>
          </a:prstGeom>
        </p:spPr>
      </p:pic>
    </p:spTree>
    <p:extLst>
      <p:ext uri="{BB962C8B-B14F-4D97-AF65-F5344CB8AC3E}">
        <p14:creationId xmlns:p14="http://schemas.microsoft.com/office/powerpoint/2010/main" val="87755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9578"/>
          </a:xfrm>
        </p:spPr>
        <p:txBody>
          <a:bodyPr>
            <a:normAutofit fontScale="90000"/>
          </a:bodyPr>
          <a:lstStyle/>
          <a:p>
            <a:r>
              <a:rPr lang="en-US" sz="2800" dirty="0" smtClean="0"/>
              <a:t>Kubernetes </a:t>
            </a:r>
            <a:r>
              <a:rPr lang="en-US" sz="2800" dirty="0" smtClean="0"/>
              <a:t>Installation(</a:t>
            </a:r>
            <a:r>
              <a:rPr lang="en-US" sz="2800" dirty="0" err="1" smtClean="0"/>
              <a:t>kube-adm</a:t>
            </a:r>
            <a:r>
              <a:rPr lang="en-US" sz="2800" dirty="0" smtClean="0"/>
              <a:t>).</a:t>
            </a:r>
            <a:endParaRPr lang="en-GB" sz="2800" dirty="0"/>
          </a:p>
        </p:txBody>
      </p:sp>
      <p:sp>
        <p:nvSpPr>
          <p:cNvPr id="3" name="Content Placeholder 2"/>
          <p:cNvSpPr>
            <a:spLocks noGrp="1"/>
          </p:cNvSpPr>
          <p:nvPr>
            <p:ph idx="1"/>
          </p:nvPr>
        </p:nvSpPr>
        <p:spPr>
          <a:xfrm>
            <a:off x="838200" y="714704"/>
            <a:ext cx="10515600" cy="5462259"/>
          </a:xfrm>
        </p:spPr>
        <p:txBody>
          <a:bodyPr>
            <a:normAutofit lnSpcReduction="10000"/>
          </a:bodyPr>
          <a:lstStyle/>
          <a:p>
            <a:r>
              <a:rPr lang="en-US" sz="2200" dirty="0" smtClean="0"/>
              <a:t>Follow the attached document to install kubernetes on Centos using </a:t>
            </a:r>
            <a:r>
              <a:rPr lang="en-US" sz="2200" dirty="0" err="1" smtClean="0"/>
              <a:t>kubeadm</a:t>
            </a:r>
            <a:r>
              <a:rPr lang="en-US" sz="2200" dirty="0" smtClean="0"/>
              <a:t>.</a:t>
            </a:r>
          </a:p>
          <a:p>
            <a:r>
              <a:rPr lang="en-US" sz="2200" dirty="0" smtClean="0"/>
              <a:t>Upon </a:t>
            </a:r>
            <a:r>
              <a:rPr lang="en-US" sz="2200" dirty="0" err="1" smtClean="0"/>
              <a:t>Kubeinit</a:t>
            </a:r>
            <a:r>
              <a:rPr lang="en-US" sz="2200" dirty="0" smtClean="0"/>
              <a:t> , the </a:t>
            </a:r>
            <a:r>
              <a:rPr lang="en-US" sz="2200" dirty="0" err="1" smtClean="0"/>
              <a:t>kubenertes</a:t>
            </a:r>
            <a:r>
              <a:rPr lang="en-US" sz="2200" dirty="0" smtClean="0"/>
              <a:t> goes through below phases.</a:t>
            </a:r>
          </a:p>
          <a:p>
            <a:pPr lvl="1"/>
            <a:r>
              <a:rPr lang="en-US" sz="1800" dirty="0" smtClean="0"/>
              <a:t>Pre-flight </a:t>
            </a:r>
            <a:r>
              <a:rPr lang="en-US" sz="1800" dirty="0" err="1" smtClean="0"/>
              <a:t>checkes</a:t>
            </a:r>
            <a:r>
              <a:rPr lang="en-US" sz="1800" dirty="0" smtClean="0"/>
              <a:t>:</a:t>
            </a:r>
          </a:p>
          <a:p>
            <a:pPr lvl="2"/>
            <a:r>
              <a:rPr lang="en-US" sz="1400" dirty="0" smtClean="0"/>
              <a:t>Ensures that we have right privileges for running kubernetes.</a:t>
            </a:r>
          </a:p>
          <a:p>
            <a:pPr lvl="2"/>
            <a:r>
              <a:rPr lang="en-US" sz="1400" dirty="0" smtClean="0"/>
              <a:t>Pulls down the container images.</a:t>
            </a:r>
          </a:p>
          <a:p>
            <a:pPr lvl="2"/>
            <a:r>
              <a:rPr lang="en-US" sz="1400" dirty="0" smtClean="0"/>
              <a:t>Verifies that enough resources are available and a compatible container runtime is available.</a:t>
            </a:r>
          </a:p>
          <a:p>
            <a:pPr lvl="1"/>
            <a:r>
              <a:rPr lang="en-US" sz="1800" dirty="0" smtClean="0"/>
              <a:t>Creates CA certificates:</a:t>
            </a:r>
            <a:endParaRPr lang="en-US" sz="1800" dirty="0"/>
          </a:p>
          <a:p>
            <a:pPr lvl="2"/>
            <a:r>
              <a:rPr lang="en-US" sz="1400" dirty="0" err="1" smtClean="0"/>
              <a:t>Kube</a:t>
            </a:r>
            <a:r>
              <a:rPr lang="en-US" sz="1400" dirty="0" smtClean="0"/>
              <a:t> </a:t>
            </a:r>
            <a:r>
              <a:rPr lang="en-US" sz="1400" dirty="0" err="1" smtClean="0"/>
              <a:t>adm</a:t>
            </a:r>
            <a:r>
              <a:rPr lang="en-US" sz="1400" dirty="0" smtClean="0"/>
              <a:t> uses certificates for authentication and encryption.</a:t>
            </a:r>
          </a:p>
          <a:p>
            <a:pPr lvl="2"/>
            <a:r>
              <a:rPr lang="en-US" sz="1400" dirty="0" smtClean="0"/>
              <a:t>Certificate is used to secure cluster communication.</a:t>
            </a:r>
          </a:p>
          <a:p>
            <a:pPr lvl="2"/>
            <a:r>
              <a:rPr lang="en-US" sz="1400" dirty="0" smtClean="0"/>
              <a:t>Generated certificates are used by the API server to encrypt the http stream by API server for communication.</a:t>
            </a:r>
          </a:p>
          <a:p>
            <a:pPr lvl="2"/>
            <a:r>
              <a:rPr lang="en-US" sz="1400" dirty="0" smtClean="0"/>
              <a:t>Certificates are also used for authentication of users and </a:t>
            </a:r>
            <a:r>
              <a:rPr lang="en-US" sz="1400" dirty="0" err="1" smtClean="0"/>
              <a:t>kubelets</a:t>
            </a:r>
            <a:r>
              <a:rPr lang="en-US" sz="1400" dirty="0" smtClean="0"/>
              <a:t>.</a:t>
            </a:r>
          </a:p>
          <a:p>
            <a:pPr lvl="2"/>
            <a:r>
              <a:rPr lang="en-US" sz="1400" dirty="0" smtClean="0"/>
              <a:t>Certificates are stored in /</a:t>
            </a:r>
            <a:r>
              <a:rPr lang="en-US" sz="1400" dirty="0" err="1" smtClean="0"/>
              <a:t>etc</a:t>
            </a:r>
            <a:r>
              <a:rPr lang="en-US" sz="1400" dirty="0" smtClean="0"/>
              <a:t>/kubernetes/</a:t>
            </a:r>
            <a:r>
              <a:rPr lang="en-US" sz="1400" dirty="0" err="1" smtClean="0"/>
              <a:t>pki</a:t>
            </a:r>
            <a:endParaRPr lang="en-US" sz="1400" dirty="0" smtClean="0"/>
          </a:p>
          <a:p>
            <a:pPr lvl="1"/>
            <a:r>
              <a:rPr lang="en-US" sz="1800" dirty="0" smtClean="0"/>
              <a:t>Generates </a:t>
            </a:r>
            <a:r>
              <a:rPr lang="en-US" sz="1800" dirty="0" err="1" smtClean="0"/>
              <a:t>Kube</a:t>
            </a:r>
            <a:r>
              <a:rPr lang="en-US" sz="1800" dirty="0" smtClean="0"/>
              <a:t> </a:t>
            </a:r>
            <a:r>
              <a:rPr lang="en-US" sz="1800" dirty="0" err="1" smtClean="0"/>
              <a:t>Config</a:t>
            </a:r>
            <a:r>
              <a:rPr lang="en-US" sz="1800" dirty="0" smtClean="0"/>
              <a:t> Files:</a:t>
            </a:r>
          </a:p>
          <a:p>
            <a:pPr lvl="2"/>
            <a:r>
              <a:rPr lang="en-US" sz="1400" dirty="0" err="1" smtClean="0"/>
              <a:t>Kubeconfig</a:t>
            </a:r>
            <a:r>
              <a:rPr lang="en-US" sz="1400" dirty="0" smtClean="0"/>
              <a:t> defines on how to connect to the cluster, contains information on the certificates, cluster location information.</a:t>
            </a:r>
          </a:p>
          <a:p>
            <a:pPr lvl="2"/>
            <a:r>
              <a:rPr lang="en-US" sz="1400" dirty="0" smtClean="0"/>
              <a:t>Creates a collection of </a:t>
            </a:r>
            <a:r>
              <a:rPr lang="en-US" sz="1400" dirty="0" err="1" smtClean="0"/>
              <a:t>config</a:t>
            </a:r>
            <a:r>
              <a:rPr lang="en-US" sz="1400" dirty="0" smtClean="0"/>
              <a:t> files located in /</a:t>
            </a:r>
            <a:r>
              <a:rPr lang="en-US" sz="1400" dirty="0" err="1" smtClean="0"/>
              <a:t>etc</a:t>
            </a:r>
            <a:r>
              <a:rPr lang="en-US" sz="1400" dirty="0" smtClean="0"/>
              <a:t>/kubernetes</a:t>
            </a:r>
          </a:p>
          <a:p>
            <a:pPr lvl="3"/>
            <a:r>
              <a:rPr lang="en-US" sz="1200" dirty="0" err="1" smtClean="0"/>
              <a:t>Admin.conf</a:t>
            </a:r>
            <a:r>
              <a:rPr lang="en-US" sz="1200" dirty="0">
                <a:sym typeface="Wingdings" panose="05000000000000000000" pitchFamily="2" charset="2"/>
              </a:rPr>
              <a:t> </a:t>
            </a:r>
            <a:r>
              <a:rPr lang="en-US" sz="1200" dirty="0" smtClean="0">
                <a:sym typeface="Wingdings" panose="05000000000000000000" pitchFamily="2" charset="2"/>
              </a:rPr>
              <a:t>(kubernetes admin account information)</a:t>
            </a:r>
          </a:p>
          <a:p>
            <a:pPr lvl="3"/>
            <a:r>
              <a:rPr lang="en-US" sz="1200" dirty="0" err="1" smtClean="0">
                <a:sym typeface="Wingdings" panose="05000000000000000000" pitchFamily="2" charset="2"/>
              </a:rPr>
              <a:t>Kubelet.conf</a:t>
            </a:r>
            <a:r>
              <a:rPr lang="en-US" sz="1200" dirty="0" smtClean="0">
                <a:sym typeface="Wingdings" panose="05000000000000000000" pitchFamily="2" charset="2"/>
              </a:rPr>
              <a:t> , helps </a:t>
            </a:r>
            <a:r>
              <a:rPr lang="en-US" sz="1200" dirty="0" err="1" smtClean="0">
                <a:sym typeface="Wingdings" panose="05000000000000000000" pitchFamily="2" charset="2"/>
              </a:rPr>
              <a:t>kubelet</a:t>
            </a:r>
            <a:r>
              <a:rPr lang="en-US" sz="1200" dirty="0" smtClean="0">
                <a:sym typeface="Wingdings" panose="05000000000000000000" pitchFamily="2" charset="2"/>
              </a:rPr>
              <a:t> locate the </a:t>
            </a:r>
            <a:r>
              <a:rPr lang="en-US" sz="1200" dirty="0" err="1" smtClean="0">
                <a:sym typeface="Wingdings" panose="05000000000000000000" pitchFamily="2" charset="2"/>
              </a:rPr>
              <a:t>api</a:t>
            </a:r>
            <a:r>
              <a:rPr lang="en-US" sz="1200" dirty="0" smtClean="0">
                <a:sym typeface="Wingdings" panose="05000000000000000000" pitchFamily="2" charset="2"/>
              </a:rPr>
              <a:t> server and what client certificate to use.</a:t>
            </a:r>
          </a:p>
          <a:p>
            <a:pPr lvl="3"/>
            <a:r>
              <a:rPr lang="en-US" sz="1200" dirty="0" smtClean="0">
                <a:sym typeface="Wingdings" panose="05000000000000000000" pitchFamily="2" charset="2"/>
              </a:rPr>
              <a:t>Controller-</a:t>
            </a:r>
            <a:r>
              <a:rPr lang="en-US" sz="1200" dirty="0" err="1" smtClean="0">
                <a:sym typeface="Wingdings" panose="05000000000000000000" pitchFamily="2" charset="2"/>
              </a:rPr>
              <a:t>manager.conf</a:t>
            </a:r>
            <a:endParaRPr lang="en-US" sz="1200" dirty="0" smtClean="0">
              <a:sym typeface="Wingdings" panose="05000000000000000000" pitchFamily="2" charset="2"/>
            </a:endParaRPr>
          </a:p>
          <a:p>
            <a:pPr lvl="3"/>
            <a:r>
              <a:rPr lang="en-US" sz="1200" dirty="0" err="1" smtClean="0">
                <a:sym typeface="Wingdings" panose="05000000000000000000" pitchFamily="2" charset="2"/>
              </a:rPr>
              <a:t>Scheduler.conf</a:t>
            </a:r>
            <a:endParaRPr lang="en-US" sz="1200" dirty="0" smtClean="0"/>
          </a:p>
          <a:p>
            <a:pPr lvl="2"/>
            <a:r>
              <a:rPr lang="en-US" sz="1400" dirty="0" err="1" smtClean="0"/>
              <a:t>Kubeconfig</a:t>
            </a:r>
            <a:r>
              <a:rPr lang="en-US" sz="1400" dirty="0" smtClean="0"/>
              <a:t> files are used for authenticating various components with the API server.</a:t>
            </a:r>
          </a:p>
          <a:p>
            <a:pPr lvl="2"/>
            <a:endParaRPr lang="en-US" sz="1400" dirty="0"/>
          </a:p>
          <a:p>
            <a:pPr lvl="2"/>
            <a:endParaRPr lang="en-US" sz="1400" dirty="0"/>
          </a:p>
          <a:p>
            <a:pPr lvl="2"/>
            <a:endParaRPr lang="en-US" sz="1400" dirty="0"/>
          </a:p>
          <a:p>
            <a:pPr lvl="2"/>
            <a:endParaRPr lang="en-US" sz="1400" dirty="0"/>
          </a:p>
          <a:p>
            <a:pPr lvl="2"/>
            <a:endParaRPr lang="en-US" sz="1400" dirty="0" smtClean="0"/>
          </a:p>
          <a:p>
            <a:pPr lvl="2"/>
            <a:endParaRPr lang="en-US" sz="1400" dirty="0"/>
          </a:p>
          <a:p>
            <a:pPr lvl="2"/>
            <a:endParaRPr lang="en-US" sz="1400" dirty="0" smtClean="0"/>
          </a:p>
          <a:p>
            <a:pPr lvl="2"/>
            <a:endParaRPr lang="en-US" sz="1400" dirty="0" smtClean="0"/>
          </a:p>
          <a:p>
            <a:endParaRPr lang="en-GB" sz="2200" dirty="0"/>
          </a:p>
        </p:txBody>
      </p:sp>
    </p:spTree>
    <p:extLst>
      <p:ext uri="{BB962C8B-B14F-4D97-AF65-F5344CB8AC3E}">
        <p14:creationId xmlns:p14="http://schemas.microsoft.com/office/powerpoint/2010/main" val="3775767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0855"/>
          </a:xfrm>
        </p:spPr>
        <p:txBody>
          <a:bodyPr>
            <a:noAutofit/>
          </a:bodyPr>
          <a:lstStyle/>
          <a:p>
            <a:r>
              <a:rPr lang="en-US" sz="2400" dirty="0" smtClean="0"/>
              <a:t>Kubernetes Installation Contd.</a:t>
            </a:r>
            <a:endParaRPr lang="en-GB" sz="2400" dirty="0"/>
          </a:p>
        </p:txBody>
      </p:sp>
      <p:sp>
        <p:nvSpPr>
          <p:cNvPr id="3" name="Content Placeholder 2"/>
          <p:cNvSpPr>
            <a:spLocks noGrp="1"/>
          </p:cNvSpPr>
          <p:nvPr>
            <p:ph idx="1"/>
          </p:nvPr>
        </p:nvSpPr>
        <p:spPr>
          <a:xfrm>
            <a:off x="838200" y="925551"/>
            <a:ext cx="10515600" cy="5251412"/>
          </a:xfrm>
        </p:spPr>
        <p:txBody>
          <a:bodyPr>
            <a:normAutofit/>
          </a:bodyPr>
          <a:lstStyle/>
          <a:p>
            <a:pPr lvl="1"/>
            <a:r>
              <a:rPr lang="en-US" sz="2200" dirty="0"/>
              <a:t>Generates Static Pod Manifests:</a:t>
            </a:r>
          </a:p>
          <a:p>
            <a:pPr lvl="2"/>
            <a:r>
              <a:rPr lang="en-US" sz="2200" dirty="0"/>
              <a:t>Manifests are generated for the control plane and stored on the device location</a:t>
            </a:r>
            <a:r>
              <a:rPr lang="en-US" sz="2200" dirty="0" smtClean="0"/>
              <a:t>.</a:t>
            </a:r>
          </a:p>
          <a:p>
            <a:pPr lvl="2"/>
            <a:r>
              <a:rPr lang="en-US" sz="2200" dirty="0" smtClean="0"/>
              <a:t>Located /</a:t>
            </a:r>
            <a:r>
              <a:rPr lang="en-US" sz="2200" dirty="0" err="1" smtClean="0"/>
              <a:t>etc</a:t>
            </a:r>
            <a:r>
              <a:rPr lang="en-US" sz="2200" dirty="0" smtClean="0"/>
              <a:t>/kubernetes/manifests</a:t>
            </a:r>
          </a:p>
          <a:p>
            <a:pPr lvl="2"/>
            <a:r>
              <a:rPr lang="en-US" sz="2200" dirty="0" smtClean="0"/>
              <a:t>Default </a:t>
            </a:r>
            <a:r>
              <a:rPr lang="en-US" sz="2200" dirty="0"/>
              <a:t>pod manifests </a:t>
            </a:r>
            <a:r>
              <a:rPr lang="en-US" sz="2200" dirty="0" smtClean="0"/>
              <a:t>are: </a:t>
            </a:r>
            <a:r>
              <a:rPr lang="en-US" sz="2200" dirty="0" err="1"/>
              <a:t>etcd.yaml</a:t>
            </a:r>
            <a:r>
              <a:rPr lang="en-US" sz="2200" dirty="0"/>
              <a:t>  </a:t>
            </a:r>
            <a:r>
              <a:rPr lang="en-US" sz="2200" dirty="0" err="1"/>
              <a:t>kube-apiserver.yaml</a:t>
            </a:r>
            <a:r>
              <a:rPr lang="en-US" sz="2200" dirty="0"/>
              <a:t>  </a:t>
            </a:r>
            <a:r>
              <a:rPr lang="en-US" sz="2200" dirty="0" err="1"/>
              <a:t>kube</a:t>
            </a:r>
            <a:r>
              <a:rPr lang="en-US" sz="2200" dirty="0"/>
              <a:t>-controller-</a:t>
            </a:r>
            <a:r>
              <a:rPr lang="en-US" sz="2200" dirty="0" err="1"/>
              <a:t>manager.yaml</a:t>
            </a:r>
            <a:r>
              <a:rPr lang="en-US" sz="2200" dirty="0"/>
              <a:t>  </a:t>
            </a:r>
            <a:r>
              <a:rPr lang="en-US" sz="2200" dirty="0" err="1" smtClean="0"/>
              <a:t>kube-scheduler.yaml</a:t>
            </a:r>
            <a:endParaRPr lang="en-US" sz="2200" dirty="0" smtClean="0"/>
          </a:p>
          <a:p>
            <a:pPr lvl="2"/>
            <a:r>
              <a:rPr lang="en-US" sz="2200" dirty="0" err="1" smtClean="0"/>
              <a:t>Kubelets</a:t>
            </a:r>
            <a:r>
              <a:rPr lang="en-US" sz="2200" dirty="0" smtClean="0"/>
              <a:t> monitors the directory and starts the pods described in the manifests</a:t>
            </a:r>
            <a:endParaRPr lang="en-US" sz="2200" dirty="0"/>
          </a:p>
          <a:p>
            <a:pPr lvl="1"/>
            <a:r>
              <a:rPr lang="en-US" sz="2200" dirty="0"/>
              <a:t>Starts up the Control Plane:</a:t>
            </a:r>
          </a:p>
          <a:p>
            <a:pPr lvl="2"/>
            <a:r>
              <a:rPr lang="en-US" sz="2200" dirty="0" err="1"/>
              <a:t>Kubeconfig</a:t>
            </a:r>
            <a:r>
              <a:rPr lang="en-US" sz="2200" dirty="0"/>
              <a:t> files are used for authenticating various components with the API server.</a:t>
            </a:r>
          </a:p>
          <a:p>
            <a:pPr lvl="1"/>
            <a:r>
              <a:rPr lang="en-US" sz="2200" dirty="0"/>
              <a:t>Taints the Master:</a:t>
            </a:r>
          </a:p>
          <a:p>
            <a:pPr lvl="2"/>
            <a:r>
              <a:rPr lang="en-US" sz="2200" dirty="0"/>
              <a:t>Only system Pods are started up on master node.</a:t>
            </a:r>
          </a:p>
          <a:p>
            <a:pPr lvl="1"/>
            <a:r>
              <a:rPr lang="en-US" sz="2200" dirty="0"/>
              <a:t>Generates Boot Strap Token the Master:</a:t>
            </a:r>
          </a:p>
          <a:p>
            <a:pPr lvl="1"/>
            <a:r>
              <a:rPr lang="en-US" sz="2200" dirty="0"/>
              <a:t>Starts the Add-on Pods:</a:t>
            </a:r>
          </a:p>
          <a:p>
            <a:pPr lvl="2"/>
            <a:r>
              <a:rPr lang="en-US" sz="2200" dirty="0"/>
              <a:t>.DNS and </a:t>
            </a:r>
            <a:r>
              <a:rPr lang="en-US" sz="2200" dirty="0" err="1"/>
              <a:t>Kube</a:t>
            </a:r>
            <a:r>
              <a:rPr lang="en-US" sz="2200" dirty="0"/>
              <a:t>-Proxy</a:t>
            </a:r>
          </a:p>
          <a:p>
            <a:endParaRPr lang="en-GB" sz="2200" dirty="0"/>
          </a:p>
        </p:txBody>
      </p:sp>
    </p:spTree>
    <p:extLst>
      <p:ext uri="{BB962C8B-B14F-4D97-AF65-F5344CB8AC3E}">
        <p14:creationId xmlns:p14="http://schemas.microsoft.com/office/powerpoint/2010/main" val="299599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Pod Networking</a:t>
            </a:r>
            <a:endParaRPr lang="en-GB"/>
          </a:p>
        </p:txBody>
      </p:sp>
      <p:pic>
        <p:nvPicPr>
          <p:cNvPr id="4" name="Content Placeholder 3"/>
          <p:cNvPicPr>
            <a:picLocks noGrp="1" noChangeAspect="1"/>
          </p:cNvPicPr>
          <p:nvPr>
            <p:ph idx="1"/>
          </p:nvPr>
        </p:nvPicPr>
        <p:blipFill>
          <a:blip r:embed="rId2"/>
          <a:stretch>
            <a:fillRect/>
          </a:stretch>
        </p:blipFill>
        <p:spPr>
          <a:xfrm>
            <a:off x="1763007" y="1825625"/>
            <a:ext cx="8665986" cy="4351338"/>
          </a:xfrm>
          <a:prstGeom prst="rect">
            <a:avLst/>
          </a:prstGeom>
        </p:spPr>
      </p:pic>
    </p:spTree>
    <p:extLst>
      <p:ext uri="{BB962C8B-B14F-4D97-AF65-F5344CB8AC3E}">
        <p14:creationId xmlns:p14="http://schemas.microsoft.com/office/powerpoint/2010/main" val="167677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729"/>
          </a:xfrm>
        </p:spPr>
        <p:txBody>
          <a:bodyPr>
            <a:normAutofit/>
          </a:bodyPr>
          <a:lstStyle/>
          <a:p>
            <a:r>
              <a:rPr lang="en-US" sz="2000" dirty="0" smtClean="0"/>
              <a:t>Kubernetes Network Model</a:t>
            </a:r>
            <a:endParaRPr lang="en-GB" sz="2000" dirty="0"/>
          </a:p>
        </p:txBody>
      </p:sp>
      <p:sp>
        <p:nvSpPr>
          <p:cNvPr id="3" name="Content Placeholder 2"/>
          <p:cNvSpPr>
            <a:spLocks noGrp="1"/>
          </p:cNvSpPr>
          <p:nvPr>
            <p:ph idx="1"/>
          </p:nvPr>
        </p:nvSpPr>
        <p:spPr>
          <a:xfrm>
            <a:off x="838200" y="947854"/>
            <a:ext cx="10515600" cy="5229109"/>
          </a:xfrm>
        </p:spPr>
        <p:txBody>
          <a:bodyPr>
            <a:normAutofit/>
          </a:bodyPr>
          <a:lstStyle/>
          <a:p>
            <a:r>
              <a:rPr lang="en-US" sz="1800" dirty="0" smtClean="0"/>
              <a:t>Every Pod gets a Unique IP address.</a:t>
            </a:r>
          </a:p>
          <a:p>
            <a:r>
              <a:rPr lang="en-US" sz="1800" dirty="0" smtClean="0"/>
              <a:t>This created a model in which every pod can be treated as VM on its own.</a:t>
            </a:r>
          </a:p>
          <a:p>
            <a:r>
              <a:rPr lang="en-US" sz="1800" dirty="0" smtClean="0"/>
              <a:t>Kubernetes imposes below fundamentals on networking.</a:t>
            </a:r>
          </a:p>
          <a:p>
            <a:pPr lvl="1"/>
            <a:r>
              <a:rPr lang="en-US" sz="1400" dirty="0" smtClean="0"/>
              <a:t>Pods on a node can communicate with all the pods on the node without NAT(without assigning any public address for communication).</a:t>
            </a:r>
          </a:p>
          <a:p>
            <a:pPr lvl="1"/>
            <a:r>
              <a:rPr lang="en-US" sz="1400" dirty="0" smtClean="0"/>
              <a:t>Agents on node (</a:t>
            </a:r>
            <a:r>
              <a:rPr lang="en-US" sz="1400" dirty="0" err="1" smtClean="0"/>
              <a:t>kubelet,system</a:t>
            </a:r>
            <a:r>
              <a:rPr lang="en-US" sz="1400" dirty="0" smtClean="0"/>
              <a:t> daemon) can communicate with all pods on a node.</a:t>
            </a:r>
          </a:p>
          <a:p>
            <a:pPr lvl="1"/>
            <a:r>
              <a:rPr lang="en-US" sz="1400" dirty="0" smtClean="0"/>
              <a:t>Pods in the host network of a node can communicate with all pods on all nodes with out NAT.</a:t>
            </a:r>
          </a:p>
          <a:p>
            <a:pPr lvl="1"/>
            <a:r>
              <a:rPr lang="en-US" sz="1400" dirty="0" err="1" smtClean="0"/>
              <a:t>Ip</a:t>
            </a:r>
            <a:r>
              <a:rPr lang="en-US" sz="1400" dirty="0" smtClean="0"/>
              <a:t> addresses are allocated on POD basis i.e. not on container basis , due to this containers in a pod share network namespaces and can communicate with each other using localhost and ports.</a:t>
            </a:r>
          </a:p>
          <a:p>
            <a:pPr lvl="1"/>
            <a:r>
              <a:rPr lang="en-US" sz="1400" dirty="0" smtClean="0"/>
              <a:t>Pods can request ports on nodes for port forwarding (called host ports)</a:t>
            </a:r>
          </a:p>
          <a:p>
            <a:r>
              <a:rPr lang="en-US" sz="1800" dirty="0" smtClean="0"/>
              <a:t>Network Policy.</a:t>
            </a:r>
            <a:endParaRPr lang="en-US" sz="1800" dirty="0"/>
          </a:p>
          <a:p>
            <a:pPr lvl="1"/>
            <a:r>
              <a:rPr lang="en-US" sz="1400" dirty="0" smtClean="0"/>
              <a:t>It is the specimen on how the pods are allowed to communicate with each other and other network end points.</a:t>
            </a:r>
          </a:p>
          <a:p>
            <a:pPr lvl="1"/>
            <a:r>
              <a:rPr lang="en-US" sz="1400" dirty="0" smtClean="0"/>
              <a:t>Network policy is implemented by networking plugin used for kubernetes.</a:t>
            </a:r>
          </a:p>
          <a:p>
            <a:pPr lvl="2"/>
            <a:r>
              <a:rPr lang="en-US" sz="1400" dirty="0" smtClean="0"/>
              <a:t>Non-Isolated </a:t>
            </a:r>
            <a:r>
              <a:rPr lang="en-US" sz="1400" dirty="0"/>
              <a:t>Pods: By default the pods are non-isolate i.e. they accept traffic from every one</a:t>
            </a:r>
            <a:r>
              <a:rPr lang="en-US" sz="1400" dirty="0" smtClean="0"/>
              <a:t>.</a:t>
            </a:r>
          </a:p>
          <a:p>
            <a:pPr lvl="2"/>
            <a:r>
              <a:rPr lang="en-US" sz="1400" dirty="0" smtClean="0"/>
              <a:t>Isolated Pods: Once a network policy is implemented on a pod, the become isolated.</a:t>
            </a:r>
            <a:endParaRPr lang="en-US" sz="1400" dirty="0"/>
          </a:p>
          <a:p>
            <a:pPr lvl="1"/>
            <a:endParaRPr lang="en-US" sz="1400" dirty="0" smtClean="0"/>
          </a:p>
          <a:p>
            <a:pPr lvl="1"/>
            <a:endParaRPr lang="en-GB" sz="1400" dirty="0"/>
          </a:p>
        </p:txBody>
      </p:sp>
    </p:spTree>
    <p:extLst>
      <p:ext uri="{BB962C8B-B14F-4D97-AF65-F5344CB8AC3E}">
        <p14:creationId xmlns:p14="http://schemas.microsoft.com/office/powerpoint/2010/main" val="420340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7234"/>
          </a:xfrm>
        </p:spPr>
        <p:txBody>
          <a:bodyPr>
            <a:normAutofit/>
          </a:bodyPr>
          <a:lstStyle/>
          <a:p>
            <a:r>
              <a:rPr lang="en-US" sz="2000" dirty="0" err="1" smtClean="0"/>
              <a:t>KubeConfig</a:t>
            </a:r>
            <a:r>
              <a:rPr lang="en-US" sz="2000" dirty="0" smtClean="0"/>
              <a:t> Files</a:t>
            </a:r>
            <a:endParaRPr lang="en-GB" sz="2000" dirty="0"/>
          </a:p>
        </p:txBody>
      </p:sp>
      <p:sp>
        <p:nvSpPr>
          <p:cNvPr id="3" name="Content Placeholder 2"/>
          <p:cNvSpPr>
            <a:spLocks noGrp="1"/>
          </p:cNvSpPr>
          <p:nvPr>
            <p:ph idx="1"/>
          </p:nvPr>
        </p:nvSpPr>
        <p:spPr>
          <a:xfrm>
            <a:off x="838200" y="798786"/>
            <a:ext cx="10515600" cy="5378177"/>
          </a:xfrm>
        </p:spPr>
        <p:txBody>
          <a:bodyPr>
            <a:normAutofit/>
          </a:bodyPr>
          <a:lstStyle/>
          <a:p>
            <a:r>
              <a:rPr lang="en-US" sz="1600" dirty="0" smtClean="0"/>
              <a:t>It is a file which is used to configure access to clusters and is a generic way of referring configuration files, it is not necessary they be named as </a:t>
            </a:r>
            <a:r>
              <a:rPr lang="en-US" sz="1600" dirty="0" err="1" smtClean="0"/>
              <a:t>kubeconfig</a:t>
            </a:r>
            <a:r>
              <a:rPr lang="en-US" sz="1600" dirty="0" smtClean="0"/>
              <a:t>.</a:t>
            </a:r>
          </a:p>
          <a:p>
            <a:r>
              <a:rPr lang="en-US" sz="1600" dirty="0" smtClean="0"/>
              <a:t>By default Kubectl looks for a file name “</a:t>
            </a:r>
            <a:r>
              <a:rPr lang="en-US" sz="1600" dirty="0" err="1" smtClean="0"/>
              <a:t>config</a:t>
            </a:r>
            <a:r>
              <a:rPr lang="en-US" sz="1600" dirty="0" smtClean="0"/>
              <a:t>” under $home/.</a:t>
            </a:r>
            <a:r>
              <a:rPr lang="en-US" sz="1600" dirty="0" err="1" smtClean="0"/>
              <a:t>kube</a:t>
            </a:r>
            <a:r>
              <a:rPr lang="en-US" sz="1600" dirty="0" smtClean="0"/>
              <a:t>.</a:t>
            </a:r>
          </a:p>
          <a:p>
            <a:r>
              <a:rPr lang="en-US" sz="1600" dirty="0" smtClean="0"/>
              <a:t>Other can files can be specified by environment variable “KUBECONFIG” or --</a:t>
            </a:r>
            <a:r>
              <a:rPr lang="en-US" sz="1600" dirty="0" err="1" smtClean="0"/>
              <a:t>kubeconfig</a:t>
            </a:r>
            <a:r>
              <a:rPr lang="en-US" sz="1600" dirty="0" smtClean="0"/>
              <a:t> flag.</a:t>
            </a:r>
          </a:p>
          <a:p>
            <a:r>
              <a:rPr lang="en-US" sz="1600" b="1" dirty="0" smtClean="0"/>
              <a:t>context </a:t>
            </a:r>
            <a:r>
              <a:rPr lang="en-US" sz="1600" dirty="0" smtClean="0"/>
              <a:t>element is used in </a:t>
            </a:r>
            <a:r>
              <a:rPr lang="en-US" sz="1600" dirty="0" err="1" smtClean="0"/>
              <a:t>kubeconfig</a:t>
            </a:r>
            <a:r>
              <a:rPr lang="en-US" sz="1600" dirty="0" smtClean="0"/>
              <a:t> to </a:t>
            </a:r>
            <a:r>
              <a:rPr lang="en-US" sz="1600" dirty="0"/>
              <a:t>g</a:t>
            </a:r>
            <a:r>
              <a:rPr lang="en-US" sz="1600" dirty="0" smtClean="0"/>
              <a:t>roup access parameters under a single name. Each context has 3 parameters namespace, user and cluster.</a:t>
            </a:r>
          </a:p>
          <a:p>
            <a:r>
              <a:rPr lang="en-US" sz="1600" b="1" dirty="0" smtClean="0"/>
              <a:t>KUBECONFIG </a:t>
            </a:r>
            <a:r>
              <a:rPr lang="en-US" sz="1600" dirty="0" smtClean="0"/>
              <a:t>variables holds are list of multiple </a:t>
            </a:r>
            <a:r>
              <a:rPr lang="en-US" sz="1600" dirty="0" err="1" smtClean="0"/>
              <a:t>kubeconfig</a:t>
            </a:r>
            <a:r>
              <a:rPr lang="en-US" sz="1600" dirty="0" smtClean="0"/>
              <a:t> files to be used in creating a single merged </a:t>
            </a:r>
            <a:r>
              <a:rPr lang="en-US" sz="1600" dirty="0" err="1" smtClean="0"/>
              <a:t>kubeconfig</a:t>
            </a:r>
            <a:r>
              <a:rPr lang="en-US" sz="1600" dirty="0" smtClean="0"/>
              <a:t>, it is not required to be present for operations to take place, in case of its absence file under $HOME/.</a:t>
            </a:r>
            <a:r>
              <a:rPr lang="en-US" sz="1600" dirty="0" err="1" smtClean="0"/>
              <a:t>kube</a:t>
            </a:r>
            <a:r>
              <a:rPr lang="en-US" sz="1600" dirty="0" smtClean="0"/>
              <a:t> is considered.</a:t>
            </a:r>
          </a:p>
          <a:p>
            <a:pPr lvl="1"/>
            <a:r>
              <a:rPr lang="en-US" sz="1400" b="1" dirty="0" smtClean="0"/>
              <a:t>Merging of the files:</a:t>
            </a:r>
          </a:p>
          <a:p>
            <a:pPr lvl="2"/>
            <a:r>
              <a:rPr lang="en-US" sz="1200" dirty="0" smtClean="0"/>
              <a:t>If –</a:t>
            </a:r>
            <a:r>
              <a:rPr lang="en-US" sz="1200" dirty="0" err="1" smtClean="0"/>
              <a:t>kubeconfig</a:t>
            </a:r>
            <a:r>
              <a:rPr lang="en-US" sz="1200" dirty="0" smtClean="0"/>
              <a:t>  flag is set , use this </a:t>
            </a:r>
            <a:r>
              <a:rPr lang="en-US" sz="1200" dirty="0" err="1" smtClean="0"/>
              <a:t>config</a:t>
            </a:r>
            <a:r>
              <a:rPr lang="en-US" sz="1200" dirty="0" smtClean="0"/>
              <a:t> file , no need to merge. In absence consider environment variable.</a:t>
            </a:r>
          </a:p>
          <a:p>
            <a:pPr lvl="2"/>
            <a:r>
              <a:rPr lang="en-US" sz="1200" dirty="0" smtClean="0"/>
              <a:t>Upon merging, empty file names are ignored.</a:t>
            </a:r>
          </a:p>
          <a:p>
            <a:pPr lvl="2"/>
            <a:r>
              <a:rPr lang="en-US" sz="1200" dirty="0" smtClean="0"/>
              <a:t>Errors are generated for files that cannot be </a:t>
            </a:r>
            <a:r>
              <a:rPr lang="en-US" sz="1200" dirty="0" err="1" smtClean="0"/>
              <a:t>deserialized</a:t>
            </a:r>
            <a:r>
              <a:rPr lang="en-US" sz="1200" dirty="0" smtClean="0"/>
              <a:t>.</a:t>
            </a:r>
          </a:p>
          <a:p>
            <a:pPr lvl="2"/>
            <a:r>
              <a:rPr lang="en-US" sz="1200" dirty="0" smtClean="0"/>
              <a:t>First file to have a key value wins, next file having same key value is ignored.</a:t>
            </a:r>
          </a:p>
          <a:p>
            <a:pPr lvl="1"/>
            <a:r>
              <a:rPr lang="en-US" sz="1400" b="1" dirty="0" smtClean="0"/>
              <a:t>Initialization for cluster:</a:t>
            </a:r>
          </a:p>
          <a:p>
            <a:pPr lvl="2"/>
            <a:r>
              <a:rPr lang="en-US" sz="1200" dirty="0" smtClean="0"/>
              <a:t>Read </a:t>
            </a:r>
            <a:r>
              <a:rPr lang="en-US" sz="1200" dirty="0" err="1" smtClean="0"/>
              <a:t>kubeconfig</a:t>
            </a:r>
            <a:r>
              <a:rPr lang="en-US" sz="1200" dirty="0" smtClean="0"/>
              <a:t> flag -&gt; ENV -&gt; $HOME/.</a:t>
            </a:r>
            <a:r>
              <a:rPr lang="en-US" sz="1200" dirty="0" err="1" smtClean="0"/>
              <a:t>kube</a:t>
            </a:r>
            <a:endParaRPr lang="en-US" sz="1200" dirty="0" smtClean="0"/>
          </a:p>
          <a:p>
            <a:pPr lvl="2"/>
            <a:r>
              <a:rPr lang="en-US" sz="1200" dirty="0" smtClean="0"/>
              <a:t>Determine the context (if empty context , it will proceed)</a:t>
            </a:r>
          </a:p>
          <a:p>
            <a:pPr lvl="2"/>
            <a:r>
              <a:rPr lang="en-US" sz="1200" dirty="0" smtClean="0"/>
              <a:t>Determine cluster and User (-- user, --cluster , context) (If user and cluster empty proceed)</a:t>
            </a:r>
          </a:p>
          <a:p>
            <a:pPr lvl="2"/>
            <a:r>
              <a:rPr lang="en-US" sz="1200" dirty="0" smtClean="0"/>
              <a:t>Determine actual cluster </a:t>
            </a:r>
            <a:r>
              <a:rPr lang="en-US" sz="1200" dirty="0"/>
              <a:t>info </a:t>
            </a:r>
            <a:r>
              <a:rPr lang="en-US" sz="1200" dirty="0" smtClean="0"/>
              <a:t>(--</a:t>
            </a:r>
            <a:r>
              <a:rPr lang="en-US" sz="1200" dirty="0"/>
              <a:t>server, --certificate-authority, --</a:t>
            </a:r>
            <a:r>
              <a:rPr lang="en-US" sz="1200" dirty="0" smtClean="0"/>
              <a:t>insecure-skip-</a:t>
            </a:r>
            <a:r>
              <a:rPr lang="en-US" sz="1200" dirty="0" err="1" smtClean="0"/>
              <a:t>tls</a:t>
            </a:r>
            <a:r>
              <a:rPr lang="en-US" sz="1200" dirty="0" smtClean="0"/>
              <a:t>-verify, info from merged </a:t>
            </a:r>
            <a:r>
              <a:rPr lang="en-US" sz="1200" dirty="0" err="1" smtClean="0"/>
              <a:t>kubeconfig</a:t>
            </a:r>
            <a:r>
              <a:rPr lang="en-US" sz="1200" dirty="0" smtClean="0"/>
              <a:t>), if no server location fail</a:t>
            </a:r>
          </a:p>
          <a:p>
            <a:pPr lvl="2"/>
            <a:r>
              <a:rPr lang="en-US" sz="1200" dirty="0" smtClean="0"/>
              <a:t>Build User info </a:t>
            </a:r>
            <a:r>
              <a:rPr lang="en-US" sz="1200" dirty="0"/>
              <a:t>for cluster(--client-certificate, --client-key, --username, --password, --</a:t>
            </a:r>
            <a:r>
              <a:rPr lang="en-US" sz="1200" dirty="0" smtClean="0"/>
              <a:t>token) ( only one method of </a:t>
            </a:r>
            <a:r>
              <a:rPr lang="en-US" sz="1200" dirty="0" err="1" smtClean="0"/>
              <a:t>Auth</a:t>
            </a:r>
            <a:r>
              <a:rPr lang="en-US" sz="1200" dirty="0" smtClean="0"/>
              <a:t> can be used, multiple fails), use info from </a:t>
            </a:r>
            <a:r>
              <a:rPr lang="en-US" sz="1200" dirty="0" err="1" smtClean="0"/>
              <a:t>kube</a:t>
            </a:r>
            <a:r>
              <a:rPr lang="en-US" sz="1200" dirty="0" smtClean="0"/>
              <a:t> files , if user </a:t>
            </a:r>
            <a:r>
              <a:rPr lang="en-US" sz="1200" dirty="0" err="1" smtClean="0"/>
              <a:t>empy</a:t>
            </a:r>
            <a:r>
              <a:rPr lang="en-US" sz="1200" dirty="0" smtClean="0"/>
              <a:t> prompt for information.</a:t>
            </a:r>
            <a:endParaRPr lang="en-US" sz="1200" dirty="0"/>
          </a:p>
          <a:p>
            <a:pPr lvl="2"/>
            <a:endParaRPr lang="en-US" sz="1200" dirty="0"/>
          </a:p>
          <a:p>
            <a:pPr lvl="2"/>
            <a:endParaRPr lang="en-US" sz="1200" dirty="0" smtClean="0"/>
          </a:p>
          <a:p>
            <a:pPr lvl="2"/>
            <a:endParaRPr lang="en-US" sz="1200" dirty="0" smtClean="0"/>
          </a:p>
          <a:p>
            <a:pPr lvl="2"/>
            <a:endParaRPr lang="en-US" sz="1200" dirty="0" smtClean="0"/>
          </a:p>
          <a:p>
            <a:pPr lvl="2"/>
            <a:endParaRPr lang="en-GB" sz="800" b="1" dirty="0"/>
          </a:p>
        </p:txBody>
      </p:sp>
    </p:spTree>
    <p:extLst>
      <p:ext uri="{BB962C8B-B14F-4D97-AF65-F5344CB8AC3E}">
        <p14:creationId xmlns:p14="http://schemas.microsoft.com/office/powerpoint/2010/main" val="253827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130"/>
          </a:xfrm>
        </p:spPr>
        <p:txBody>
          <a:bodyPr>
            <a:normAutofit fontScale="90000"/>
          </a:bodyPr>
          <a:lstStyle/>
          <a:p>
            <a:r>
              <a:rPr lang="en-US" dirty="0" smtClean="0"/>
              <a:t>Access Control in Kubernetes</a:t>
            </a:r>
            <a:endParaRPr lang="en-GB" dirty="0"/>
          </a:p>
        </p:txBody>
      </p:sp>
      <p:sp>
        <p:nvSpPr>
          <p:cNvPr id="3" name="Content Placeholder 2"/>
          <p:cNvSpPr>
            <a:spLocks noGrp="1"/>
          </p:cNvSpPr>
          <p:nvPr>
            <p:ph idx="1"/>
          </p:nvPr>
        </p:nvSpPr>
        <p:spPr>
          <a:xfrm>
            <a:off x="838200" y="882869"/>
            <a:ext cx="10515600" cy="5294094"/>
          </a:xfrm>
        </p:spPr>
        <p:txBody>
          <a:bodyPr>
            <a:normAutofit/>
          </a:bodyPr>
          <a:lstStyle/>
          <a:p>
            <a:r>
              <a:rPr lang="en-US" sz="1600" dirty="0" smtClean="0"/>
              <a:t>Users access the API using </a:t>
            </a:r>
            <a:r>
              <a:rPr lang="en-US" sz="1600" dirty="0" err="1" smtClean="0"/>
              <a:t>Kubectl,client</a:t>
            </a:r>
            <a:r>
              <a:rPr lang="en-US" sz="1600" dirty="0" smtClean="0"/>
              <a:t> libraries, </a:t>
            </a:r>
            <a:r>
              <a:rPr lang="en-US" sz="1600" dirty="0" err="1" smtClean="0"/>
              <a:t>api</a:t>
            </a:r>
            <a:r>
              <a:rPr lang="en-US" sz="1600" dirty="0" smtClean="0"/>
              <a:t> calls.</a:t>
            </a:r>
          </a:p>
          <a:p>
            <a:r>
              <a:rPr lang="en-US" sz="1600" dirty="0" smtClean="0"/>
              <a:t>Both human users and service accounts can be authenticated and upon making requests they go through below process.</a:t>
            </a:r>
          </a:p>
          <a:p>
            <a:endParaRPr lang="en-GB" sz="1600" dirty="0"/>
          </a:p>
        </p:txBody>
      </p:sp>
      <p:pic>
        <p:nvPicPr>
          <p:cNvPr id="5" name="Picture 4"/>
          <p:cNvPicPr>
            <a:picLocks noChangeAspect="1"/>
          </p:cNvPicPr>
          <p:nvPr/>
        </p:nvPicPr>
        <p:blipFill>
          <a:blip r:embed="rId2"/>
          <a:stretch>
            <a:fillRect/>
          </a:stretch>
        </p:blipFill>
        <p:spPr>
          <a:xfrm>
            <a:off x="838200" y="1626148"/>
            <a:ext cx="7606205" cy="4018663"/>
          </a:xfrm>
          <a:prstGeom prst="rect">
            <a:avLst/>
          </a:prstGeom>
        </p:spPr>
      </p:pic>
    </p:spTree>
    <p:extLst>
      <p:ext uri="{BB962C8B-B14F-4D97-AF65-F5344CB8AC3E}">
        <p14:creationId xmlns:p14="http://schemas.microsoft.com/office/powerpoint/2010/main" val="29925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8558"/>
          </a:xfrm>
        </p:spPr>
        <p:txBody>
          <a:bodyPr>
            <a:noAutofit/>
          </a:bodyPr>
          <a:lstStyle/>
          <a:p>
            <a:r>
              <a:rPr lang="en-US" sz="2800" dirty="0" smtClean="0"/>
              <a:t>What is </a:t>
            </a:r>
            <a:r>
              <a:rPr lang="en-US" sz="2800" dirty="0" err="1" smtClean="0"/>
              <a:t>KuberNetes</a:t>
            </a:r>
            <a:endParaRPr lang="en-GB" sz="2800" dirty="0"/>
          </a:p>
        </p:txBody>
      </p:sp>
      <p:pic>
        <p:nvPicPr>
          <p:cNvPr id="4" name="Content Placeholder 3"/>
          <p:cNvPicPr>
            <a:picLocks noGrp="1" noChangeAspect="1"/>
          </p:cNvPicPr>
          <p:nvPr>
            <p:ph idx="1"/>
          </p:nvPr>
        </p:nvPicPr>
        <p:blipFill>
          <a:blip r:embed="rId2"/>
          <a:stretch>
            <a:fillRect/>
          </a:stretch>
        </p:blipFill>
        <p:spPr>
          <a:xfrm>
            <a:off x="838200" y="1032592"/>
            <a:ext cx="6410094" cy="2335627"/>
          </a:xfrm>
          <a:prstGeom prst="rect">
            <a:avLst/>
          </a:prstGeom>
        </p:spPr>
      </p:pic>
      <p:pic>
        <p:nvPicPr>
          <p:cNvPr id="3" name="Picture 2"/>
          <p:cNvPicPr>
            <a:picLocks noChangeAspect="1"/>
          </p:cNvPicPr>
          <p:nvPr/>
        </p:nvPicPr>
        <p:blipFill>
          <a:blip r:embed="rId3"/>
          <a:stretch>
            <a:fillRect/>
          </a:stretch>
        </p:blipFill>
        <p:spPr>
          <a:xfrm>
            <a:off x="838200" y="3286126"/>
            <a:ext cx="8841059" cy="3369306"/>
          </a:xfrm>
          <a:prstGeom prst="rect">
            <a:avLst/>
          </a:prstGeom>
        </p:spPr>
      </p:pic>
    </p:spTree>
    <p:extLst>
      <p:ext uri="{BB962C8B-B14F-4D97-AF65-F5344CB8AC3E}">
        <p14:creationId xmlns:p14="http://schemas.microsoft.com/office/powerpoint/2010/main" val="786329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765"/>
          </a:xfrm>
        </p:spPr>
        <p:txBody>
          <a:bodyPr>
            <a:normAutofit fontScale="90000"/>
          </a:bodyPr>
          <a:lstStyle/>
          <a:p>
            <a:r>
              <a:rPr lang="en-US" dirty="0" smtClean="0"/>
              <a:t>Access Control in kubernetes</a:t>
            </a:r>
            <a:endParaRPr lang="en-GB" dirty="0"/>
          </a:p>
        </p:txBody>
      </p:sp>
      <p:sp>
        <p:nvSpPr>
          <p:cNvPr id="3" name="Content Placeholder 2"/>
          <p:cNvSpPr>
            <a:spLocks noGrp="1"/>
          </p:cNvSpPr>
          <p:nvPr>
            <p:ph idx="1"/>
          </p:nvPr>
        </p:nvSpPr>
        <p:spPr>
          <a:xfrm>
            <a:off x="838200" y="903890"/>
            <a:ext cx="10515600" cy="5273073"/>
          </a:xfrm>
        </p:spPr>
        <p:txBody>
          <a:bodyPr>
            <a:normAutofit/>
          </a:bodyPr>
          <a:lstStyle/>
          <a:p>
            <a:r>
              <a:rPr lang="en-US" sz="1600" dirty="0" smtClean="0"/>
              <a:t>Good to know </a:t>
            </a:r>
            <a:r>
              <a:rPr lang="en-US" sz="1600" b="1" dirty="0" smtClean="0"/>
              <a:t>TLS</a:t>
            </a:r>
            <a:r>
              <a:rPr lang="en-US" sz="1600" dirty="0" smtClean="0"/>
              <a:t> configuration in kubernetes(</a:t>
            </a:r>
            <a:r>
              <a:rPr lang="en-GB" sz="1600" dirty="0" smtClean="0">
                <a:hlinkClick r:id="rId2"/>
              </a:rPr>
              <a:t>https</a:t>
            </a:r>
            <a:r>
              <a:rPr lang="en-GB" sz="1600" dirty="0">
                <a:hlinkClick r:id="rId2"/>
              </a:rPr>
              <a:t>://kubernetes.io/docs/reference/command-line-tools-reference/kubelet-tls-bootstrapping</a:t>
            </a:r>
            <a:r>
              <a:rPr lang="en-GB" sz="1600" dirty="0" smtClean="0">
                <a:hlinkClick r:id="rId2"/>
              </a:rPr>
              <a:t>/</a:t>
            </a:r>
            <a:r>
              <a:rPr lang="en-GB" sz="1600" dirty="0" smtClean="0"/>
              <a:t>)</a:t>
            </a:r>
          </a:p>
          <a:p>
            <a:r>
              <a:rPr lang="en-US" sz="1600" dirty="0" smtClean="0"/>
              <a:t>Typically API server run on 6443. API server represents a self signed certificate, so on user machine $HOME/.</a:t>
            </a:r>
            <a:r>
              <a:rPr lang="en-US" sz="1600" dirty="0" err="1" smtClean="0"/>
              <a:t>kube</a:t>
            </a:r>
            <a:r>
              <a:rPr lang="en-US" sz="1600" dirty="0" smtClean="0"/>
              <a:t> needs to have root ca certificate for API server.</a:t>
            </a:r>
          </a:p>
          <a:p>
            <a:r>
              <a:rPr lang="en-US" sz="1600" dirty="0" smtClean="0"/>
              <a:t>Once request is made this ca certificate is used to establish TLS. After TLS is established the authentication process starts.</a:t>
            </a:r>
          </a:p>
          <a:p>
            <a:r>
              <a:rPr lang="en-US" sz="1600" dirty="0" smtClean="0"/>
              <a:t>Cluster admin configures API server to use one or more </a:t>
            </a:r>
            <a:r>
              <a:rPr lang="en-US" sz="1600" b="1" dirty="0" smtClean="0"/>
              <a:t>Authentication</a:t>
            </a:r>
            <a:r>
              <a:rPr lang="en-US" sz="1600" dirty="0" smtClean="0"/>
              <a:t> modules(</a:t>
            </a:r>
            <a:r>
              <a:rPr lang="en-GB" sz="1600" dirty="0">
                <a:hlinkClick r:id="rId3"/>
              </a:rPr>
              <a:t>https://kubernetes.io/docs/reference/access-authn-authz/authentication</a:t>
            </a:r>
            <a:r>
              <a:rPr lang="en-GB" sz="1600" dirty="0" smtClean="0">
                <a:hlinkClick r:id="rId3"/>
              </a:rPr>
              <a:t>/</a:t>
            </a:r>
            <a:r>
              <a:rPr lang="en-GB" sz="1600" dirty="0" smtClean="0"/>
              <a:t>)</a:t>
            </a:r>
            <a:endParaRPr lang="en-US" sz="1600" dirty="0" smtClean="0"/>
          </a:p>
          <a:p>
            <a:r>
              <a:rPr lang="en-US" sz="1600" dirty="0" smtClean="0"/>
              <a:t>Users in kubernetes: kubernetes clusters have two types of users service accounts and normal users.</a:t>
            </a:r>
          </a:p>
          <a:p>
            <a:pPr lvl="1"/>
            <a:r>
              <a:rPr lang="en-US" sz="1200" dirty="0" smtClean="0"/>
              <a:t>Normal users: these users are managed by and independent outside service like an </a:t>
            </a:r>
            <a:r>
              <a:rPr lang="en-GB" sz="1200" dirty="0" smtClean="0"/>
              <a:t>admin </a:t>
            </a:r>
            <a:r>
              <a:rPr lang="en-GB" sz="1200" dirty="0"/>
              <a:t>distributing private keys, a user store like Keystone or Google Accounts, even a file with a list of usernames and </a:t>
            </a:r>
            <a:r>
              <a:rPr lang="en-GB" sz="1200" dirty="0" smtClean="0"/>
              <a:t>passwords.</a:t>
            </a:r>
          </a:p>
          <a:p>
            <a:pPr lvl="2"/>
            <a:r>
              <a:rPr lang="en-GB" sz="1200" dirty="0"/>
              <a:t>Kubernetes does not have objects for outside users and they cannot be added using API calls.</a:t>
            </a:r>
          </a:p>
          <a:p>
            <a:pPr lvl="1"/>
            <a:r>
              <a:rPr lang="en-US" sz="1200" dirty="0" smtClean="0"/>
              <a:t>Service Accounts: these are managed by kubernetes API and belong to specific namespaces and are created automatically by API server or through API calls.</a:t>
            </a:r>
          </a:p>
          <a:p>
            <a:pPr lvl="2"/>
            <a:r>
              <a:rPr lang="en-US" sz="1200" dirty="0"/>
              <a:t>Service accounts are tied to </a:t>
            </a:r>
            <a:r>
              <a:rPr lang="en-US" sz="1200" dirty="0" smtClean="0"/>
              <a:t>secrets which are mounted on PODS and establish communication to API server.</a:t>
            </a:r>
          </a:p>
          <a:p>
            <a:pPr lvl="1"/>
            <a:r>
              <a:rPr lang="en-US" sz="1200" dirty="0" smtClean="0"/>
              <a:t>API requests are either tied to a service account or a user else they are treated as anonymous requests.</a:t>
            </a:r>
          </a:p>
          <a:p>
            <a:r>
              <a:rPr lang="en-US" sz="1600" dirty="0"/>
              <a:t>K</a:t>
            </a:r>
            <a:r>
              <a:rPr lang="en-GB" sz="1600" dirty="0" err="1"/>
              <a:t>ubernetes</a:t>
            </a:r>
            <a:r>
              <a:rPr lang="en-GB" sz="1600" dirty="0"/>
              <a:t> </a:t>
            </a:r>
            <a:r>
              <a:rPr lang="en-GB" sz="1600" dirty="0"/>
              <a:t>uses client certificates, bearer tokens, an authenticating proxy, or HTTP basic </a:t>
            </a:r>
            <a:r>
              <a:rPr lang="en-GB" sz="1600" dirty="0" err="1"/>
              <a:t>auth</a:t>
            </a:r>
            <a:r>
              <a:rPr lang="en-GB" sz="1600" dirty="0"/>
              <a:t> to authenticate API requests through authentication </a:t>
            </a:r>
            <a:r>
              <a:rPr lang="en-GB" sz="1600" dirty="0" smtClean="0"/>
              <a:t>plugins.</a:t>
            </a:r>
          </a:p>
          <a:p>
            <a:pPr lvl="1"/>
            <a:r>
              <a:rPr lang="en-US" sz="1200" dirty="0" smtClean="0"/>
              <a:t>Upon http requests, the plugins associate , USERNAME,UID,GROUPS,EXTRA INFORMATION ,all these values hold importance for authorization.</a:t>
            </a:r>
          </a:p>
          <a:p>
            <a:pPr lvl="1"/>
            <a:r>
              <a:rPr lang="en-US" sz="1200" dirty="0" smtClean="0"/>
              <a:t>Multiple authentication can be enabled at  a time, however it is recommended to use at </a:t>
            </a:r>
            <a:r>
              <a:rPr lang="en-US" sz="1200" dirty="0" err="1" smtClean="0"/>
              <a:t>leat</a:t>
            </a:r>
            <a:r>
              <a:rPr lang="en-US" sz="1200" dirty="0" smtClean="0"/>
              <a:t> two modes  one for user authentication and other for service account authentication.</a:t>
            </a:r>
          </a:p>
          <a:p>
            <a:pPr marL="457200" lvl="1" indent="0">
              <a:buNone/>
            </a:pPr>
            <a:endParaRPr lang="en-US" sz="1200" dirty="0"/>
          </a:p>
        </p:txBody>
      </p:sp>
    </p:spTree>
    <p:extLst>
      <p:ext uri="{BB962C8B-B14F-4D97-AF65-F5344CB8AC3E}">
        <p14:creationId xmlns:p14="http://schemas.microsoft.com/office/powerpoint/2010/main" val="411159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9578"/>
          </a:xfrm>
        </p:spPr>
        <p:txBody>
          <a:bodyPr>
            <a:normAutofit fontScale="90000"/>
          </a:bodyPr>
          <a:lstStyle/>
          <a:p>
            <a:r>
              <a:rPr lang="en-US" dirty="0"/>
              <a:t>Access Control in kubernetes</a:t>
            </a:r>
            <a:endParaRPr lang="en-GB" dirty="0"/>
          </a:p>
        </p:txBody>
      </p:sp>
      <p:sp>
        <p:nvSpPr>
          <p:cNvPr id="3" name="Content Placeholder 2"/>
          <p:cNvSpPr>
            <a:spLocks noGrp="1"/>
          </p:cNvSpPr>
          <p:nvPr>
            <p:ph idx="1"/>
          </p:nvPr>
        </p:nvSpPr>
        <p:spPr>
          <a:xfrm>
            <a:off x="838200" y="830317"/>
            <a:ext cx="10515600" cy="5346646"/>
          </a:xfrm>
        </p:spPr>
        <p:txBody>
          <a:bodyPr>
            <a:normAutofit/>
          </a:bodyPr>
          <a:lstStyle/>
          <a:p>
            <a:r>
              <a:rPr lang="en-US" sz="1600" dirty="0" smtClean="0"/>
              <a:t>Once the request has been authenticated , it will need to be </a:t>
            </a:r>
            <a:r>
              <a:rPr lang="en-US" sz="1600" b="1" dirty="0" smtClean="0"/>
              <a:t>Authorized</a:t>
            </a:r>
            <a:r>
              <a:rPr lang="en-US" sz="1600" dirty="0" smtClean="0"/>
              <a:t>.</a:t>
            </a:r>
          </a:p>
          <a:p>
            <a:pPr lvl="1"/>
            <a:r>
              <a:rPr lang="en-US" sz="1200" dirty="0" smtClean="0"/>
              <a:t>Request access header contains </a:t>
            </a:r>
            <a:r>
              <a:rPr lang="en-US" sz="1200" b="1" dirty="0" smtClean="0"/>
              <a:t>username</a:t>
            </a:r>
            <a:r>
              <a:rPr lang="en-US" sz="1200" dirty="0" smtClean="0"/>
              <a:t>, </a:t>
            </a:r>
            <a:r>
              <a:rPr lang="en-US" sz="1200" b="1" dirty="0" smtClean="0"/>
              <a:t>action</a:t>
            </a:r>
            <a:r>
              <a:rPr lang="en-US" sz="1200" dirty="0" smtClean="0"/>
              <a:t>, </a:t>
            </a:r>
            <a:r>
              <a:rPr lang="en-US" sz="1200" b="1" dirty="0" smtClean="0"/>
              <a:t>object</a:t>
            </a:r>
            <a:r>
              <a:rPr lang="en-US" sz="1200" dirty="0" smtClean="0"/>
              <a:t> on which action is to be performed. Request is authorized if the users has permission to perform the action on the object defined in the authorization policy.</a:t>
            </a:r>
          </a:p>
          <a:p>
            <a:pPr lvl="1"/>
            <a:r>
              <a:rPr lang="en-GB" sz="1200" dirty="0"/>
              <a:t>Kubernetes supports multiple authorization modules, such as ABAC mode, RBAC Mode, and </a:t>
            </a:r>
            <a:r>
              <a:rPr lang="en-GB" sz="1200" dirty="0" err="1"/>
              <a:t>Webhook</a:t>
            </a:r>
            <a:r>
              <a:rPr lang="en-GB" sz="1200" dirty="0"/>
              <a:t> mode. </a:t>
            </a:r>
          </a:p>
          <a:p>
            <a:pPr lvl="1"/>
            <a:r>
              <a:rPr lang="en-GB" sz="1200" dirty="0"/>
              <a:t>cluster admin,  configure the authorization modules at cluster setup that should be used in the API server. </a:t>
            </a:r>
          </a:p>
          <a:p>
            <a:pPr lvl="1"/>
            <a:r>
              <a:rPr lang="en-GB" sz="1200" dirty="0"/>
              <a:t>If more than one authorization modules are configured, Kubernetes checks each module, and if any module authorizes the request, then the request can proceed. If all of the modules deny the request, then the request is denied </a:t>
            </a:r>
            <a:r>
              <a:rPr lang="en-GB" sz="1200" dirty="0" smtClean="0"/>
              <a:t>.</a:t>
            </a:r>
          </a:p>
          <a:p>
            <a:pPr lvl="1"/>
            <a:r>
              <a:rPr lang="en-GB" sz="1200" dirty="0" smtClean="0"/>
              <a:t>More on authorization at </a:t>
            </a:r>
            <a:r>
              <a:rPr lang="en-GB" sz="1200" dirty="0">
                <a:hlinkClick r:id="rId2"/>
              </a:rPr>
              <a:t>https://kubernetes.io/docs/reference/access-authn-authz/authorization/#</a:t>
            </a:r>
            <a:r>
              <a:rPr lang="en-GB" sz="1200" dirty="0" smtClean="0">
                <a:hlinkClick r:id="rId2"/>
              </a:rPr>
              <a:t>checking-api-access</a:t>
            </a:r>
            <a:endParaRPr lang="en-GB" sz="1200" dirty="0" smtClean="0"/>
          </a:p>
          <a:p>
            <a:pPr lvl="1"/>
            <a:r>
              <a:rPr lang="en-US" sz="1200" dirty="0" smtClean="0"/>
              <a:t>Four types of Authorization Modes:</a:t>
            </a:r>
          </a:p>
          <a:p>
            <a:pPr lvl="2"/>
            <a:r>
              <a:rPr lang="en-US" sz="800" dirty="0" smtClean="0"/>
              <a:t>Node Authorization :</a:t>
            </a:r>
            <a:r>
              <a:rPr lang="en-GB" sz="800" dirty="0">
                <a:hlinkClick r:id="rId3"/>
              </a:rPr>
              <a:t>https://kubernetes.io/docs/reference/access-authn-authz/node/</a:t>
            </a:r>
            <a:endParaRPr lang="en-US" sz="800" dirty="0" smtClean="0"/>
          </a:p>
          <a:p>
            <a:pPr lvl="2"/>
            <a:r>
              <a:rPr lang="en-US" sz="800" dirty="0" smtClean="0"/>
              <a:t>RBAC Authorization: </a:t>
            </a:r>
            <a:r>
              <a:rPr lang="en-GB" sz="800" dirty="0">
                <a:hlinkClick r:id="rId4"/>
              </a:rPr>
              <a:t>https://kubernetes.io/docs/reference/access-authn-authz/rbac</a:t>
            </a:r>
            <a:r>
              <a:rPr lang="en-GB" sz="800" dirty="0" smtClean="0">
                <a:hlinkClick r:id="rId4"/>
              </a:rPr>
              <a:t>/</a:t>
            </a:r>
            <a:endParaRPr lang="en-GB" sz="800" dirty="0" smtClean="0"/>
          </a:p>
          <a:p>
            <a:pPr lvl="2"/>
            <a:r>
              <a:rPr lang="en-GB" sz="800" dirty="0" smtClean="0"/>
              <a:t>ABAC Authorization: </a:t>
            </a:r>
            <a:r>
              <a:rPr lang="en-GB" sz="800" dirty="0">
                <a:hlinkClick r:id="rId5"/>
              </a:rPr>
              <a:t>https://kubernetes.io/docs/reference/access-authn-authz/abac</a:t>
            </a:r>
            <a:r>
              <a:rPr lang="en-GB" sz="800" dirty="0" smtClean="0">
                <a:hlinkClick r:id="rId5"/>
              </a:rPr>
              <a:t>/</a:t>
            </a:r>
            <a:endParaRPr lang="en-GB" sz="800" dirty="0" smtClean="0"/>
          </a:p>
          <a:p>
            <a:pPr lvl="2"/>
            <a:r>
              <a:rPr lang="en-GB" sz="800" dirty="0" err="1" smtClean="0"/>
              <a:t>WebHook</a:t>
            </a:r>
            <a:r>
              <a:rPr lang="en-GB" sz="800" dirty="0" smtClean="0"/>
              <a:t> Authorization: </a:t>
            </a:r>
            <a:r>
              <a:rPr lang="en-GB" sz="800" dirty="0">
                <a:hlinkClick r:id="rId6"/>
              </a:rPr>
              <a:t>https://kubernetes.io/docs/reference/access-authn-authz/webhook</a:t>
            </a:r>
            <a:r>
              <a:rPr lang="en-GB" sz="800" dirty="0" smtClean="0">
                <a:hlinkClick r:id="rId6"/>
              </a:rPr>
              <a:t>/</a:t>
            </a:r>
            <a:endParaRPr lang="en-GB" sz="800" dirty="0" smtClean="0"/>
          </a:p>
          <a:p>
            <a:r>
              <a:rPr lang="en-US" sz="1600" dirty="0" smtClean="0"/>
              <a:t>After Authorization the request proceeds </a:t>
            </a:r>
            <a:r>
              <a:rPr lang="en-US" sz="1600" b="1" dirty="0" smtClean="0"/>
              <a:t>Admission Controller</a:t>
            </a:r>
            <a:r>
              <a:rPr lang="en-US" sz="1600" dirty="0" smtClean="0"/>
              <a:t>.</a:t>
            </a:r>
            <a:endParaRPr lang="en-US" sz="1600" dirty="0"/>
          </a:p>
          <a:p>
            <a:pPr lvl="1"/>
            <a:r>
              <a:rPr lang="en-US" sz="1200" dirty="0" smtClean="0"/>
              <a:t>Admission controllers intercepts the request made to API server  and can modify and reject the requests.</a:t>
            </a:r>
          </a:p>
          <a:p>
            <a:pPr lvl="1"/>
            <a:r>
              <a:rPr lang="en-US" sz="1200" dirty="0" smtClean="0"/>
              <a:t>Admission controllers only act on the creation and modification requests and not on read requests.</a:t>
            </a:r>
          </a:p>
          <a:p>
            <a:pPr lvl="1"/>
            <a:r>
              <a:rPr lang="en-US" sz="1200" dirty="0" smtClean="0"/>
              <a:t>Multiple Admission can be configured by cluster admin, if any of the controller rejects the request ,the request is rejected immediately, unlike in  case for authentication and authorization.</a:t>
            </a:r>
          </a:p>
          <a:p>
            <a:pPr lvl="1"/>
            <a:r>
              <a:rPr lang="en-US" sz="1200" dirty="0" smtClean="0"/>
              <a:t>Most of the advance features in kubernetes require admission controller to be enabled.</a:t>
            </a:r>
          </a:p>
          <a:p>
            <a:pPr lvl="1"/>
            <a:r>
              <a:rPr lang="en-US" sz="1200" dirty="0" smtClean="0"/>
              <a:t>More on admission  controller at (</a:t>
            </a:r>
            <a:r>
              <a:rPr lang="en-GB" sz="800" dirty="0">
                <a:hlinkClick r:id="rId7"/>
              </a:rPr>
              <a:t>https://kubernetes.io/docs/reference/access-authn-authz/admission-controllers</a:t>
            </a:r>
            <a:r>
              <a:rPr lang="en-GB" sz="800" dirty="0" smtClean="0">
                <a:hlinkClick r:id="rId7"/>
              </a:rPr>
              <a:t>/</a:t>
            </a:r>
            <a:r>
              <a:rPr lang="en-GB" sz="800" dirty="0" smtClean="0"/>
              <a:t>)</a:t>
            </a:r>
            <a:r>
              <a:rPr lang="en-US" sz="800" dirty="0" smtClean="0"/>
              <a:t/>
            </a:r>
            <a:br>
              <a:rPr lang="en-US" sz="800" dirty="0" smtClean="0"/>
            </a:br>
            <a:endParaRPr lang="en-GB" sz="800" dirty="0"/>
          </a:p>
        </p:txBody>
      </p:sp>
    </p:spTree>
    <p:extLst>
      <p:ext uri="{BB962C8B-B14F-4D97-AF65-F5344CB8AC3E}">
        <p14:creationId xmlns:p14="http://schemas.microsoft.com/office/powerpoint/2010/main" val="312130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248"/>
            <a:ext cx="10515600" cy="5924715"/>
          </a:xfrm>
        </p:spPr>
        <p:txBody>
          <a:bodyPr>
            <a:normAutofit/>
          </a:bodyPr>
          <a:lstStyle/>
          <a:p>
            <a:r>
              <a:rPr lang="en-US" sz="1800" dirty="0" smtClean="0"/>
              <a:t>Kubernetes is the container orchestration tool.</a:t>
            </a:r>
          </a:p>
          <a:p>
            <a:r>
              <a:rPr lang="en-GB" sz="1800" dirty="0"/>
              <a:t>Kubernetes is a portable, extensible, open-source platform for managing containerized workloads and services, </a:t>
            </a:r>
            <a:r>
              <a:rPr lang="en-GB" sz="1800" dirty="0" smtClean="0"/>
              <a:t>that </a:t>
            </a:r>
            <a:r>
              <a:rPr lang="en-GB" sz="1800" dirty="0"/>
              <a:t>facilitates both declarative configuration and automation.</a:t>
            </a:r>
            <a:endParaRPr lang="en-US" sz="1800" dirty="0" smtClean="0"/>
          </a:p>
          <a:p>
            <a:r>
              <a:rPr lang="en-US" sz="1800" dirty="0" smtClean="0"/>
              <a:t>Allows to start ,stop , configure container based applications based on the requirements.</a:t>
            </a:r>
          </a:p>
          <a:p>
            <a:r>
              <a:rPr lang="en-US" sz="1800" dirty="0" smtClean="0"/>
              <a:t>Key Components :</a:t>
            </a:r>
          </a:p>
          <a:p>
            <a:pPr lvl="1"/>
            <a:r>
              <a:rPr lang="en-US" sz="1800" dirty="0" smtClean="0"/>
              <a:t> </a:t>
            </a:r>
            <a:r>
              <a:rPr lang="en-US" sz="1400" dirty="0" smtClean="0"/>
              <a:t>Workload placement, i.e. how will I deploy my container based applications.</a:t>
            </a:r>
          </a:p>
          <a:p>
            <a:pPr lvl="1"/>
            <a:r>
              <a:rPr lang="en-US" sz="1400" dirty="0" smtClean="0"/>
              <a:t>Provides Infrastructure Abstraction, being an admin I don’t have to care about the infrastructure details.</a:t>
            </a:r>
          </a:p>
          <a:p>
            <a:pPr lvl="1"/>
            <a:r>
              <a:rPr lang="en-US" sz="1400" dirty="0" smtClean="0"/>
              <a:t>Desired State ,we can define the desired state of our application in the configuration and it is job of kubernetes to make sure that the application is in the desired state.</a:t>
            </a:r>
          </a:p>
          <a:p>
            <a:r>
              <a:rPr lang="en-US" sz="1800" dirty="0" smtClean="0"/>
              <a:t>Benefits of Using Kubernetes :</a:t>
            </a:r>
          </a:p>
          <a:p>
            <a:pPr lvl="1"/>
            <a:r>
              <a:rPr lang="en-US" sz="1800" dirty="0" smtClean="0"/>
              <a:t> </a:t>
            </a:r>
            <a:r>
              <a:rPr lang="en-US" sz="1400" dirty="0" smtClean="0"/>
              <a:t>Fast Deployment.</a:t>
            </a:r>
          </a:p>
          <a:p>
            <a:pPr lvl="1"/>
            <a:r>
              <a:rPr lang="en-US" sz="1400" dirty="0" smtClean="0"/>
              <a:t>Ability to absorb changes quickly.</a:t>
            </a:r>
          </a:p>
          <a:p>
            <a:pPr lvl="1"/>
            <a:r>
              <a:rPr lang="en-US" sz="1400" dirty="0" smtClean="0"/>
              <a:t>Ability to recover quickly.</a:t>
            </a:r>
          </a:p>
          <a:p>
            <a:pPr lvl="1"/>
            <a:r>
              <a:rPr lang="en-US" sz="1400" dirty="0" smtClean="0"/>
              <a:t>Hides Complexity of the cluster.</a:t>
            </a:r>
          </a:p>
          <a:p>
            <a:pPr lvl="1"/>
            <a:endParaRPr lang="en-US" sz="1400" dirty="0"/>
          </a:p>
        </p:txBody>
      </p:sp>
    </p:spTree>
    <p:extLst>
      <p:ext uri="{BB962C8B-B14F-4D97-AF65-F5344CB8AC3E}">
        <p14:creationId xmlns:p14="http://schemas.microsoft.com/office/powerpoint/2010/main" val="2910024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587"/>
          </a:xfrm>
        </p:spPr>
        <p:txBody>
          <a:bodyPr>
            <a:noAutofit/>
          </a:bodyPr>
          <a:lstStyle/>
          <a:p>
            <a:r>
              <a:rPr lang="en-US" sz="2200" dirty="0" smtClean="0"/>
              <a:t>Kubernetes Components</a:t>
            </a:r>
            <a:endParaRPr lang="en-GB" sz="2200" dirty="0"/>
          </a:p>
        </p:txBody>
      </p:sp>
      <p:sp>
        <p:nvSpPr>
          <p:cNvPr id="3" name="Content Placeholder 2"/>
          <p:cNvSpPr>
            <a:spLocks noGrp="1"/>
          </p:cNvSpPr>
          <p:nvPr>
            <p:ph idx="1"/>
          </p:nvPr>
        </p:nvSpPr>
        <p:spPr>
          <a:xfrm>
            <a:off x="838200" y="669073"/>
            <a:ext cx="10515600" cy="5507890"/>
          </a:xfrm>
        </p:spPr>
        <p:txBody>
          <a:bodyPr>
            <a:normAutofit/>
          </a:bodyPr>
          <a:lstStyle/>
          <a:p>
            <a:r>
              <a:rPr lang="en-US" sz="1800" dirty="0" err="1" smtClean="0"/>
              <a:t>Kubernets</a:t>
            </a:r>
            <a:r>
              <a:rPr lang="en-US" sz="1800" dirty="0" smtClean="0"/>
              <a:t> components are divided into two parts:</a:t>
            </a:r>
          </a:p>
          <a:p>
            <a:pPr lvl="1"/>
            <a:r>
              <a:rPr lang="en-US" sz="1400" dirty="0" smtClean="0"/>
              <a:t>Master Components</a:t>
            </a:r>
          </a:p>
          <a:p>
            <a:pPr lvl="1"/>
            <a:r>
              <a:rPr lang="en-US" sz="1400" dirty="0" smtClean="0"/>
              <a:t>Node Components</a:t>
            </a:r>
          </a:p>
          <a:p>
            <a:r>
              <a:rPr lang="en-US" sz="1800" dirty="0" smtClean="0"/>
              <a:t>Master </a:t>
            </a:r>
            <a:r>
              <a:rPr lang="en-US" sz="1800" dirty="0"/>
              <a:t>components </a:t>
            </a:r>
            <a:r>
              <a:rPr lang="en-US" sz="1800" dirty="0" smtClean="0"/>
              <a:t>:</a:t>
            </a:r>
            <a:endParaRPr lang="en-US" sz="1800" dirty="0"/>
          </a:p>
          <a:p>
            <a:pPr lvl="1"/>
            <a:r>
              <a:rPr lang="en-US" sz="1400" dirty="0" smtClean="0"/>
              <a:t>Provide control plane for the cluster and make decisions about the cluster.</a:t>
            </a:r>
            <a:endParaRPr lang="en-US" sz="1400" dirty="0"/>
          </a:p>
          <a:p>
            <a:pPr lvl="1"/>
            <a:r>
              <a:rPr lang="en-US" sz="1400" dirty="0" smtClean="0"/>
              <a:t>Master components detect and respond to the changes in cluster.</a:t>
            </a:r>
          </a:p>
          <a:p>
            <a:pPr lvl="1"/>
            <a:r>
              <a:rPr lang="en-US" sz="1400" dirty="0" smtClean="0"/>
              <a:t>Master components can be set up on individual machines in the cluster (this will serve the purpose of high availability)</a:t>
            </a:r>
          </a:p>
          <a:p>
            <a:pPr lvl="1"/>
            <a:r>
              <a:rPr lang="en-US" sz="1400" dirty="0" smtClean="0"/>
              <a:t>Check out the link (</a:t>
            </a:r>
            <a:r>
              <a:rPr lang="en-GB" sz="1400" dirty="0">
                <a:hlinkClick r:id="rId2"/>
              </a:rPr>
              <a:t>https://kubernetes.io/docs/setup/production-environment/tools/kubeadm/high-availability/</a:t>
            </a:r>
            <a:r>
              <a:rPr lang="en-US" sz="1400" dirty="0" smtClean="0"/>
              <a:t>)</a:t>
            </a:r>
          </a:p>
          <a:p>
            <a:pPr marL="457200" lvl="1" indent="0">
              <a:buNone/>
            </a:pPr>
            <a:endParaRPr lang="en-US" sz="1400" dirty="0"/>
          </a:p>
          <a:p>
            <a:pPr marL="457200" lvl="1" indent="0">
              <a:buNone/>
            </a:pPr>
            <a:r>
              <a:rPr lang="en-US" sz="1800" dirty="0" smtClean="0"/>
              <a:t>Kubernetes </a:t>
            </a:r>
            <a:r>
              <a:rPr lang="en-US" sz="1800" dirty="0"/>
              <a:t>API Server:</a:t>
            </a:r>
          </a:p>
          <a:p>
            <a:pPr lvl="2"/>
            <a:r>
              <a:rPr lang="en-US" sz="1600" dirty="0"/>
              <a:t>API server is the restful API server deployed over https/http</a:t>
            </a:r>
            <a:r>
              <a:rPr lang="en-US" sz="1600" dirty="0" smtClean="0"/>
              <a:t>.</a:t>
            </a:r>
          </a:p>
          <a:p>
            <a:pPr lvl="2"/>
            <a:r>
              <a:rPr lang="en-US" sz="1600" dirty="0"/>
              <a:t>All configuration changes pass through the API server.</a:t>
            </a:r>
          </a:p>
          <a:p>
            <a:pPr lvl="2"/>
            <a:r>
              <a:rPr lang="en-US" sz="1600" dirty="0" smtClean="0"/>
              <a:t>Sole </a:t>
            </a:r>
            <a:r>
              <a:rPr lang="en-US" sz="1600" dirty="0"/>
              <a:t>way for the admins to interact with the cluster.</a:t>
            </a:r>
          </a:p>
          <a:p>
            <a:pPr lvl="2"/>
            <a:r>
              <a:rPr lang="en-US" sz="1600" dirty="0"/>
              <a:t>Sole way the kubernetes interacts with the cluster.</a:t>
            </a:r>
          </a:p>
          <a:p>
            <a:pPr lvl="2"/>
            <a:r>
              <a:rPr lang="en-US" sz="1600" dirty="0"/>
              <a:t>Consists of API objects, such as nodes , pods , etc.</a:t>
            </a:r>
          </a:p>
          <a:p>
            <a:pPr lvl="2"/>
            <a:r>
              <a:rPr lang="en-US" sz="1600" dirty="0"/>
              <a:t>API objects allow us to configure the state of the system.</a:t>
            </a:r>
          </a:p>
          <a:p>
            <a:pPr lvl="2"/>
            <a:r>
              <a:rPr lang="en-US" sz="1600" dirty="0"/>
              <a:t>State of the system can be defined in two ways:</a:t>
            </a:r>
          </a:p>
          <a:p>
            <a:pPr lvl="3"/>
            <a:r>
              <a:rPr lang="en-US" sz="1400" dirty="0"/>
              <a:t>Declaratively: We can describe how the deployed system will look like and what will be the desired state.</a:t>
            </a:r>
          </a:p>
          <a:p>
            <a:pPr lvl="3"/>
            <a:r>
              <a:rPr lang="en-US" sz="1400" dirty="0"/>
              <a:t>Imperatively: we can perform operation via command line one by one and define the configuration.</a:t>
            </a:r>
          </a:p>
          <a:p>
            <a:pPr lvl="1"/>
            <a:endParaRPr lang="en-US" sz="1400" dirty="0" smtClean="0"/>
          </a:p>
          <a:p>
            <a:pPr lvl="1"/>
            <a:endParaRPr lang="en-US" sz="1400" dirty="0"/>
          </a:p>
          <a:p>
            <a:pPr lvl="1"/>
            <a:endParaRPr lang="en-US" sz="1400" dirty="0" smtClean="0"/>
          </a:p>
        </p:txBody>
      </p:sp>
    </p:spTree>
    <p:extLst>
      <p:ext uri="{BB962C8B-B14F-4D97-AF65-F5344CB8AC3E}">
        <p14:creationId xmlns:p14="http://schemas.microsoft.com/office/powerpoint/2010/main" val="427355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5099"/>
          </a:xfrm>
        </p:spPr>
        <p:txBody>
          <a:bodyPr>
            <a:noAutofit/>
          </a:bodyPr>
          <a:lstStyle/>
          <a:p>
            <a:r>
              <a:rPr lang="en-US" sz="2800" dirty="0" smtClean="0"/>
              <a:t>Kubernetes Components </a:t>
            </a:r>
            <a:r>
              <a:rPr lang="en-US" sz="2800" dirty="0" err="1" smtClean="0"/>
              <a:t>Contd</a:t>
            </a:r>
            <a:endParaRPr lang="en-GB" sz="2800" dirty="0"/>
          </a:p>
        </p:txBody>
      </p:sp>
      <p:sp>
        <p:nvSpPr>
          <p:cNvPr id="3" name="Content Placeholder 2"/>
          <p:cNvSpPr>
            <a:spLocks noGrp="1"/>
          </p:cNvSpPr>
          <p:nvPr>
            <p:ph idx="1"/>
          </p:nvPr>
        </p:nvSpPr>
        <p:spPr>
          <a:xfrm>
            <a:off x="838200" y="680224"/>
            <a:ext cx="10515600" cy="5496739"/>
          </a:xfrm>
        </p:spPr>
        <p:txBody>
          <a:bodyPr>
            <a:normAutofit/>
          </a:bodyPr>
          <a:lstStyle/>
          <a:p>
            <a:r>
              <a:rPr lang="en-US" sz="1800" dirty="0" smtClean="0"/>
              <a:t>ETCD</a:t>
            </a:r>
            <a:r>
              <a:rPr lang="en-US" sz="2400" dirty="0" smtClean="0"/>
              <a:t>:</a:t>
            </a:r>
            <a:endParaRPr lang="en-US" sz="2400" dirty="0"/>
          </a:p>
          <a:p>
            <a:pPr lvl="1"/>
            <a:r>
              <a:rPr lang="en-US" sz="1400" dirty="0" smtClean="0"/>
              <a:t>It’s the </a:t>
            </a:r>
            <a:r>
              <a:rPr lang="en-US" sz="1400" dirty="0" err="1" smtClean="0"/>
              <a:t>keystore</a:t>
            </a:r>
            <a:r>
              <a:rPr lang="en-US" sz="1400" dirty="0" smtClean="0"/>
              <a:t> server used by kubernetes.</a:t>
            </a:r>
          </a:p>
          <a:p>
            <a:pPr lvl="1"/>
            <a:r>
              <a:rPr lang="en-US" sz="1400" dirty="0" smtClean="0"/>
              <a:t>ETCD stored all the data corresponding to the cluster.</a:t>
            </a:r>
          </a:p>
          <a:p>
            <a:pPr lvl="1"/>
            <a:r>
              <a:rPr lang="en-US" sz="1400" dirty="0" smtClean="0"/>
              <a:t>Detailed information at (</a:t>
            </a:r>
            <a:r>
              <a:rPr lang="en-GB" sz="1400" dirty="0">
                <a:hlinkClick r:id="rId2"/>
              </a:rPr>
              <a:t>https://etcd.io/docs/v3.3.12/learning/client-architecture</a:t>
            </a:r>
            <a:r>
              <a:rPr lang="en-GB" sz="1400" dirty="0" smtClean="0">
                <a:hlinkClick r:id="rId2"/>
              </a:rPr>
              <a:t>/</a:t>
            </a:r>
            <a:r>
              <a:rPr lang="en-GB" sz="1400" dirty="0" smtClean="0"/>
              <a:t>)</a:t>
            </a:r>
          </a:p>
          <a:p>
            <a:r>
              <a:rPr lang="en-US" sz="1800" dirty="0" err="1" smtClean="0"/>
              <a:t>Kube</a:t>
            </a:r>
            <a:r>
              <a:rPr lang="en-US" sz="1800" dirty="0" smtClean="0"/>
              <a:t>-Scheduler:</a:t>
            </a:r>
            <a:endParaRPr lang="en-US" sz="1800" dirty="0"/>
          </a:p>
          <a:p>
            <a:pPr lvl="1"/>
            <a:r>
              <a:rPr lang="en-US" sz="1400" dirty="0" smtClean="0"/>
              <a:t>It is the component on the master that watches newly generated pods which have no nodes assigned and assigns a node to them.</a:t>
            </a:r>
          </a:p>
          <a:p>
            <a:pPr lvl="1"/>
            <a:r>
              <a:rPr lang="en-US" sz="1400" dirty="0" smtClean="0"/>
              <a:t>It allocates the nodes based on the resource requirements.</a:t>
            </a:r>
            <a:endParaRPr lang="en-US" sz="1400" dirty="0"/>
          </a:p>
          <a:p>
            <a:pPr lvl="1"/>
            <a:r>
              <a:rPr lang="en-US" sz="1400" dirty="0"/>
              <a:t>Responsible for enforcing any restraints for the pods.(e.g. if the pods are to be run on the same node(also called pod affinity</a:t>
            </a:r>
            <a:r>
              <a:rPr lang="en-US" sz="1400" dirty="0" smtClean="0"/>
              <a:t>)).</a:t>
            </a:r>
          </a:p>
          <a:p>
            <a:r>
              <a:rPr lang="en-US" sz="1800" dirty="0" err="1" smtClean="0"/>
              <a:t>Kube</a:t>
            </a:r>
            <a:r>
              <a:rPr lang="en-US" sz="1800" dirty="0" smtClean="0"/>
              <a:t>-Control-Manager:</a:t>
            </a:r>
            <a:endParaRPr lang="en-US" sz="1800" dirty="0"/>
          </a:p>
          <a:p>
            <a:pPr lvl="1"/>
            <a:r>
              <a:rPr lang="en-US" sz="1400" dirty="0"/>
              <a:t>It is the component on the master that </a:t>
            </a:r>
            <a:r>
              <a:rPr lang="en-US" sz="1400" dirty="0" smtClean="0"/>
              <a:t>runs the controllers.</a:t>
            </a:r>
          </a:p>
          <a:p>
            <a:pPr lvl="2"/>
            <a:r>
              <a:rPr lang="en-US" sz="1400" dirty="0" smtClean="0"/>
              <a:t>Node Controller: Responsible for noticing the state of node and respond to the change in state of the node.</a:t>
            </a:r>
          </a:p>
          <a:p>
            <a:pPr lvl="2"/>
            <a:r>
              <a:rPr lang="en-US" sz="1400" dirty="0" smtClean="0"/>
              <a:t>Replication Controller: Maintains the correct number of pods for every replication object in the system.</a:t>
            </a:r>
          </a:p>
          <a:p>
            <a:pPr lvl="2"/>
            <a:r>
              <a:rPr lang="en-US" sz="1400" dirty="0" smtClean="0"/>
              <a:t>End Points controller: Populates the end point objects(</a:t>
            </a:r>
            <a:r>
              <a:rPr lang="en-US" sz="1400" dirty="0" err="1" smtClean="0"/>
              <a:t>Services,Pods</a:t>
            </a:r>
            <a:r>
              <a:rPr lang="en-US" sz="1400" dirty="0" smtClean="0"/>
              <a:t>)</a:t>
            </a:r>
          </a:p>
          <a:p>
            <a:pPr lvl="2"/>
            <a:r>
              <a:rPr lang="en-US" sz="1400" dirty="0" smtClean="0"/>
              <a:t>Service account and Token Controller: Creates default accounts and API access tokens for new namespaces.</a:t>
            </a:r>
            <a:endParaRPr lang="en-US" sz="1400" dirty="0"/>
          </a:p>
          <a:p>
            <a:pPr lvl="1"/>
            <a:endParaRPr lang="en-US" sz="1800" dirty="0"/>
          </a:p>
          <a:p>
            <a:pPr lvl="1"/>
            <a:endParaRPr lang="en-US" sz="1800" dirty="0"/>
          </a:p>
          <a:p>
            <a:pPr lvl="1"/>
            <a:endParaRPr lang="en-GB" sz="1800" dirty="0" smtClean="0"/>
          </a:p>
          <a:p>
            <a:pPr lvl="1"/>
            <a:endParaRPr lang="en-US" sz="1800" dirty="0"/>
          </a:p>
          <a:p>
            <a:endParaRPr lang="en-GB" sz="1800" dirty="0"/>
          </a:p>
        </p:txBody>
      </p:sp>
    </p:spTree>
    <p:extLst>
      <p:ext uri="{BB962C8B-B14F-4D97-AF65-F5344CB8AC3E}">
        <p14:creationId xmlns:p14="http://schemas.microsoft.com/office/powerpoint/2010/main" val="292593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124"/>
          </a:xfrm>
        </p:spPr>
        <p:txBody>
          <a:bodyPr>
            <a:normAutofit/>
          </a:bodyPr>
          <a:lstStyle/>
          <a:p>
            <a:r>
              <a:rPr lang="en-US" sz="2800" dirty="0"/>
              <a:t>Kubernetes Components </a:t>
            </a:r>
            <a:r>
              <a:rPr lang="en-US" sz="2800" dirty="0" err="1"/>
              <a:t>Contd</a:t>
            </a:r>
            <a:endParaRPr lang="en-GB" sz="2800" dirty="0"/>
          </a:p>
        </p:txBody>
      </p:sp>
      <p:sp>
        <p:nvSpPr>
          <p:cNvPr id="3" name="Content Placeholder 2"/>
          <p:cNvSpPr>
            <a:spLocks noGrp="1"/>
          </p:cNvSpPr>
          <p:nvPr>
            <p:ph idx="1"/>
          </p:nvPr>
        </p:nvSpPr>
        <p:spPr>
          <a:xfrm>
            <a:off x="838200" y="814039"/>
            <a:ext cx="10515600" cy="5362924"/>
          </a:xfrm>
        </p:spPr>
        <p:txBody>
          <a:bodyPr>
            <a:normAutofit lnSpcReduction="10000"/>
          </a:bodyPr>
          <a:lstStyle/>
          <a:p>
            <a:endParaRPr lang="en-US" sz="1800" dirty="0" smtClean="0"/>
          </a:p>
          <a:p>
            <a:r>
              <a:rPr lang="en-US" sz="1800" dirty="0" smtClean="0"/>
              <a:t>Node </a:t>
            </a:r>
            <a:r>
              <a:rPr lang="en-US" sz="1800" dirty="0"/>
              <a:t>components :</a:t>
            </a:r>
          </a:p>
          <a:p>
            <a:pPr lvl="1"/>
            <a:r>
              <a:rPr lang="en-US" sz="1400" dirty="0" smtClean="0"/>
              <a:t>Run on every Node</a:t>
            </a:r>
            <a:endParaRPr lang="en-US" sz="1400" dirty="0"/>
          </a:p>
          <a:p>
            <a:pPr lvl="1"/>
            <a:r>
              <a:rPr lang="en-US" sz="1400" dirty="0" smtClean="0"/>
              <a:t>Responsible for running ,maintaining and providing runtime environment for pods.</a:t>
            </a:r>
          </a:p>
          <a:p>
            <a:r>
              <a:rPr lang="en-US" sz="1800" dirty="0" err="1" smtClean="0"/>
              <a:t>Kubelet</a:t>
            </a:r>
            <a:r>
              <a:rPr lang="en-US" sz="1800" dirty="0" smtClean="0"/>
              <a:t>:</a:t>
            </a:r>
            <a:endParaRPr lang="en-US" sz="1800" dirty="0"/>
          </a:p>
          <a:p>
            <a:pPr lvl="1"/>
            <a:r>
              <a:rPr lang="en-US" sz="1400" dirty="0" smtClean="0"/>
              <a:t>It is an agent that runs on every nodes.</a:t>
            </a:r>
            <a:endParaRPr lang="en-US" sz="1400" dirty="0"/>
          </a:p>
          <a:p>
            <a:pPr lvl="1"/>
            <a:r>
              <a:rPr lang="en-US" sz="1400" dirty="0" smtClean="0"/>
              <a:t>Ensures that containers are running in a pod.</a:t>
            </a:r>
          </a:p>
          <a:p>
            <a:pPr lvl="1"/>
            <a:r>
              <a:rPr lang="en-US" sz="1400" dirty="0" err="1" smtClean="0"/>
              <a:t>Kubelet</a:t>
            </a:r>
            <a:r>
              <a:rPr lang="en-US" sz="1400" dirty="0" smtClean="0"/>
              <a:t> takes a set of </a:t>
            </a:r>
            <a:r>
              <a:rPr lang="en-US" sz="1400" dirty="0" err="1" smtClean="0"/>
              <a:t>PodSpecs</a:t>
            </a:r>
            <a:r>
              <a:rPr lang="en-US" sz="1400" dirty="0" smtClean="0"/>
              <a:t> and ensures that container are healthy and in desired state as per the specifications.</a:t>
            </a:r>
          </a:p>
          <a:p>
            <a:pPr lvl="1"/>
            <a:r>
              <a:rPr lang="en-US" sz="1400" dirty="0" smtClean="0"/>
              <a:t>Monitors </a:t>
            </a:r>
            <a:r>
              <a:rPr lang="en-US" sz="1400" dirty="0"/>
              <a:t>the API server for </a:t>
            </a:r>
            <a:r>
              <a:rPr lang="en-US" sz="1400" dirty="0" smtClean="0"/>
              <a:t>changes.</a:t>
            </a:r>
          </a:p>
          <a:p>
            <a:pPr lvl="1"/>
            <a:r>
              <a:rPr lang="en-US" sz="1400" dirty="0" smtClean="0"/>
              <a:t>Reports </a:t>
            </a:r>
            <a:r>
              <a:rPr lang="en-US" sz="1400" dirty="0"/>
              <a:t>node and pod state to the API </a:t>
            </a:r>
            <a:r>
              <a:rPr lang="en-US" sz="1400" dirty="0" smtClean="0"/>
              <a:t>server.</a:t>
            </a:r>
          </a:p>
          <a:p>
            <a:pPr lvl="1"/>
            <a:r>
              <a:rPr lang="en-US" sz="1400" dirty="0" smtClean="0"/>
              <a:t>Executes </a:t>
            </a:r>
            <a:r>
              <a:rPr lang="en-US" sz="1400" dirty="0"/>
              <a:t>the liveness </a:t>
            </a:r>
            <a:r>
              <a:rPr lang="en-US" sz="1400" dirty="0" err="1"/>
              <a:t>prob</a:t>
            </a:r>
            <a:r>
              <a:rPr lang="en-US" sz="1400" dirty="0"/>
              <a:t> on pod and nodes</a:t>
            </a:r>
            <a:r>
              <a:rPr lang="en-US" sz="1400" dirty="0" smtClean="0"/>
              <a:t>.</a:t>
            </a:r>
          </a:p>
          <a:p>
            <a:r>
              <a:rPr lang="en-US" sz="1800" dirty="0" err="1" smtClean="0"/>
              <a:t>Kube</a:t>
            </a:r>
            <a:r>
              <a:rPr lang="en-US" sz="1800" dirty="0" smtClean="0"/>
              <a:t>-proxy:</a:t>
            </a:r>
            <a:endParaRPr lang="en-US" sz="1800" dirty="0"/>
          </a:p>
          <a:p>
            <a:pPr lvl="1"/>
            <a:r>
              <a:rPr lang="en-US" sz="1400" dirty="0" smtClean="0"/>
              <a:t>It’s a software proxy that runs on every node.</a:t>
            </a:r>
          </a:p>
          <a:p>
            <a:pPr lvl="1"/>
            <a:r>
              <a:rPr lang="en-US" sz="1400" dirty="0" smtClean="0"/>
              <a:t>Provides kubernetes service abstraction by maintaining network rules on the host and enables port forwarding.</a:t>
            </a:r>
          </a:p>
          <a:p>
            <a:pPr lvl="1"/>
            <a:r>
              <a:rPr lang="en-US" sz="1400" dirty="0" smtClean="0"/>
              <a:t>Has </a:t>
            </a:r>
            <a:r>
              <a:rPr lang="en-US" sz="1400" dirty="0"/>
              <a:t>the responsibility for the networking components on the nodes, which is done behind the scenes with the networking proxy stored in IP </a:t>
            </a:r>
            <a:r>
              <a:rPr lang="en-US" sz="1400" dirty="0" smtClean="0"/>
              <a:t>tables.</a:t>
            </a:r>
          </a:p>
          <a:p>
            <a:pPr lvl="1"/>
            <a:r>
              <a:rPr lang="en-US" sz="1400" dirty="0" smtClean="0"/>
              <a:t>Responsible </a:t>
            </a:r>
            <a:r>
              <a:rPr lang="en-US" sz="1400" dirty="0"/>
              <a:t>for routing traffic to </a:t>
            </a:r>
            <a:r>
              <a:rPr lang="en-US" sz="1400" dirty="0" smtClean="0"/>
              <a:t>pods.</a:t>
            </a:r>
          </a:p>
          <a:p>
            <a:pPr lvl="1"/>
            <a:r>
              <a:rPr lang="en-US" sz="1400" dirty="0" smtClean="0"/>
              <a:t>Implements </a:t>
            </a:r>
            <a:r>
              <a:rPr lang="en-US" sz="1400" dirty="0"/>
              <a:t>load balancing</a:t>
            </a:r>
            <a:r>
              <a:rPr lang="en-US" sz="1400" dirty="0" smtClean="0"/>
              <a:t>.</a:t>
            </a:r>
          </a:p>
          <a:p>
            <a:r>
              <a:rPr lang="en-US" sz="1800" dirty="0" smtClean="0"/>
              <a:t>Container Runtime </a:t>
            </a:r>
            <a:r>
              <a:rPr lang="en-US" sz="1800" dirty="0"/>
              <a:t>:</a:t>
            </a:r>
          </a:p>
          <a:p>
            <a:pPr lvl="1"/>
            <a:r>
              <a:rPr lang="en-US" sz="1400" dirty="0" smtClean="0"/>
              <a:t>Runs </a:t>
            </a:r>
            <a:r>
              <a:rPr lang="en-US" sz="1400" dirty="0"/>
              <a:t>on every </a:t>
            </a:r>
            <a:r>
              <a:rPr lang="en-US" sz="1400" dirty="0" smtClean="0"/>
              <a:t>Node.</a:t>
            </a:r>
            <a:endParaRPr lang="en-US" sz="1400" dirty="0"/>
          </a:p>
          <a:p>
            <a:pPr lvl="1"/>
            <a:endParaRPr lang="en-US" sz="1400" dirty="0" smtClean="0"/>
          </a:p>
          <a:p>
            <a:pPr lvl="1"/>
            <a:endParaRPr lang="en-US" sz="1400" dirty="0"/>
          </a:p>
          <a:p>
            <a:pPr lvl="1"/>
            <a:endParaRPr lang="en-US" sz="1400" dirty="0"/>
          </a:p>
          <a:p>
            <a:pPr lvl="1"/>
            <a:endParaRPr lang="en-US" sz="1400" dirty="0"/>
          </a:p>
          <a:p>
            <a:pPr lvl="1"/>
            <a:endParaRPr lang="en-US" sz="1400" dirty="0"/>
          </a:p>
          <a:p>
            <a:endParaRPr lang="en-GB" dirty="0"/>
          </a:p>
        </p:txBody>
      </p:sp>
    </p:spTree>
    <p:extLst>
      <p:ext uri="{BB962C8B-B14F-4D97-AF65-F5344CB8AC3E}">
        <p14:creationId xmlns:p14="http://schemas.microsoft.com/office/powerpoint/2010/main" val="393393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697"/>
            <a:ext cx="10515600" cy="5977266"/>
          </a:xfrm>
        </p:spPr>
        <p:txBody>
          <a:bodyPr>
            <a:normAutofit fontScale="92500" lnSpcReduction="10000"/>
          </a:bodyPr>
          <a:lstStyle/>
          <a:p>
            <a:r>
              <a:rPr lang="en-US" sz="1900" dirty="0" smtClean="0"/>
              <a:t>Kubernetes API Objects:</a:t>
            </a:r>
          </a:p>
          <a:p>
            <a:pPr lvl="1"/>
            <a:r>
              <a:rPr lang="en-US" sz="1900" dirty="0" smtClean="0"/>
              <a:t>Pods</a:t>
            </a:r>
            <a:r>
              <a:rPr lang="en-US" sz="2000" dirty="0" smtClean="0"/>
              <a:t>:</a:t>
            </a:r>
          </a:p>
          <a:p>
            <a:pPr lvl="2"/>
            <a:r>
              <a:rPr lang="en-US" sz="1500" dirty="0" smtClean="0"/>
              <a:t>Single/or a collection of container deployed as a single unit.</a:t>
            </a:r>
          </a:p>
          <a:p>
            <a:pPr lvl="2"/>
            <a:r>
              <a:rPr lang="en-US" sz="1500" dirty="0" smtClean="0"/>
              <a:t>These are the container based applications.</a:t>
            </a:r>
          </a:p>
          <a:p>
            <a:pPr lvl="2"/>
            <a:r>
              <a:rPr lang="en-US" sz="1500" dirty="0" smtClean="0"/>
              <a:t>When we define pods we also describe the resources that are required for the deployment.</a:t>
            </a:r>
          </a:p>
          <a:p>
            <a:pPr lvl="2"/>
            <a:r>
              <a:rPr lang="en-US" sz="1500" dirty="0" smtClean="0"/>
              <a:t>Pods are ephemeral , i.e. no pod is ever re-deployed.</a:t>
            </a:r>
          </a:p>
          <a:p>
            <a:pPr lvl="2"/>
            <a:r>
              <a:rPr lang="en-US" sz="1500" dirty="0" smtClean="0"/>
              <a:t>If it is a multi-container pod and one of the container dies , whole pod goes down and a new deployment is made based on the configuration.</a:t>
            </a:r>
          </a:p>
          <a:p>
            <a:pPr lvl="2"/>
            <a:r>
              <a:rPr lang="en-US" sz="1500" dirty="0" smtClean="0"/>
              <a:t>Provides a liveness probe , kubernetes the state of the pod and health of the application if its up and running.</a:t>
            </a:r>
          </a:p>
          <a:p>
            <a:pPr lvl="1"/>
            <a:r>
              <a:rPr lang="en-US" sz="1900" dirty="0" smtClean="0"/>
              <a:t>Controllers</a:t>
            </a:r>
            <a:r>
              <a:rPr lang="en-US" sz="2000" dirty="0" smtClean="0"/>
              <a:t>:</a:t>
            </a:r>
          </a:p>
          <a:p>
            <a:pPr lvl="2"/>
            <a:r>
              <a:rPr lang="en-US" sz="1500" dirty="0" smtClean="0"/>
              <a:t>Entities which keep our system in the desired state.</a:t>
            </a:r>
          </a:p>
          <a:p>
            <a:pPr lvl="2"/>
            <a:r>
              <a:rPr lang="en-US" sz="1500" dirty="0" smtClean="0"/>
              <a:t>Apart from the ones mentioned previously there are many other controllers in kubernetes</a:t>
            </a:r>
            <a:r>
              <a:rPr lang="en-US" sz="1600" dirty="0" smtClean="0"/>
              <a:t>.</a:t>
            </a:r>
          </a:p>
          <a:p>
            <a:pPr lvl="1"/>
            <a:r>
              <a:rPr lang="en-US" sz="1900" dirty="0" smtClean="0"/>
              <a:t>Services</a:t>
            </a:r>
            <a:r>
              <a:rPr lang="en-US" sz="2000" dirty="0" smtClean="0"/>
              <a:t>:</a:t>
            </a:r>
          </a:p>
          <a:p>
            <a:pPr lvl="2"/>
            <a:r>
              <a:rPr lang="en-US" sz="1500" dirty="0" smtClean="0"/>
              <a:t>Provide a persistent access point to the applications we deployed in the pod.</a:t>
            </a:r>
          </a:p>
          <a:p>
            <a:pPr lvl="2"/>
            <a:r>
              <a:rPr lang="en-US" sz="1500" dirty="0" smtClean="0"/>
              <a:t>As the underlying applications constantly keep on changing, the services provide a consistent end points for the communication.</a:t>
            </a:r>
          </a:p>
          <a:p>
            <a:pPr lvl="2"/>
            <a:r>
              <a:rPr lang="en-US" sz="1500" dirty="0" smtClean="0"/>
              <a:t>Is a network abstraction for the applications that pods are hosting.</a:t>
            </a:r>
          </a:p>
          <a:p>
            <a:pPr lvl="2"/>
            <a:r>
              <a:rPr lang="en-US" sz="1500" dirty="0" smtClean="0"/>
              <a:t>Kubernetes allocation a DNS/IP to collection of  application service provided by pods.</a:t>
            </a:r>
          </a:p>
          <a:p>
            <a:pPr lvl="2"/>
            <a:r>
              <a:rPr lang="en-US" sz="1500" dirty="0" smtClean="0"/>
              <a:t>Services provide scaling and load balancing of the pods.</a:t>
            </a:r>
          </a:p>
          <a:p>
            <a:pPr lvl="1"/>
            <a:r>
              <a:rPr lang="en-US" sz="1900" dirty="0" smtClean="0"/>
              <a:t>Storage</a:t>
            </a:r>
            <a:r>
              <a:rPr lang="en-US" sz="2000" dirty="0" smtClean="0"/>
              <a:t>:</a:t>
            </a:r>
          </a:p>
          <a:p>
            <a:pPr lvl="2"/>
            <a:r>
              <a:rPr lang="en-US" sz="1500" dirty="0" smtClean="0"/>
              <a:t>Kubernetes storage objects, which can be used as a persistent storage for our application.</a:t>
            </a:r>
          </a:p>
          <a:p>
            <a:pPr lvl="2"/>
            <a:r>
              <a:rPr lang="en-US" sz="1500" dirty="0" smtClean="0"/>
              <a:t>As the underlying applications constantly keep on changing, the services provide a consistent end points for the communication</a:t>
            </a:r>
            <a:r>
              <a:rPr lang="en-US" sz="1600" dirty="0" smtClean="0"/>
              <a:t>.</a:t>
            </a:r>
          </a:p>
          <a:p>
            <a:pPr marL="914400" lvl="2" indent="0">
              <a:buNone/>
            </a:pPr>
            <a:endParaRPr lang="en-US" sz="1600" dirty="0" smtClean="0"/>
          </a:p>
          <a:p>
            <a:endParaRPr lang="en-GB" sz="2400" dirty="0"/>
          </a:p>
        </p:txBody>
      </p:sp>
    </p:spTree>
    <p:extLst>
      <p:ext uri="{BB962C8B-B14F-4D97-AF65-F5344CB8AC3E}">
        <p14:creationId xmlns:p14="http://schemas.microsoft.com/office/powerpoint/2010/main" val="4273032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157656"/>
            <a:ext cx="12307614" cy="7015655"/>
          </a:xfrm>
        </p:spPr>
        <p:txBody>
          <a:bodyPr>
            <a:normAutofit/>
          </a:bodyPr>
          <a:lstStyle/>
          <a:p>
            <a:endParaRPr lang="en-US" sz="2400" dirty="0" smtClean="0"/>
          </a:p>
          <a:p>
            <a:r>
              <a:rPr lang="en-US" sz="2000" dirty="0" smtClean="0"/>
              <a:t>Kubernetes Architecture:</a:t>
            </a:r>
            <a:endParaRPr lang="en-GB" sz="2000" dirty="0"/>
          </a:p>
        </p:txBody>
      </p:sp>
      <p:pic>
        <p:nvPicPr>
          <p:cNvPr id="7" name="Picture 6"/>
          <p:cNvPicPr>
            <a:picLocks noChangeAspect="1"/>
          </p:cNvPicPr>
          <p:nvPr/>
        </p:nvPicPr>
        <p:blipFill>
          <a:blip r:embed="rId2"/>
          <a:stretch>
            <a:fillRect/>
          </a:stretch>
        </p:blipFill>
        <p:spPr>
          <a:xfrm>
            <a:off x="249621" y="829988"/>
            <a:ext cx="9677400" cy="2593503"/>
          </a:xfrm>
          <a:prstGeom prst="rect">
            <a:avLst/>
          </a:prstGeom>
        </p:spPr>
      </p:pic>
      <p:pic>
        <p:nvPicPr>
          <p:cNvPr id="8" name="Picture 7"/>
          <p:cNvPicPr>
            <a:picLocks noChangeAspect="1"/>
          </p:cNvPicPr>
          <p:nvPr/>
        </p:nvPicPr>
        <p:blipFill>
          <a:blip r:embed="rId3"/>
          <a:stretch>
            <a:fillRect/>
          </a:stretch>
        </p:blipFill>
        <p:spPr>
          <a:xfrm>
            <a:off x="269657" y="3423491"/>
            <a:ext cx="9657364" cy="2577916"/>
          </a:xfrm>
          <a:prstGeom prst="rect">
            <a:avLst/>
          </a:prstGeom>
        </p:spPr>
      </p:pic>
    </p:spTree>
    <p:extLst>
      <p:ext uri="{BB962C8B-B14F-4D97-AF65-F5344CB8AC3E}">
        <p14:creationId xmlns:p14="http://schemas.microsoft.com/office/powerpoint/2010/main" val="3131933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65445" y="364686"/>
            <a:ext cx="2776845" cy="2353856"/>
          </a:xfrm>
          <a:prstGeom prst="rect">
            <a:avLst/>
          </a:prstGeom>
        </p:spPr>
      </p:pic>
      <p:pic>
        <p:nvPicPr>
          <p:cNvPr id="5" name="Picture 4"/>
          <p:cNvPicPr>
            <a:picLocks noChangeAspect="1"/>
          </p:cNvPicPr>
          <p:nvPr/>
        </p:nvPicPr>
        <p:blipFill>
          <a:blip r:embed="rId3"/>
          <a:stretch>
            <a:fillRect/>
          </a:stretch>
        </p:blipFill>
        <p:spPr>
          <a:xfrm>
            <a:off x="3531475" y="364687"/>
            <a:ext cx="3080616" cy="2353855"/>
          </a:xfrm>
          <a:prstGeom prst="rect">
            <a:avLst/>
          </a:prstGeom>
        </p:spPr>
      </p:pic>
      <p:pic>
        <p:nvPicPr>
          <p:cNvPr id="6" name="Picture 5"/>
          <p:cNvPicPr>
            <a:picLocks noChangeAspect="1"/>
          </p:cNvPicPr>
          <p:nvPr/>
        </p:nvPicPr>
        <p:blipFill>
          <a:blip r:embed="rId4"/>
          <a:stretch>
            <a:fillRect/>
          </a:stretch>
        </p:blipFill>
        <p:spPr>
          <a:xfrm>
            <a:off x="565445" y="2718542"/>
            <a:ext cx="6046646" cy="3882910"/>
          </a:xfrm>
          <a:prstGeom prst="rect">
            <a:avLst/>
          </a:prstGeom>
        </p:spPr>
      </p:pic>
      <p:pic>
        <p:nvPicPr>
          <p:cNvPr id="7" name="Picture 6"/>
          <p:cNvPicPr>
            <a:picLocks noChangeAspect="1"/>
          </p:cNvPicPr>
          <p:nvPr/>
        </p:nvPicPr>
        <p:blipFill>
          <a:blip r:embed="rId5"/>
          <a:stretch>
            <a:fillRect/>
          </a:stretch>
        </p:blipFill>
        <p:spPr>
          <a:xfrm>
            <a:off x="6612091" y="364686"/>
            <a:ext cx="5111148" cy="2353856"/>
          </a:xfrm>
          <a:prstGeom prst="rect">
            <a:avLst/>
          </a:prstGeom>
        </p:spPr>
      </p:pic>
    </p:spTree>
    <p:extLst>
      <p:ext uri="{BB962C8B-B14F-4D97-AF65-F5344CB8AC3E}">
        <p14:creationId xmlns:p14="http://schemas.microsoft.com/office/powerpoint/2010/main" val="2075690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2376</Words>
  <Application>Microsoft Office PowerPoint</Application>
  <PresentationFormat>Widescreen</PresentationFormat>
  <Paragraphs>241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Kubernetes </vt:lpstr>
      <vt:lpstr>What is KuberNetes</vt:lpstr>
      <vt:lpstr>PowerPoint Presentation</vt:lpstr>
      <vt:lpstr>Kubernetes Components</vt:lpstr>
      <vt:lpstr>Kubernetes Components Contd</vt:lpstr>
      <vt:lpstr>Kubernetes Components Contd</vt:lpstr>
      <vt:lpstr>PowerPoint Presentation</vt:lpstr>
      <vt:lpstr>PowerPoint Presentation</vt:lpstr>
      <vt:lpstr>PowerPoint Presentation</vt:lpstr>
      <vt:lpstr>Node Operations</vt:lpstr>
      <vt:lpstr>Service Operations</vt:lpstr>
      <vt:lpstr>Kubernetes networking fundamentals.</vt:lpstr>
      <vt:lpstr>Pod Communication </vt:lpstr>
      <vt:lpstr>Kubernetes Installation(kube-adm).</vt:lpstr>
      <vt:lpstr>Kubernetes Installation Contd.</vt:lpstr>
      <vt:lpstr>Pod Networking</vt:lpstr>
      <vt:lpstr>Kubernetes Network Model</vt:lpstr>
      <vt:lpstr>KubeConfig Files</vt:lpstr>
      <vt:lpstr>Access Control in Kubernetes</vt:lpstr>
      <vt:lpstr>Access Control in kubernetes</vt:lpstr>
      <vt:lpstr>Access Control in kubernetes</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dc:title>
  <dc:creator>KHAN Adnan</dc:creator>
  <cp:lastModifiedBy>KHAN Adnan</cp:lastModifiedBy>
  <cp:revision>324</cp:revision>
  <dcterms:created xsi:type="dcterms:W3CDTF">2019-06-25T14:18:48Z</dcterms:created>
  <dcterms:modified xsi:type="dcterms:W3CDTF">2019-07-28T07:33:56Z</dcterms:modified>
</cp:coreProperties>
</file>