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4cd3e9a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4cd3e9a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4cd3e9a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34cd3e9a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34cd3e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34cd3e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34cd3e9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34cd3e9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34cd3e9aa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34cd3e9aa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4cd3e9aa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4cd3e9aa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4cd3e9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4cd3e9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34cd3e9a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34cd3e9a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34cd3e9a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34cd3e9a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34cd3e9a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34cd3e9a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de </a:t>
            </a:r>
            <a:r>
              <a:rPr lang="es"/>
              <a:t>Máquinas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 Semestre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88" y="152400"/>
            <a:ext cx="797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88" y="152400"/>
            <a:ext cx="797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85950" y="237700"/>
            <a:ext cx="8972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Fundamentos del Aprendizaje Automático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El aprendizaje automático se basa en </a:t>
            </a:r>
            <a:r>
              <a:rPr b="1" lang="es" sz="1100">
                <a:solidFill>
                  <a:schemeClr val="dk1"/>
                </a:solidFill>
              </a:rPr>
              <a:t>datos</a:t>
            </a:r>
            <a:r>
              <a:rPr lang="es" sz="1100">
                <a:solidFill>
                  <a:schemeClr val="dk1"/>
                </a:solidFill>
              </a:rPr>
              <a:t> y </a:t>
            </a:r>
            <a:r>
              <a:rPr b="1" lang="es" sz="1100">
                <a:solidFill>
                  <a:schemeClr val="dk1"/>
                </a:solidFill>
              </a:rPr>
              <a:t>modelos matemáticos</a:t>
            </a:r>
            <a:r>
              <a:rPr lang="es" sz="1100">
                <a:solidFill>
                  <a:schemeClr val="dk1"/>
                </a:solidFill>
              </a:rPr>
              <a:t> para realizar tareas como clasificación, regresión, agrupamiento y detección de anomalías. Su objetivo principal es </a:t>
            </a:r>
            <a:r>
              <a:rPr b="1" lang="es" sz="1100">
                <a:solidFill>
                  <a:schemeClr val="dk1"/>
                </a:solidFill>
              </a:rPr>
              <a:t>generalizar</a:t>
            </a:r>
            <a:r>
              <a:rPr lang="es" sz="1100">
                <a:solidFill>
                  <a:schemeClr val="dk1"/>
                </a:solidFill>
              </a:rPr>
              <a:t> a partir de datos históricos para hacer predicciones sobre nuevos datos.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Tipos de Aprendizaje Automático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Aprendizaje Supervisado</a:t>
            </a:r>
            <a:br>
              <a:rPr b="1" lang="e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entrena un modelo con </a:t>
            </a:r>
            <a:r>
              <a:rPr b="1" lang="es" sz="1100">
                <a:solidFill>
                  <a:schemeClr val="dk1"/>
                </a:solidFill>
              </a:rPr>
              <a:t>datos etiquetados</a:t>
            </a:r>
            <a:r>
              <a:rPr lang="es" sz="1100">
                <a:solidFill>
                  <a:schemeClr val="dk1"/>
                </a:solidFill>
              </a:rPr>
              <a:t> (entrada y salida esperada).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usa para tareas como clasificación y regresión.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Ejemplo: Un modelo que predice el precio de una casa basándose en características como tamaño y ubicación.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Aprendizaje No Supervisado</a:t>
            </a:r>
            <a:br>
              <a:rPr b="1" lang="e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usa cuando los datos </a:t>
            </a:r>
            <a:r>
              <a:rPr b="1" lang="es" sz="1100">
                <a:solidFill>
                  <a:schemeClr val="dk1"/>
                </a:solidFill>
              </a:rPr>
              <a:t>no tienen etiquetas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busca encontrar patrones o estructuras ocultas.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Ejemplo: Agrupamiento de clientes según su comportamiento de compra.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Aprendizaje por Refuerzo</a:t>
            </a:r>
            <a:br>
              <a:rPr b="1" lang="e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basa en la interacción con un entorno para maximizar una recompensa a largo plazo.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Se usa en robótica y juegos.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Ejemplo: Un agente que aprende a jugar ajedrez mediante ensayo y error.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194600"/>
            <a:ext cx="9144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Elementos Clave del Aprendizaje Automático</a:t>
            </a:r>
            <a:br>
              <a:rPr b="1" lang="es" sz="1700">
                <a:solidFill>
                  <a:schemeClr val="dk1"/>
                </a:solidFill>
              </a:rPr>
            </a:b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a) Datos: </a:t>
            </a:r>
            <a:r>
              <a:rPr lang="es" sz="1100">
                <a:solidFill>
                  <a:schemeClr val="dk1"/>
                </a:solidFill>
              </a:rPr>
              <a:t>Los datos son fundamentales para entrenar modelos. Se dividen en: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Datos de entrenamiento:</a:t>
            </a:r>
            <a:r>
              <a:rPr lang="es" sz="1100">
                <a:solidFill>
                  <a:schemeClr val="dk1"/>
                </a:solidFill>
              </a:rPr>
              <a:t> Usados para ajustar el modelo.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Datos de validación:</a:t>
            </a:r>
            <a:r>
              <a:rPr lang="es" sz="1100">
                <a:solidFill>
                  <a:schemeClr val="dk1"/>
                </a:solidFill>
              </a:rPr>
              <a:t> Usados para afinar </a:t>
            </a:r>
            <a:r>
              <a:rPr lang="es" sz="1100">
                <a:solidFill>
                  <a:schemeClr val="dk1"/>
                </a:solidFill>
              </a:rPr>
              <a:t>hiper parámetros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Datos de prueba:</a:t>
            </a:r>
            <a:r>
              <a:rPr lang="es" sz="1100">
                <a:solidFill>
                  <a:schemeClr val="dk1"/>
                </a:solidFill>
              </a:rPr>
              <a:t> Usados para evaluar el rendimiento del modelo.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b) Modelos y Algoritmos: </a:t>
            </a:r>
            <a:r>
              <a:rPr lang="es" sz="1100">
                <a:solidFill>
                  <a:schemeClr val="dk1"/>
                </a:solidFill>
              </a:rPr>
              <a:t>Algunos algoritmos comunes incluyen: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Regresión Lineal</a:t>
            </a:r>
            <a:r>
              <a:rPr lang="es" sz="1100">
                <a:solidFill>
                  <a:schemeClr val="dk1"/>
                </a:solidFill>
              </a:rPr>
              <a:t>: Predice valores numéricos continuos.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Árboles de Decisión</a:t>
            </a:r>
            <a:r>
              <a:rPr lang="es" sz="1100">
                <a:solidFill>
                  <a:schemeClr val="dk1"/>
                </a:solidFill>
              </a:rPr>
              <a:t>: Modelos basados en reglas de decisión.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Redes Neuronales</a:t>
            </a:r>
            <a:r>
              <a:rPr lang="es" sz="1100">
                <a:solidFill>
                  <a:schemeClr val="dk1"/>
                </a:solidFill>
              </a:rPr>
              <a:t>: Modelos inspirados en el cerebro humano.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Máquinas de Soporte Vectorial (SVM)</a:t>
            </a:r>
            <a:r>
              <a:rPr lang="es" sz="1100">
                <a:solidFill>
                  <a:schemeClr val="dk1"/>
                </a:solidFill>
              </a:rPr>
              <a:t>: Modelos para clasificación y regresión.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c) Evaluación del Modelo: </a:t>
            </a:r>
            <a:r>
              <a:rPr lang="es" sz="1100">
                <a:solidFill>
                  <a:schemeClr val="dk1"/>
                </a:solidFill>
              </a:rPr>
              <a:t>Métricas clave para medir el desempeño de un modelo: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Precisión (Accuracy)</a:t>
            </a:r>
            <a:r>
              <a:rPr lang="es" sz="1100">
                <a:solidFill>
                  <a:schemeClr val="dk1"/>
                </a:solidFill>
              </a:rPr>
              <a:t>: Proporción de predicciones correctas.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Error cuadrático medio (MSE)</a:t>
            </a:r>
            <a:r>
              <a:rPr lang="es" sz="1100">
                <a:solidFill>
                  <a:schemeClr val="dk1"/>
                </a:solidFill>
              </a:rPr>
              <a:t>: Mide la diferencia entre valores predichos y reales.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Matriz de Confusión</a:t>
            </a:r>
            <a:r>
              <a:rPr lang="es" sz="1100">
                <a:solidFill>
                  <a:schemeClr val="dk1"/>
                </a:solidFill>
              </a:rPr>
              <a:t>: Evalúa el desempeño en clasificación.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Curva ROC-AUC</a:t>
            </a:r>
            <a:r>
              <a:rPr lang="es" sz="1100">
                <a:solidFill>
                  <a:schemeClr val="dk1"/>
                </a:solidFill>
              </a:rPr>
              <a:t>: Evalúa la calidad de un clasificador.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3000" y="411950"/>
            <a:ext cx="90180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2400"/>
              <a:t>Aplicaciones del Aprendizaje Automático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/>
              <a:t>El ML se aplica en múltiples campos, incluyendo: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Reconocimiento de imágenes y voz</a:t>
            </a:r>
            <a:r>
              <a:rPr lang="es" sz="1800"/>
              <a:t> (ej. reconocimiento facial).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Medicina</a:t>
            </a:r>
            <a:r>
              <a:rPr lang="es" sz="1800"/>
              <a:t> (ej. detección de enfermedades en imágenes médicas).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Finanzas</a:t>
            </a:r>
            <a:r>
              <a:rPr lang="es" sz="1800"/>
              <a:t> (ej. detección de fraudes en transacciones bancarias).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Automóviles autónomos</a:t>
            </a:r>
            <a:r>
              <a:rPr lang="es" sz="1800"/>
              <a:t> (ej. procesamiento de datos de sensores).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800"/>
              <a:t>Recomendaciones</a:t>
            </a:r>
            <a:r>
              <a:rPr lang="es" sz="1800"/>
              <a:t> (ej. sistemas de recomendación en Netflix o Spotify).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71900" y="301500"/>
            <a:ext cx="8800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400"/>
              <a:t>El ML enfrenta desafíos como: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Sobreajuste (Overfitting)</a:t>
            </a:r>
            <a:r>
              <a:rPr lang="es" sz="2400"/>
              <a:t>: El modelo se ajusta demasiado a los datos de entrenamiento y no generaliza bien.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Bias y equidad</a:t>
            </a:r>
            <a:r>
              <a:rPr lang="es" sz="2400"/>
              <a:t>: Modelos que pueden perpetuar sesgos en los datos.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" sz="2400"/>
              <a:t>Explicabilidad</a:t>
            </a:r>
            <a:r>
              <a:rPr lang="es" sz="2400"/>
              <a:t>: Modelos complejos como redes neuronales pueden ser difíciles de interpretar.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6349" l="0" r="0" t="0"/>
          <a:stretch/>
        </p:blipFill>
        <p:spPr>
          <a:xfrm>
            <a:off x="332875" y="0"/>
            <a:ext cx="8478249" cy="48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88" y="152400"/>
            <a:ext cx="797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88" y="152400"/>
            <a:ext cx="797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88" y="152400"/>
            <a:ext cx="79758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