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37"/>
  </p:notesMasterIdLst>
  <p:sldIdLst>
    <p:sldId id="256" r:id="rId2"/>
    <p:sldId id="298" r:id="rId3"/>
    <p:sldId id="299" r:id="rId4"/>
    <p:sldId id="259" r:id="rId5"/>
    <p:sldId id="260" r:id="rId6"/>
    <p:sldId id="261" r:id="rId7"/>
    <p:sldId id="295" r:id="rId8"/>
    <p:sldId id="264" r:id="rId9"/>
    <p:sldId id="300" r:id="rId10"/>
    <p:sldId id="265" r:id="rId11"/>
    <p:sldId id="266" r:id="rId12"/>
    <p:sldId id="267" r:id="rId13"/>
    <p:sldId id="268" r:id="rId14"/>
    <p:sldId id="269" r:id="rId15"/>
    <p:sldId id="270" r:id="rId16"/>
    <p:sldId id="271" r:id="rId17"/>
    <p:sldId id="272" r:id="rId18"/>
    <p:sldId id="276" r:id="rId19"/>
    <p:sldId id="275" r:id="rId20"/>
    <p:sldId id="274" r:id="rId21"/>
    <p:sldId id="278" r:id="rId22"/>
    <p:sldId id="280" r:id="rId23"/>
    <p:sldId id="281" r:id="rId24"/>
    <p:sldId id="282" r:id="rId25"/>
    <p:sldId id="283" r:id="rId26"/>
    <p:sldId id="284" r:id="rId27"/>
    <p:sldId id="285" r:id="rId28"/>
    <p:sldId id="286" r:id="rId29"/>
    <p:sldId id="287" r:id="rId30"/>
    <p:sldId id="291" r:id="rId31"/>
    <p:sldId id="288" r:id="rId32"/>
    <p:sldId id="290" r:id="rId33"/>
    <p:sldId id="292" r:id="rId34"/>
    <p:sldId id="301"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57" d="100"/>
          <a:sy n="57" d="100"/>
        </p:scale>
        <p:origin x="10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28-06-2022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32</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33</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3B8124-6683-41B0-AAF9-862FE4D03957}" type="datetimeFigureOut">
              <a:rPr lang="en-IN" smtClean="0"/>
              <a:t>28-06-2022</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CF2C6506-E204-4C7A-96CD-D9E64D3360BB}"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046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0759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775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358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6139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170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9887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9854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65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4450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803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44732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890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49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939815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24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t>28-06-2022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30392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3B8124-6683-41B0-AAF9-862FE4D03957}" type="datetimeFigureOut">
              <a:rPr lang="en-IN" smtClean="0"/>
              <a:t>28-06-2022</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23621221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4248615" y="4616605"/>
            <a:ext cx="6880302" cy="1077218"/>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US" sz="3200" b="1" dirty="0" err="1">
                <a:solidFill>
                  <a:schemeClr val="accent6">
                    <a:lumMod val="50000"/>
                  </a:schemeClr>
                </a:solidFill>
                <a:latin typeface="Bookman Old Style" panose="02050604050505020204" pitchFamily="18" charset="0"/>
              </a:rPr>
              <a:t>Akhand</a:t>
            </a:r>
            <a:r>
              <a:rPr lang="en-US" sz="3200" b="1" dirty="0">
                <a:solidFill>
                  <a:schemeClr val="accent6">
                    <a:lumMod val="50000"/>
                  </a:schemeClr>
                </a:solidFill>
                <a:latin typeface="Bookman Old Style" panose="02050604050505020204" pitchFamily="18" charset="0"/>
              </a:rPr>
              <a:t> Pratap </a:t>
            </a:r>
            <a:r>
              <a:rPr lang="en-US" sz="3200" b="1" dirty="0" err="1">
                <a:solidFill>
                  <a:schemeClr val="accent6">
                    <a:lumMod val="50000"/>
                  </a:schemeClr>
                </a:solidFill>
                <a:latin typeface="Bookman Old Style" panose="02050604050505020204" pitchFamily="18" charset="0"/>
              </a:rPr>
              <a:t>singh</a:t>
            </a:r>
            <a:endParaRPr lang="en-IN" sz="3200" b="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661309"/>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742949" y="1400175"/>
            <a:ext cx="5105401"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2052" name="Picture 4">
            <a:extLst>
              <a:ext uri="{FF2B5EF4-FFF2-40B4-BE49-F238E27FC236}">
                <a16:creationId xmlns:a16="http://schemas.microsoft.com/office/drawing/2014/main" id="{B3CA3111-BE3C-4A10-AE46-C55CAD71E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939" y="1293622"/>
            <a:ext cx="5549673" cy="469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881898" y="0"/>
            <a:ext cx="10820400" cy="1015663"/>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grpSp>
        <p:nvGrpSpPr>
          <p:cNvPr id="6" name="Group 5">
            <a:extLst>
              <a:ext uri="{FF2B5EF4-FFF2-40B4-BE49-F238E27FC236}">
                <a16:creationId xmlns:a16="http://schemas.microsoft.com/office/drawing/2014/main" id="{9232DCF2-5FD9-4AFE-B05D-BF566B0F48DF}"/>
              </a:ext>
            </a:extLst>
          </p:cNvPr>
          <p:cNvGrpSpPr/>
          <p:nvPr/>
        </p:nvGrpSpPr>
        <p:grpSpPr>
          <a:xfrm>
            <a:off x="685800" y="1104900"/>
            <a:ext cx="10534649" cy="4977295"/>
            <a:chOff x="332528" y="599159"/>
            <a:chExt cx="11559453" cy="6239286"/>
          </a:xfrm>
        </p:grpSpPr>
        <p:pic>
          <p:nvPicPr>
            <p:cNvPr id="4098" name="Picture 2">
              <a:extLst>
                <a:ext uri="{FF2B5EF4-FFF2-40B4-BE49-F238E27FC236}">
                  <a16:creationId xmlns:a16="http://schemas.microsoft.com/office/drawing/2014/main" id="{18E6956D-87C2-4FDE-B049-C380AADC9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9DCA64FC-960E-4CD3-98C1-32716AEA2E31}"/>
                </a:ext>
              </a:extLst>
            </p:cNvPr>
            <p:cNvGrpSpPr/>
            <p:nvPr/>
          </p:nvGrpSpPr>
          <p:grpSpPr>
            <a:xfrm>
              <a:off x="547702" y="856334"/>
              <a:ext cx="11344279" cy="5982111"/>
              <a:chOff x="547702" y="856334"/>
              <a:chExt cx="11344279" cy="5982111"/>
            </a:xfrm>
          </p:grpSpPr>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3205180" cy="1969320"/>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547702" y="4247234"/>
                <a:ext cx="3563287" cy="2591211"/>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588087" y="4247234"/>
                <a:ext cx="3880574" cy="2591211"/>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4100" name="Picture 4">
                <a:extLst>
                  <a:ext uri="{FF2B5EF4-FFF2-40B4-BE49-F238E27FC236}">
                    <a16:creationId xmlns:a16="http://schemas.microsoft.com/office/drawing/2014/main" id="{CC128678-D5F1-4290-9D5F-0897D33F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1" y="0"/>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762000" y="3604496"/>
            <a:ext cx="10668000"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grpSp>
        <p:nvGrpSpPr>
          <p:cNvPr id="2" name="Group 1">
            <a:extLst>
              <a:ext uri="{FF2B5EF4-FFF2-40B4-BE49-F238E27FC236}">
                <a16:creationId xmlns:a16="http://schemas.microsoft.com/office/drawing/2014/main" id="{3CC86E19-2F84-4BB9-84CD-1AF4BB4A87B9}"/>
              </a:ext>
            </a:extLst>
          </p:cNvPr>
          <p:cNvGrpSpPr/>
          <p:nvPr/>
        </p:nvGrpSpPr>
        <p:grpSpPr>
          <a:xfrm>
            <a:off x="762000" y="743488"/>
            <a:ext cx="10325099" cy="2861007"/>
            <a:chOff x="1" y="796593"/>
            <a:chExt cx="12191999" cy="3518232"/>
          </a:xfrm>
        </p:grpSpPr>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349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grpSp>
        <p:nvGrpSpPr>
          <p:cNvPr id="2" name="Group 1">
            <a:extLst>
              <a:ext uri="{FF2B5EF4-FFF2-40B4-BE49-F238E27FC236}">
                <a16:creationId xmlns:a16="http://schemas.microsoft.com/office/drawing/2014/main" id="{5294E658-00B7-4CFC-B773-D1AE3940BAC3}"/>
              </a:ext>
            </a:extLst>
          </p:cNvPr>
          <p:cNvGrpSpPr/>
          <p:nvPr/>
        </p:nvGrpSpPr>
        <p:grpSpPr>
          <a:xfrm>
            <a:off x="838200" y="721949"/>
            <a:ext cx="10591800" cy="5431201"/>
            <a:chOff x="413657" y="721949"/>
            <a:chExt cx="11364686" cy="5637808"/>
          </a:xfrm>
        </p:grpSpPr>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41599"/>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289" y="942657"/>
            <a:ext cx="6608433" cy="51342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729257" y="1150662"/>
            <a:ext cx="3669050" cy="5134292"/>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225" y="472035"/>
            <a:ext cx="6257925" cy="52817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895350" y="952500"/>
            <a:ext cx="4114800" cy="480131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732263"/>
            <a:ext cx="4038600" cy="307246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1DF7742-B27C-4D81-A936-6912D9AC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480" y="732263"/>
            <a:ext cx="6516670" cy="28750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4570430" cy="1754326"/>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429250" y="3804733"/>
            <a:ext cx="5848350" cy="1754326"/>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59094"/>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285855"/>
            <a:ext cx="4505325"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485313" y="0"/>
            <a:ext cx="11221374"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5867400" y="704850"/>
            <a:ext cx="5638430" cy="5909310"/>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70" y="964643"/>
            <a:ext cx="5181230" cy="492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749944" y="667868"/>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946443"/>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92" y="700087"/>
            <a:ext cx="5889042" cy="39243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734" y="990600"/>
            <a:ext cx="406045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0"/>
            <a:ext cx="11224726" cy="553998"/>
          </a:xfrm>
          <a:prstGeom prst="rect">
            <a:avLst/>
          </a:prstGeom>
          <a:noFill/>
        </p:spPr>
        <p:txBody>
          <a:bodyPr wrap="square">
            <a:spAutoFit/>
          </a:bodyPr>
          <a:lstStyle/>
          <a:p>
            <a:pPr algn="ctr"/>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0944808"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727010"/>
            <a:ext cx="1087949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09516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51.30</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09" y="713494"/>
            <a:ext cx="6380460" cy="3366711"/>
          </a:xfrm>
          <a:prstGeom prst="rect">
            <a:avLst/>
          </a:prstGeom>
        </p:spPr>
      </p:pic>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589" y="4080205"/>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238565"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72.74%.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48" y="584775"/>
            <a:ext cx="6231568" cy="3273545"/>
          </a:xfrm>
          <a:prstGeom prst="rect">
            <a:avLst/>
          </a:prstGeom>
        </p:spPr>
      </p:pic>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148" y="4145432"/>
            <a:ext cx="3183568" cy="212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379870"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77.47%.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77C5A4F-2CCE-45D8-A37F-42C820EED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06" y="784800"/>
            <a:ext cx="6398989" cy="3377625"/>
          </a:xfrm>
          <a:prstGeom prst="rect">
            <a:avLst/>
          </a:prstGeom>
        </p:spPr>
      </p:pic>
      <p:pic>
        <p:nvPicPr>
          <p:cNvPr id="16386" name="Picture 2">
            <a:extLst>
              <a:ext uri="{FF2B5EF4-FFF2-40B4-BE49-F238E27FC236}">
                <a16:creationId xmlns:a16="http://schemas.microsoft.com/office/drawing/2014/main" id="{1271C7FA-589A-4A98-B204-1B154801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536" y="4162425"/>
            <a:ext cx="3193573" cy="213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330751" y="760238"/>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60.35%.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630198"/>
            <a:ext cx="6418283" cy="3389352"/>
          </a:xfrm>
          <a:prstGeom prst="rect">
            <a:avLst/>
          </a:prstGeom>
        </p:spPr>
      </p:pic>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07" y="4019550"/>
            <a:ext cx="3562786"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865894"/>
            <a:ext cx="6498579" cy="3545305"/>
          </a:xfrm>
          <a:prstGeom prst="rect">
            <a:avLst/>
          </a:prstGeom>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771" y="4411199"/>
            <a:ext cx="3733800" cy="24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325556"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95" y="601846"/>
            <a:ext cx="6389786" cy="3360554"/>
          </a:xfrm>
          <a:prstGeom prst="rect">
            <a:avLst/>
          </a:prstGeom>
        </p:spPr>
      </p:pic>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538" y="396240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657212"/>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871535" y="1928808"/>
            <a:ext cx="10515600" cy="392906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285885" y="1524348"/>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176" y="1953577"/>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986681" y="5211328"/>
            <a:ext cx="5731510" cy="1092673"/>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5" y="854598"/>
            <a:ext cx="4192621" cy="526045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77.61%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24" y="819924"/>
            <a:ext cx="5905128" cy="3295189"/>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588" y="4115113"/>
            <a:ext cx="3277763"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37307"/>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549955" y="2994781"/>
            <a:ext cx="5944978" cy="369177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7068" y="676413"/>
            <a:ext cx="4852886" cy="2938292"/>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7068" y="4077224"/>
            <a:ext cx="4852886" cy="1198436"/>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06889" y="591305"/>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8783" y="723403"/>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895350" y="1487171"/>
            <a:ext cx="10401300" cy="4370427"/>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sz="2000"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sz="2000"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sz="2000" dirty="0">
                <a:solidFill>
                  <a:srgbClr val="000000"/>
                </a:solidFill>
                <a:latin typeface="Century" panose="02040604050505020304" pitchFamily="18" charset="0"/>
              </a:rPr>
              <a:t>.</a:t>
            </a:r>
            <a:r>
              <a:rPr lang="en-US" sz="2000" b="0" i="0" dirty="0">
                <a:solidFill>
                  <a:srgbClr val="000000"/>
                </a:solidFill>
                <a:effectLst/>
                <a:latin typeface="Century" panose="02040604050505020304" pitchFamily="18" charset="0"/>
              </a:rPr>
              <a:t> </a:t>
            </a:r>
            <a:r>
              <a:rPr lang="en-US" sz="2000" dirty="0">
                <a:solidFill>
                  <a:srgbClr val="000000"/>
                </a:solidFill>
                <a:latin typeface="Century" panose="02040604050505020304" pitchFamily="18" charset="0"/>
              </a:rPr>
              <a:t>A</a:t>
            </a:r>
            <a:r>
              <a:rPr lang="en-US" sz="2000" b="0" i="0" dirty="0">
                <a:solidFill>
                  <a:srgbClr val="000000"/>
                </a:solidFill>
                <a:effectLst/>
                <a:latin typeface="Century" panose="02040604050505020304" pitchFamily="18" charset="0"/>
              </a:rPr>
              <a:t>nd got better insights from data visualization.</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39F74-8B18-46D6-8BC2-5F31AD9FC347}"/>
              </a:ext>
            </a:extLst>
          </p:cNvPr>
          <p:cNvSpPr txBox="1"/>
          <p:nvPr/>
        </p:nvSpPr>
        <p:spPr>
          <a:xfrm>
            <a:off x="666750" y="704850"/>
            <a:ext cx="10629899" cy="5632311"/>
          </a:xfrm>
          <a:prstGeom prst="rect">
            <a:avLst/>
          </a:prstGeom>
          <a:noFill/>
        </p:spPr>
        <p:txBody>
          <a:bodyPr wrap="square">
            <a:spAutoFit/>
          </a:bodyPr>
          <a:lstStyle/>
          <a:p>
            <a:pPr marL="285750" indent="-285750" algn="just">
              <a:buFont typeface="Wingdings" panose="05000000000000000000" pitchFamily="2" charset="2"/>
              <a:buChar char="Ø"/>
            </a:pPr>
            <a:r>
              <a:rPr lang="en-US" sz="2000"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sz="2000"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sz="2000" b="0" i="0" dirty="0" err="1">
                <a:effectLst/>
                <a:latin typeface="Century" panose="02040604050505020304" pitchFamily="18" charset="0"/>
              </a:rPr>
              <a:t>Spicejet</a:t>
            </a:r>
            <a:r>
              <a:rPr lang="en-US" sz="2000"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sz="2000"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sz="2000" dirty="0">
                <a:solidFill>
                  <a:srgbClr val="000000"/>
                </a:solidFill>
                <a:latin typeface="Century" panose="02040604050505020304" pitchFamily="18" charset="0"/>
              </a:rPr>
              <a:t>Extra Trees </a:t>
            </a:r>
            <a:r>
              <a:rPr lang="en-US" sz="2000"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sz="2000" dirty="0">
                <a:solidFill>
                  <a:srgbClr val="000000"/>
                </a:solidFill>
                <a:latin typeface="Century" panose="02040604050505020304" pitchFamily="18" charset="0"/>
              </a:rPr>
              <a:t>s</a:t>
            </a:r>
            <a:r>
              <a:rPr lang="en-US" sz="2000" b="0" i="0" dirty="0">
                <a:solidFill>
                  <a:srgbClr val="000000"/>
                </a:solidFill>
                <a:effectLst/>
                <a:latin typeface="Century" panose="02040604050505020304" pitchFamily="18" charset="0"/>
              </a:rPr>
              <a:t>o, we concluded that Extra Trees Regressor as the best model as it was giving high R2 score after tuning</a:t>
            </a:r>
            <a:endParaRPr lang="en-IN" sz="2000" dirty="0"/>
          </a:p>
        </p:txBody>
      </p:sp>
    </p:spTree>
    <p:extLst>
      <p:ext uri="{BB962C8B-B14F-4D97-AF65-F5344CB8AC3E}">
        <p14:creationId xmlns:p14="http://schemas.microsoft.com/office/powerpoint/2010/main" val="1071982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502498"/>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729573" y="1557339"/>
            <a:ext cx="10865795" cy="4694619"/>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p>
          <a:p>
            <a:pPr algn="just">
              <a:lnSpc>
                <a:spcPct val="107000"/>
              </a:lnSpc>
              <a:spcAft>
                <a:spcPts val="800"/>
              </a:spcAft>
            </a:pP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364395"/>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711171"/>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742950" y="1999979"/>
            <a:ext cx="10758488" cy="3236848"/>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825331"/>
            <a:ext cx="10748865"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857251" y="1871663"/>
            <a:ext cx="10563420" cy="3970318"/>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 </a:t>
            </a:r>
          </a:p>
          <a:p>
            <a:pPr algn="just" fontAlgn="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369332"/>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657411"/>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grpSp>
        <p:nvGrpSpPr>
          <p:cNvPr id="6" name="Group 5">
            <a:extLst>
              <a:ext uri="{FF2B5EF4-FFF2-40B4-BE49-F238E27FC236}">
                <a16:creationId xmlns:a16="http://schemas.microsoft.com/office/drawing/2014/main" id="{7BC71038-CE4A-466F-BC0B-CF8558BBBC20}"/>
              </a:ext>
            </a:extLst>
          </p:cNvPr>
          <p:cNvGrpSpPr/>
          <p:nvPr/>
        </p:nvGrpSpPr>
        <p:grpSpPr>
          <a:xfrm>
            <a:off x="714375" y="1743075"/>
            <a:ext cx="10701337" cy="4229100"/>
            <a:chOff x="861112" y="845002"/>
            <a:chExt cx="10144448" cy="5773147"/>
          </a:xfrm>
        </p:grpSpPr>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gr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784064"/>
            <a:ext cx="1106610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06490" y="1859339"/>
            <a:ext cx="1068705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040178-5CC6-40B0-B28F-9C6E9BA74A8E}"/>
              </a:ext>
            </a:extLst>
          </p:cNvPr>
          <p:cNvSpPr txBox="1"/>
          <p:nvPr/>
        </p:nvSpPr>
        <p:spPr>
          <a:xfrm>
            <a:off x="731044" y="771525"/>
            <a:ext cx="10527507" cy="341632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19993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1245</TotalTime>
  <Words>3789</Words>
  <Application>Microsoft Office PowerPoint</Application>
  <PresentationFormat>Widescreen</PresentationFormat>
  <Paragraphs>171</Paragraphs>
  <Slides>35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Bookman Old Style</vt:lpstr>
      <vt:lpstr>Calibri</vt:lpstr>
      <vt:lpstr>Century</vt:lpstr>
      <vt:lpstr>Garamond</vt:lpstr>
      <vt:lpstr>Helvetica Neue</vt:lpstr>
      <vt:lpstr>Monotype Corsiva</vt:lpstr>
      <vt:lpstr>Symbol</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akhandss17@gmail.com</cp:lastModifiedBy>
  <cp:revision>139</cp:revision>
  <dcterms:created xsi:type="dcterms:W3CDTF">2021-10-24T08:35:25Z</dcterms:created>
  <dcterms:modified xsi:type="dcterms:W3CDTF">2022-06-28T14:37:04Z</dcterms:modified>
</cp:coreProperties>
</file>