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1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Bahnschrift" panose="020B0502040204020203" pitchFamily="34" charset="0"/>
      <p:regular r:id="rId48"/>
      <p:bold r:id="rId49"/>
    </p:embeddedFont>
    <p:embeddedFont>
      <p:font typeface="Calibri" panose="020F0502020204030204" pitchFamily="34" charset="0"/>
      <p:regular r:id="rId50"/>
      <p:bold r:id="rId51"/>
      <p:italic r:id="rId52"/>
      <p:boldItalic r:id="rId53"/>
    </p:embeddedFont>
    <p:embeddedFont>
      <p:font typeface="Century Gothic" panose="020B0502020202020204" pitchFamily="34" charset="0"/>
      <p:regular r:id="rId54"/>
      <p:bold r:id="rId55"/>
      <p:italic r:id="rId56"/>
      <p:boldItalic r:id="rId57"/>
    </p:embeddedFont>
    <p:embeddedFont>
      <p:font typeface="Quicksand" panose="020B0604020202020204" charset="0"/>
      <p:regular r:id="rId58"/>
      <p:bold r:id="rId59"/>
    </p:embeddedFont>
    <p:embeddedFont>
      <p:font typeface="Wingdings 3" panose="05040102010807070707" pitchFamily="18" charset="2"/>
      <p:regular r:id="rId6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31DD99-5642-4E82-8B26-449450CF436C}">
  <a:tblStyle styleId="{7F31DD99-5642-4E82-8B26-449450CF436C}"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26463D6-975D-4AFA-A892-11EA0E11150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980"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071115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2e8d8e333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2e8d8e333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004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60592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79665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18461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544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8930729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27554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34584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60153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95523492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48462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10700" y="1233175"/>
            <a:ext cx="38613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4200"/>
              <a:buNone/>
              <a:defRPr sz="4200">
                <a:solidFill>
                  <a:schemeClr val="accent1"/>
                </a:solidFill>
              </a:defRPr>
            </a:lvl1pPr>
            <a:lvl2pPr lvl="1" algn="ctr">
              <a:spcBef>
                <a:spcPts val="0"/>
              </a:spcBef>
              <a:spcAft>
                <a:spcPts val="0"/>
              </a:spcAft>
              <a:buClr>
                <a:schemeClr val="accent1"/>
              </a:buClr>
              <a:buSzPts val="4200"/>
              <a:buNone/>
              <a:defRPr sz="4200">
                <a:solidFill>
                  <a:schemeClr val="accent1"/>
                </a:solidFill>
              </a:defRPr>
            </a:lvl2pPr>
            <a:lvl3pPr lvl="2" algn="ctr">
              <a:spcBef>
                <a:spcPts val="0"/>
              </a:spcBef>
              <a:spcAft>
                <a:spcPts val="0"/>
              </a:spcAft>
              <a:buClr>
                <a:schemeClr val="accent1"/>
              </a:buClr>
              <a:buSzPts val="4200"/>
              <a:buNone/>
              <a:defRPr sz="4200">
                <a:solidFill>
                  <a:schemeClr val="accent1"/>
                </a:solidFill>
              </a:defRPr>
            </a:lvl3pPr>
            <a:lvl4pPr lvl="3" algn="ctr">
              <a:spcBef>
                <a:spcPts val="0"/>
              </a:spcBef>
              <a:spcAft>
                <a:spcPts val="0"/>
              </a:spcAft>
              <a:buClr>
                <a:schemeClr val="accent1"/>
              </a:buClr>
              <a:buSzPts val="4200"/>
              <a:buNone/>
              <a:defRPr sz="4200">
                <a:solidFill>
                  <a:schemeClr val="accent1"/>
                </a:solidFill>
              </a:defRPr>
            </a:lvl4pPr>
            <a:lvl5pPr lvl="4" algn="ctr">
              <a:spcBef>
                <a:spcPts val="0"/>
              </a:spcBef>
              <a:spcAft>
                <a:spcPts val="0"/>
              </a:spcAft>
              <a:buClr>
                <a:schemeClr val="accent1"/>
              </a:buClr>
              <a:buSzPts val="4200"/>
              <a:buNone/>
              <a:defRPr sz="4200">
                <a:solidFill>
                  <a:schemeClr val="accent1"/>
                </a:solidFill>
              </a:defRPr>
            </a:lvl5pPr>
            <a:lvl6pPr lvl="5" algn="ctr">
              <a:spcBef>
                <a:spcPts val="0"/>
              </a:spcBef>
              <a:spcAft>
                <a:spcPts val="0"/>
              </a:spcAft>
              <a:buClr>
                <a:schemeClr val="accent1"/>
              </a:buClr>
              <a:buSzPts val="4200"/>
              <a:buNone/>
              <a:defRPr sz="4200">
                <a:solidFill>
                  <a:schemeClr val="accent1"/>
                </a:solidFill>
              </a:defRPr>
            </a:lvl6pPr>
            <a:lvl7pPr lvl="6" algn="ctr">
              <a:spcBef>
                <a:spcPts val="0"/>
              </a:spcBef>
              <a:spcAft>
                <a:spcPts val="0"/>
              </a:spcAft>
              <a:buClr>
                <a:schemeClr val="accent1"/>
              </a:buClr>
              <a:buSzPts val="4200"/>
              <a:buNone/>
              <a:defRPr sz="4200">
                <a:solidFill>
                  <a:schemeClr val="accent1"/>
                </a:solidFill>
              </a:defRPr>
            </a:lvl7pPr>
            <a:lvl8pPr lvl="7" algn="ctr">
              <a:spcBef>
                <a:spcPts val="0"/>
              </a:spcBef>
              <a:spcAft>
                <a:spcPts val="0"/>
              </a:spcAft>
              <a:buClr>
                <a:schemeClr val="accent1"/>
              </a:buClr>
              <a:buSzPts val="4200"/>
              <a:buNone/>
              <a:defRPr sz="4200">
                <a:solidFill>
                  <a:schemeClr val="accent1"/>
                </a:solidFill>
              </a:defRPr>
            </a:lvl8pPr>
            <a:lvl9pPr lvl="8" algn="ctr">
              <a:spcBef>
                <a:spcPts val="0"/>
              </a:spcBef>
              <a:spcAft>
                <a:spcPts val="0"/>
              </a:spcAft>
              <a:buClr>
                <a:schemeClr val="accent1"/>
              </a:buClr>
              <a:buSzPts val="4200"/>
              <a:buNone/>
              <a:defRPr sz="4200">
                <a:solidFill>
                  <a:schemeClr val="accent1"/>
                </a:solidFill>
              </a:defRPr>
            </a:lvl9pPr>
          </a:lstStyle>
          <a:p>
            <a:endParaRPr/>
          </a:p>
        </p:txBody>
      </p:sp>
      <p:sp>
        <p:nvSpPr>
          <p:cNvPr id="34" name="Google Shape;34;p9"/>
          <p:cNvSpPr txBox="1">
            <a:spLocks noGrp="1"/>
          </p:cNvSpPr>
          <p:nvPr>
            <p:ph type="subTitle" idx="1"/>
          </p:nvPr>
        </p:nvSpPr>
        <p:spPr>
          <a:xfrm>
            <a:off x="710700" y="2803075"/>
            <a:ext cx="3861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5" name="Google Shape;35;p9"/>
          <p:cNvSpPr txBox="1">
            <a:spLocks noGrp="1"/>
          </p:cNvSpPr>
          <p:nvPr>
            <p:ph type="body" idx="2"/>
          </p:nvPr>
        </p:nvSpPr>
        <p:spPr>
          <a:xfrm>
            <a:off x="4572000" y="724075"/>
            <a:ext cx="38613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Tree>
    <p:extLst>
      <p:ext uri="{BB962C8B-B14F-4D97-AF65-F5344CB8AC3E}">
        <p14:creationId xmlns:p14="http://schemas.microsoft.com/office/powerpoint/2010/main" val="379525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07830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10720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1075763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64254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281591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631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5/30/2022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8601207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76478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8994840"/>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 id="2147483936"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26"/>
          <p:cNvSpPr txBox="1">
            <a:spLocks noGrp="1"/>
          </p:cNvSpPr>
          <p:nvPr>
            <p:ph type="ctrTitle"/>
          </p:nvPr>
        </p:nvSpPr>
        <p:spPr>
          <a:xfrm>
            <a:off x="662873" y="1741076"/>
            <a:ext cx="7722300" cy="15169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Bahnschrift" panose="020B0502040204020203" pitchFamily="34" charset="0"/>
              </a:rPr>
              <a:t>MICRO-CREDIT DEFAULTER PROJECT</a:t>
            </a:r>
            <a:endParaRPr sz="3200" dirty="0">
              <a:latin typeface="Bahnschrift" panose="020B0502040204020203" pitchFamily="34" charset="0"/>
            </a:endParaRPr>
          </a:p>
        </p:txBody>
      </p:sp>
      <p:sp>
        <p:nvSpPr>
          <p:cNvPr id="126" name="Google Shape;126;p26"/>
          <p:cNvSpPr txBox="1">
            <a:spLocks noGrp="1"/>
          </p:cNvSpPr>
          <p:nvPr>
            <p:ph type="subTitle" idx="1"/>
          </p:nvPr>
        </p:nvSpPr>
        <p:spPr>
          <a:xfrm>
            <a:off x="2438453" y="2782533"/>
            <a:ext cx="3756837" cy="21805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atin typeface="Bahnschrift" panose="020B0502040204020203" pitchFamily="34" charset="0"/>
              </a:rPr>
              <a:t>SUBMITTED BY-</a:t>
            </a:r>
          </a:p>
          <a:p>
            <a:pPr marL="0" lvl="0" indent="0" algn="ctr" rtl="0">
              <a:spcBef>
                <a:spcPts val="0"/>
              </a:spcBef>
              <a:spcAft>
                <a:spcPts val="0"/>
              </a:spcAft>
              <a:buNone/>
            </a:pPr>
            <a:r>
              <a:rPr lang="en" sz="2400" b="1" dirty="0">
                <a:latin typeface="Bahnschrift" panose="020B0502040204020203" pitchFamily="34" charset="0"/>
              </a:rPr>
              <a:t>Akhand pratap singh</a:t>
            </a:r>
            <a:endParaRPr sz="2400" b="1" dirty="0">
              <a:latin typeface="Bahnschrift"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B359CD-8A12-45D9-8CBE-6D74A4F12BBD}"/>
              </a:ext>
            </a:extLst>
          </p:cNvPr>
          <p:cNvSpPr>
            <a:spLocks noGrp="1"/>
          </p:cNvSpPr>
          <p:nvPr>
            <p:ph type="subTitle" idx="1"/>
          </p:nvPr>
        </p:nvSpPr>
        <p:spPr>
          <a:xfrm>
            <a:off x="290623" y="3764986"/>
            <a:ext cx="8222511" cy="1378513"/>
          </a:xfrm>
        </p:spPr>
        <p:txBody>
          <a:bodyPr/>
          <a:lstStyle/>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Then I separated the defaulter’s data and checked the valuable customer to the network and found that their monthly revenue is more than 10000 rupiah.</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Though the data is quite imbalanced and many columns doesn’t have data except the maximum value so I dropped that columns.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sz="1400" dirty="0">
              <a:latin typeface="Quicksand" panose="020B0604020202020204" charset="0"/>
            </a:endParaRPr>
          </a:p>
        </p:txBody>
      </p:sp>
      <p:sp>
        <p:nvSpPr>
          <p:cNvPr id="4" name="Text Placeholder 3">
            <a:extLst>
              <a:ext uri="{FF2B5EF4-FFF2-40B4-BE49-F238E27FC236}">
                <a16:creationId xmlns:a16="http://schemas.microsoft.com/office/drawing/2014/main" id="{8EDFD849-9DFB-410C-91D1-54579155606E}"/>
              </a:ext>
            </a:extLst>
          </p:cNvPr>
          <p:cNvSpPr>
            <a:spLocks noGrp="1"/>
          </p:cNvSpPr>
          <p:nvPr>
            <p:ph type="body" idx="2"/>
          </p:nvPr>
        </p:nvSpPr>
        <p:spPr>
          <a:xfrm>
            <a:off x="382772" y="92749"/>
            <a:ext cx="8307571" cy="1012576"/>
          </a:xfrm>
        </p:spPr>
        <p:txBody>
          <a:bodyPr/>
          <a:lstStyle/>
          <a:p>
            <a:pPr>
              <a:buFont typeface="Courier New" panose="02070309020205020404" pitchFamily="49" charset="0"/>
              <a:buChar char="o"/>
            </a:pPr>
            <a:r>
              <a:rPr lang="en-US" sz="1600" dirty="0">
                <a:latin typeface="Bahnschrift" panose="020B0502040204020203" pitchFamily="34" charset="0"/>
              </a:rPr>
              <a:t>Defaulters data</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id="{8F1D20DB-4800-46EA-A172-94E267C6F2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3982" y="738720"/>
            <a:ext cx="6290576" cy="2847996"/>
          </a:xfrm>
          <a:prstGeom prst="rect">
            <a:avLst/>
          </a:prstGeom>
          <a:noFill/>
          <a:ln>
            <a:noFill/>
          </a:ln>
        </p:spPr>
      </p:pic>
    </p:spTree>
    <p:extLst>
      <p:ext uri="{BB962C8B-B14F-4D97-AF65-F5344CB8AC3E}">
        <p14:creationId xmlns:p14="http://schemas.microsoft.com/office/powerpoint/2010/main" val="63713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BCA8CC-7CD7-4F8D-A830-5DC6687333B9}"/>
              </a:ext>
            </a:extLst>
          </p:cNvPr>
          <p:cNvSpPr>
            <a:spLocks noGrp="1"/>
          </p:cNvSpPr>
          <p:nvPr>
            <p:ph type="body" idx="2"/>
          </p:nvPr>
        </p:nvSpPr>
        <p:spPr>
          <a:xfrm>
            <a:off x="283535" y="206624"/>
            <a:ext cx="8534400" cy="814102"/>
          </a:xfrm>
        </p:spPr>
        <p:txBody>
          <a:bodyPr/>
          <a:lstStyle/>
          <a:p>
            <a:pPr marL="114300" indent="0">
              <a:buNone/>
            </a:pPr>
            <a:r>
              <a:rPr lang="en-US" sz="2800" b="1" dirty="0">
                <a:latin typeface="Bahnschrift" panose="020B0502040204020203" pitchFamily="34" charset="0"/>
              </a:rPr>
              <a:t>VISUALIZATIONS</a:t>
            </a:r>
            <a:endParaRPr lang="en-IN" sz="2800" b="1" dirty="0">
              <a:latin typeface="Bahnschrift" panose="020B0502040204020203" pitchFamily="34" charset="0"/>
            </a:endParaRPr>
          </a:p>
        </p:txBody>
      </p:sp>
      <p:pic>
        <p:nvPicPr>
          <p:cNvPr id="5" name="Picture 4">
            <a:extLst>
              <a:ext uri="{FF2B5EF4-FFF2-40B4-BE49-F238E27FC236}">
                <a16:creationId xmlns:a16="http://schemas.microsoft.com/office/drawing/2014/main" id="{189E0250-F266-423D-BC17-E769FE2705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7962" y="794429"/>
            <a:ext cx="4282773" cy="2579636"/>
          </a:xfrm>
          <a:prstGeom prst="rect">
            <a:avLst/>
          </a:prstGeom>
          <a:noFill/>
          <a:ln>
            <a:noFill/>
          </a:ln>
        </p:spPr>
      </p:pic>
      <p:pic>
        <p:nvPicPr>
          <p:cNvPr id="6" name="Picture 5">
            <a:extLst>
              <a:ext uri="{FF2B5EF4-FFF2-40B4-BE49-F238E27FC236}">
                <a16:creationId xmlns:a16="http://schemas.microsoft.com/office/drawing/2014/main" id="{3905D12F-22DA-4878-B3C5-94FD587A33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7963" y="3374065"/>
            <a:ext cx="4282772" cy="1769435"/>
          </a:xfrm>
          <a:prstGeom prst="rect">
            <a:avLst/>
          </a:prstGeom>
          <a:noFill/>
          <a:ln>
            <a:noFill/>
          </a:ln>
        </p:spPr>
      </p:pic>
      <p:sp>
        <p:nvSpPr>
          <p:cNvPr id="7" name="TextBox 6">
            <a:extLst>
              <a:ext uri="{FF2B5EF4-FFF2-40B4-BE49-F238E27FC236}">
                <a16:creationId xmlns:a16="http://schemas.microsoft.com/office/drawing/2014/main" id="{2B6EA0A8-1249-408F-977B-32F3F5288A1A}"/>
              </a:ext>
            </a:extLst>
          </p:cNvPr>
          <p:cNvSpPr txBox="1"/>
          <p:nvPr/>
        </p:nvSpPr>
        <p:spPr>
          <a:xfrm>
            <a:off x="5259572" y="857693"/>
            <a:ext cx="3508744" cy="5336141"/>
          </a:xfrm>
          <a:prstGeom prst="rect">
            <a:avLst/>
          </a:prstGeom>
          <a:noFill/>
        </p:spPr>
        <p:txBody>
          <a:bodyPr wrap="square" rtlCol="0">
            <a:spAutoFit/>
          </a:bodyPr>
          <a:lstStyle/>
          <a:p>
            <a:r>
              <a:rPr lang="en-US" sz="1600" dirty="0">
                <a:solidFill>
                  <a:schemeClr val="accent1"/>
                </a:solidFill>
                <a:latin typeface="Quicksand" panose="020B0604020202020204" charset="0"/>
              </a:rPr>
              <a:t>Observations:</a:t>
            </a:r>
          </a:p>
          <a:p>
            <a:endParaRPr lang="en-US"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We can see that 183431 people had paid their loan amount whereas 26162 people did not pay the amount.</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Here the dataset is imbalanced. Label ‘1’ has approximately 87.5% records, while label ‘0’ has approximately 12.5% records.</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IN" dirty="0">
              <a:solidFill>
                <a:schemeClr val="accent1"/>
              </a:solidFill>
              <a:latin typeface="Quicksand" panose="020B0604020202020204" charset="0"/>
            </a:endParaRPr>
          </a:p>
        </p:txBody>
      </p:sp>
      <p:sp>
        <p:nvSpPr>
          <p:cNvPr id="3" name="TextBox 2">
            <a:extLst>
              <a:ext uri="{FF2B5EF4-FFF2-40B4-BE49-F238E27FC236}">
                <a16:creationId xmlns:a16="http://schemas.microsoft.com/office/drawing/2014/main" id="{C54E3541-5D5A-4846-BDBB-55A8FA532D0A}"/>
              </a:ext>
            </a:extLst>
          </p:cNvPr>
          <p:cNvSpPr txBox="1"/>
          <p:nvPr/>
        </p:nvSpPr>
        <p:spPr>
          <a:xfrm>
            <a:off x="5174512" y="404037"/>
            <a:ext cx="2955851"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1800" b="1" dirty="0">
                <a:solidFill>
                  <a:schemeClr val="accent1"/>
                </a:solidFill>
                <a:latin typeface="Quicksand" panose="020B0604020202020204" charset="0"/>
              </a:rPr>
              <a:t>Univariate Analysis</a:t>
            </a:r>
            <a:endParaRPr lang="en-IN" sz="1800" b="1" dirty="0">
              <a:solidFill>
                <a:schemeClr val="accent1"/>
              </a:solidFill>
              <a:latin typeface="Quicksand" panose="020B0604020202020204" charset="0"/>
            </a:endParaRPr>
          </a:p>
        </p:txBody>
      </p:sp>
    </p:spTree>
    <p:extLst>
      <p:ext uri="{BB962C8B-B14F-4D97-AF65-F5344CB8AC3E}">
        <p14:creationId xmlns:p14="http://schemas.microsoft.com/office/powerpoint/2010/main" val="359349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EFC221-F255-4A60-B036-3C502C6C5179}"/>
              </a:ext>
            </a:extLst>
          </p:cNvPr>
          <p:cNvSpPr>
            <a:spLocks noGrp="1"/>
          </p:cNvSpPr>
          <p:nvPr>
            <p:ph type="body" idx="2"/>
          </p:nvPr>
        </p:nvSpPr>
        <p:spPr>
          <a:xfrm>
            <a:off x="347330" y="198474"/>
            <a:ext cx="8449340" cy="906851"/>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Data recorded on the basis of months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id="{292F89B1-7DA2-454F-AF29-EA1EB5AE9B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7330" y="994499"/>
            <a:ext cx="5514754" cy="3102580"/>
          </a:xfrm>
          <a:prstGeom prst="rect">
            <a:avLst/>
          </a:prstGeom>
          <a:noFill/>
          <a:ln>
            <a:noFill/>
          </a:ln>
        </p:spPr>
      </p:pic>
      <p:sp>
        <p:nvSpPr>
          <p:cNvPr id="6" name="TextBox 5">
            <a:extLst>
              <a:ext uri="{FF2B5EF4-FFF2-40B4-BE49-F238E27FC236}">
                <a16:creationId xmlns:a16="http://schemas.microsoft.com/office/drawing/2014/main" id="{34EA93BF-1DE5-47DA-A1BF-02BB533B0CFB}"/>
              </a:ext>
            </a:extLst>
          </p:cNvPr>
          <p:cNvSpPr txBox="1"/>
          <p:nvPr/>
        </p:nvSpPr>
        <p:spPr>
          <a:xfrm>
            <a:off x="6166884" y="871870"/>
            <a:ext cx="2884967" cy="6974794"/>
          </a:xfrm>
          <a:prstGeom prst="rect">
            <a:avLst/>
          </a:prstGeom>
          <a:noFill/>
        </p:spPr>
        <p:txBody>
          <a:bodyPr wrap="square" rtlCol="0">
            <a:spAutoFit/>
          </a:bodyPr>
          <a:lstStyle/>
          <a:p>
            <a:r>
              <a:rPr lang="en-US" sz="1500" dirty="0">
                <a:solidFill>
                  <a:schemeClr val="accent1"/>
                </a:solidFill>
                <a:latin typeface="Quicksand" panose="020B0604020202020204" charset="0"/>
              </a:rPr>
              <a:t>Observations:</a:t>
            </a:r>
          </a:p>
          <a:p>
            <a:endParaRPr lang="en-US" sz="1500"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5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people records have been recorded in the month of July with a value of 85765 whereas least number of records have been recorded in the month of August with a value of 40674. </a:t>
            </a:r>
            <a:endParaRPr lang="en-IN" sz="15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5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All the records are recorded in the months of June, July and August respectively.</a:t>
            </a:r>
            <a:endParaRPr lang="en-IN" sz="15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IN" sz="1600" dirty="0">
              <a:latin typeface="Quicksand" panose="020B0604020202020204" charset="0"/>
            </a:endParaRPr>
          </a:p>
        </p:txBody>
      </p:sp>
    </p:spTree>
    <p:extLst>
      <p:ext uri="{BB962C8B-B14F-4D97-AF65-F5344CB8AC3E}">
        <p14:creationId xmlns:p14="http://schemas.microsoft.com/office/powerpoint/2010/main" val="82388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8F9D7A3-C389-4945-B058-EC314B4B5CE1}"/>
              </a:ext>
            </a:extLst>
          </p:cNvPr>
          <p:cNvSpPr>
            <a:spLocks noGrp="1"/>
          </p:cNvSpPr>
          <p:nvPr>
            <p:ph type="body" idx="2"/>
          </p:nvPr>
        </p:nvSpPr>
        <p:spPr>
          <a:xfrm>
            <a:off x="460743" y="262271"/>
            <a:ext cx="8279219" cy="843054"/>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Data recorded on the basis of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id="{C110E3BF-959D-432B-AC7F-68F0C56457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8500" y="943691"/>
            <a:ext cx="7292340" cy="2019249"/>
          </a:xfrm>
          <a:prstGeom prst="rect">
            <a:avLst/>
          </a:prstGeom>
          <a:noFill/>
          <a:ln>
            <a:noFill/>
          </a:ln>
        </p:spPr>
      </p:pic>
      <p:sp>
        <p:nvSpPr>
          <p:cNvPr id="6" name="TextBox 5">
            <a:extLst>
              <a:ext uri="{FF2B5EF4-FFF2-40B4-BE49-F238E27FC236}">
                <a16:creationId xmlns:a16="http://schemas.microsoft.com/office/drawing/2014/main" id="{04A57485-8783-4506-A21F-5AD21494160C}"/>
              </a:ext>
            </a:extLst>
          </p:cNvPr>
          <p:cNvSpPr txBox="1"/>
          <p:nvPr/>
        </p:nvSpPr>
        <p:spPr>
          <a:xfrm>
            <a:off x="578500" y="3232298"/>
            <a:ext cx="8289053" cy="1810432"/>
          </a:xfrm>
          <a:prstGeom prst="rect">
            <a:avLst/>
          </a:prstGeom>
          <a:noFill/>
        </p:spPr>
        <p:txBody>
          <a:bodyPr wrap="square" rtlCol="0">
            <a:spAutoFit/>
          </a:bodyPr>
          <a:lstStyle/>
          <a:p>
            <a:pPr lvl="0" algn="just">
              <a:lnSpc>
                <a:spcPct val="107000"/>
              </a:lnSpc>
              <a:buClr>
                <a:schemeClr val="accent1"/>
              </a:buClr>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Observations:</a:t>
            </a:r>
          </a:p>
          <a:p>
            <a:pPr marL="342900" lvl="0" indent="-342900" algn="just">
              <a:lnSpc>
                <a:spcPct val="107000"/>
              </a:lnSpc>
              <a:buClr>
                <a:schemeClr val="accent1"/>
              </a:buClr>
              <a:buFont typeface="Wingdings" panose="05000000000000000000" pitchFamily="2" charset="2"/>
              <a:buChar char="Ø"/>
            </a:pPr>
            <a:endParaRPr lang="en-IN" sz="1600" dirty="0">
              <a:solidFill>
                <a:schemeClr val="accent1"/>
              </a:solidFill>
              <a:latin typeface="Quicksand" panose="020B0604020202020204" charset="0"/>
              <a:ea typeface="Times New Roman" panose="02020603050405020304" pitchFamily="18" charset="0"/>
              <a:cs typeface="Calibri" panose="020F0502020204030204" pitchFamily="34" charset="0"/>
            </a:endParaRPr>
          </a:p>
          <a:p>
            <a:pPr marL="342900" lvl="0" indent="-342900" algn="just">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On 11th day, maximum number of people either took the loans or repaid the loan amount. The number of people is 8092. </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On 31st day, minimum number of people either took the loans or repaid the loan amount. The number of people is 2178.</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157507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4E497BF-7242-41A4-A0E0-9506E96A77E2}"/>
              </a:ext>
            </a:extLst>
          </p:cNvPr>
          <p:cNvSpPr>
            <a:spLocks noGrp="1"/>
          </p:cNvSpPr>
          <p:nvPr>
            <p:ph type="body" idx="2"/>
          </p:nvPr>
        </p:nvSpPr>
        <p:spPr>
          <a:xfrm>
            <a:off x="467833" y="295989"/>
            <a:ext cx="8144539" cy="809336"/>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Maximum amount of loan taken by people in last 30 and 90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id="{5003C30A-2071-43A8-9102-3498662329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1985" y="953136"/>
            <a:ext cx="5126945" cy="3796074"/>
          </a:xfrm>
          <a:prstGeom prst="rect">
            <a:avLst/>
          </a:prstGeom>
          <a:noFill/>
          <a:ln>
            <a:noFill/>
          </a:ln>
        </p:spPr>
      </p:pic>
      <p:sp>
        <p:nvSpPr>
          <p:cNvPr id="6" name="TextBox 5">
            <a:extLst>
              <a:ext uri="{FF2B5EF4-FFF2-40B4-BE49-F238E27FC236}">
                <a16:creationId xmlns:a16="http://schemas.microsoft.com/office/drawing/2014/main" id="{5A8EE951-7257-415A-9425-A3463250D78A}"/>
              </a:ext>
            </a:extLst>
          </p:cNvPr>
          <p:cNvSpPr txBox="1"/>
          <p:nvPr/>
        </p:nvSpPr>
        <p:spPr>
          <a:xfrm>
            <a:off x="5748670" y="953136"/>
            <a:ext cx="3097618" cy="4416594"/>
          </a:xfrm>
          <a:prstGeom prst="rect">
            <a:avLst/>
          </a:prstGeom>
          <a:noFill/>
        </p:spPr>
        <p:txBody>
          <a:bodyPr wrap="square" rtlCol="0">
            <a:spAutoFit/>
          </a:bodyPr>
          <a:lstStyle/>
          <a:p>
            <a:endParaRPr lang="en-US" dirty="0">
              <a:solidFill>
                <a:schemeClr val="accent1"/>
              </a:solidFill>
              <a:latin typeface="Quicksand" panose="020B0604020202020204" charset="0"/>
            </a:endParaRPr>
          </a:p>
          <a:p>
            <a:r>
              <a:rPr lang="en-US" dirty="0">
                <a:solidFill>
                  <a:schemeClr val="accent1"/>
                </a:solidFill>
                <a:latin typeface="Quicksand" panose="020B0604020202020204" charset="0"/>
              </a:rPr>
              <a:t>Observations:</a:t>
            </a:r>
          </a:p>
          <a:p>
            <a:endParaRPr lang="en-US" dirty="0">
              <a:solidFill>
                <a:schemeClr val="accent1"/>
              </a:solidFill>
              <a:latin typeface="Quicksand" panose="020B0604020202020204" charset="0"/>
            </a:endParaRPr>
          </a:p>
          <a:p>
            <a:pPr marL="342900" lvl="0" indent="-342900" algn="just">
              <a:lnSpc>
                <a:spcPct val="107000"/>
              </a:lnSpc>
              <a:spcBef>
                <a:spcPts val="1200"/>
              </a:spcBef>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In 30 days, maximum number of people had taken 6Rs as the loan amount and the number of people is 179193 whereas the minimum number of people had not taken loan and their number is 3244.</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In 90 days, maximum number of people had taken 6Rs as the loan amount and the number of people is 180038 whereas the minimum number of people had not taken loan and their number is 2031.</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spcAft>
                <a:spcPts val="800"/>
              </a:spcAft>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people had taken 12Rs as the loan amount within 90 days and their number is 26477 whereas for 30 days the number of people who had taken 12Rs is 26109 respectively.</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dirty="0"/>
          </a:p>
        </p:txBody>
      </p:sp>
    </p:spTree>
    <p:extLst>
      <p:ext uri="{BB962C8B-B14F-4D97-AF65-F5344CB8AC3E}">
        <p14:creationId xmlns:p14="http://schemas.microsoft.com/office/powerpoint/2010/main" val="65601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F59CE1-D90C-4C5A-A223-77BEE2AB8319}"/>
              </a:ext>
            </a:extLst>
          </p:cNvPr>
          <p:cNvSpPr>
            <a:spLocks noGrp="1"/>
          </p:cNvSpPr>
          <p:nvPr>
            <p:ph type="subTitle" idx="1"/>
          </p:nvPr>
        </p:nvSpPr>
        <p:spPr>
          <a:xfrm>
            <a:off x="710699" y="3345711"/>
            <a:ext cx="7823701" cy="1701210"/>
          </a:xfrm>
        </p:spPr>
        <p:txBody>
          <a:bodyPr/>
          <a:lstStyle/>
          <a:p>
            <a:pPr algn="l"/>
            <a:r>
              <a:rPr lang="en-US" sz="1600" dirty="0">
                <a:latin typeface="Quicksand" panose="020B0604020202020204" charset="0"/>
              </a:rPr>
              <a:t>Observations:</a:t>
            </a:r>
          </a:p>
          <a:p>
            <a:pPr marL="342900" lvl="0" indent="-342900" algn="l">
              <a:lnSpc>
                <a:spcPct val="107000"/>
              </a:lnSpc>
              <a:buFont typeface="Wingdings" panose="05000000000000000000" pitchFamily="2" charset="2"/>
              <a:buChar char="Ø"/>
            </a:pPr>
            <a:endParaRPr lang="en-IN" sz="1600" dirty="0">
              <a:solidFill>
                <a:srgbClr val="000000"/>
              </a:solidFill>
              <a:effectLst/>
              <a:latin typeface="Quicksand" panose="020B0604020202020204" charset="0"/>
              <a:ea typeface="Times New Roman" panose="02020603050405020304" pitchFamily="18" charset="0"/>
              <a:cs typeface="Calibri" panose="020F0502020204030204" pitchFamily="34" charset="0"/>
            </a:endParaRPr>
          </a:p>
          <a:p>
            <a:pPr marL="342900" lvl="0" indent="-34290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83028 is the maximum number of people who had taken loans and they had taken only once.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Single person had taken loans for 41, 50, 36 times etc.</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
        <p:nvSpPr>
          <p:cNvPr id="4" name="Text Placeholder 3">
            <a:extLst>
              <a:ext uri="{FF2B5EF4-FFF2-40B4-BE49-F238E27FC236}">
                <a16:creationId xmlns:a16="http://schemas.microsoft.com/office/drawing/2014/main" id="{7A1306A1-B61F-49BD-A7A9-61ABC78A43F0}"/>
              </a:ext>
            </a:extLst>
          </p:cNvPr>
          <p:cNvSpPr>
            <a:spLocks noGrp="1"/>
          </p:cNvSpPr>
          <p:nvPr>
            <p:ph type="body" idx="2"/>
          </p:nvPr>
        </p:nvSpPr>
        <p:spPr>
          <a:xfrm>
            <a:off x="382771" y="283535"/>
            <a:ext cx="8428075" cy="744279"/>
          </a:xfrm>
        </p:spPr>
        <p:txBody>
          <a:bodyPr/>
          <a:lstStyle/>
          <a:p>
            <a:pPr>
              <a:buFont typeface="Courier New" panose="02070309020205020404" pitchFamily="49" charset="0"/>
              <a:buChar char="o"/>
            </a:pPr>
            <a:r>
              <a:rPr lang="en-US" sz="1600" dirty="0">
                <a:solidFill>
                  <a:schemeClr val="accent1"/>
                </a:solidFill>
                <a:latin typeface="Bahnschrift" panose="020B0502040204020203" pitchFamily="34" charset="0"/>
              </a:rPr>
              <a:t>Number of loans taken by people in last 30 days</a:t>
            </a:r>
            <a:endParaRPr lang="en-IN" sz="1600" dirty="0">
              <a:solidFill>
                <a:schemeClr val="accent1"/>
              </a:solidFill>
              <a:latin typeface="Bahnschrift" panose="020B0502040204020203" pitchFamily="34" charset="0"/>
            </a:endParaRPr>
          </a:p>
        </p:txBody>
      </p:sp>
      <p:pic>
        <p:nvPicPr>
          <p:cNvPr id="5" name="Picture 4">
            <a:extLst>
              <a:ext uri="{FF2B5EF4-FFF2-40B4-BE49-F238E27FC236}">
                <a16:creationId xmlns:a16="http://schemas.microsoft.com/office/drawing/2014/main" id="{F9B82F3B-C502-4509-8799-9192F60FB0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0860" y="1003288"/>
            <a:ext cx="7162800" cy="2125980"/>
          </a:xfrm>
          <a:prstGeom prst="rect">
            <a:avLst/>
          </a:prstGeom>
          <a:noFill/>
          <a:ln>
            <a:noFill/>
          </a:ln>
        </p:spPr>
      </p:pic>
    </p:spTree>
    <p:extLst>
      <p:ext uri="{BB962C8B-B14F-4D97-AF65-F5344CB8AC3E}">
        <p14:creationId xmlns:p14="http://schemas.microsoft.com/office/powerpoint/2010/main" val="428938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B86FFF-4D95-4239-9157-38607E817319}"/>
              </a:ext>
            </a:extLst>
          </p:cNvPr>
          <p:cNvSpPr>
            <a:spLocks noGrp="1"/>
          </p:cNvSpPr>
          <p:nvPr>
            <p:ph type="subTitle" idx="1"/>
          </p:nvPr>
        </p:nvSpPr>
        <p:spPr>
          <a:xfrm>
            <a:off x="710700" y="3437594"/>
            <a:ext cx="7589784" cy="1549961"/>
          </a:xfrm>
        </p:spPr>
        <p:txBody>
          <a:bodyPr/>
          <a:lstStyle/>
          <a:p>
            <a:pPr algn="l"/>
            <a:r>
              <a:rPr lang="en-US" sz="1500" dirty="0"/>
              <a:t>Observations:</a:t>
            </a:r>
          </a:p>
          <a:p>
            <a:pPr algn="l"/>
            <a:endParaRPr lang="en-US" sz="1500" dirty="0"/>
          </a:p>
          <a:p>
            <a:pPr marL="342900" lvl="0" indent="-342900" algn="just">
              <a:lnSpc>
                <a:spcPct val="107000"/>
              </a:lnSpc>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Maximum number of times the loan taken by the people is 26 and the amount is equivalent to 15.</a:t>
            </a: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Minimum number of times the loan taken by the people is 1 and the amount is equivalent to 6.</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
        <p:nvSpPr>
          <p:cNvPr id="4" name="Text Placeholder 3">
            <a:extLst>
              <a:ext uri="{FF2B5EF4-FFF2-40B4-BE49-F238E27FC236}">
                <a16:creationId xmlns:a16="http://schemas.microsoft.com/office/drawing/2014/main" id="{0149B425-1661-4C9D-9EBD-241D7781A726}"/>
              </a:ext>
            </a:extLst>
          </p:cNvPr>
          <p:cNvSpPr>
            <a:spLocks noGrp="1"/>
          </p:cNvSpPr>
          <p:nvPr>
            <p:ph type="body" idx="2"/>
          </p:nvPr>
        </p:nvSpPr>
        <p:spPr>
          <a:xfrm>
            <a:off x="609600" y="155945"/>
            <a:ext cx="7823700" cy="609600"/>
          </a:xfrm>
        </p:spPr>
        <p:txBody>
          <a:bodyPr/>
          <a:lstStyle/>
          <a:p>
            <a:pPr>
              <a:buFont typeface="Courier New" panose="02070309020205020404" pitchFamily="49" charset="0"/>
              <a:buChar char="o"/>
            </a:pPr>
            <a:endParaRPr lang="en-IN" sz="1600" b="1"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endParaRPr lang="en-IN" sz="16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r>
              <a:rPr lang="en-IN" sz="16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rPr>
              <a:t>Number of loans taken by people in last 90 days vs Amount of loan taken by the people in last 90 days (considering only defaulters)</a:t>
            </a:r>
          </a:p>
          <a:p>
            <a:pPr>
              <a:buFont typeface="Courier New" panose="02070309020205020404" pitchFamily="49" charset="0"/>
              <a:buChar char="o"/>
            </a:pPr>
            <a:endParaRPr lang="en-IN" sz="1600" dirty="0"/>
          </a:p>
        </p:txBody>
      </p:sp>
      <p:pic>
        <p:nvPicPr>
          <p:cNvPr id="5" name="Picture 4">
            <a:extLst>
              <a:ext uri="{FF2B5EF4-FFF2-40B4-BE49-F238E27FC236}">
                <a16:creationId xmlns:a16="http://schemas.microsoft.com/office/drawing/2014/main" id="{34ED56AB-A6AF-4603-BF33-3DB5CC87D0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2810" y="885781"/>
            <a:ext cx="6590224" cy="2431577"/>
          </a:xfrm>
          <a:prstGeom prst="rect">
            <a:avLst/>
          </a:prstGeom>
          <a:noFill/>
          <a:ln>
            <a:noFill/>
          </a:ln>
        </p:spPr>
      </p:pic>
    </p:spTree>
    <p:extLst>
      <p:ext uri="{BB962C8B-B14F-4D97-AF65-F5344CB8AC3E}">
        <p14:creationId xmlns:p14="http://schemas.microsoft.com/office/powerpoint/2010/main" val="174326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75C9AC-3361-4129-A17B-1004E5836EB7}"/>
              </a:ext>
            </a:extLst>
          </p:cNvPr>
          <p:cNvSpPr>
            <a:spLocks noGrp="1"/>
          </p:cNvSpPr>
          <p:nvPr>
            <p:ph type="subTitle" idx="1"/>
          </p:nvPr>
        </p:nvSpPr>
        <p:spPr>
          <a:xfrm>
            <a:off x="710699" y="3296092"/>
            <a:ext cx="7873319" cy="1772094"/>
          </a:xfrm>
        </p:spPr>
        <p:txBody>
          <a:bodyPr/>
          <a:lstStyle/>
          <a:p>
            <a:pPr algn="l"/>
            <a:r>
              <a:rPr lang="en-US" sz="1600" dirty="0">
                <a:latin typeface="Quicksand" panose="020B0604020202020204" charset="0"/>
              </a:rPr>
              <a:t>Observations:</a:t>
            </a:r>
          </a:p>
          <a:p>
            <a:pPr marL="342900" lvl="0" indent="-342900" algn="just">
              <a:lnSpc>
                <a:spcPct val="107000"/>
              </a:lnSpc>
              <a:buFont typeface="Wingdings" panose="05000000000000000000" pitchFamily="2" charset="2"/>
              <a:buChar char=""/>
            </a:pPr>
            <a:endPar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285750" lvl="0" indent="-28575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The records had been available in the months of June and July, whereas there are no records in August.</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Maximum number of records are available in June with a value of 13187.</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latin typeface="Quicksand" panose="020B0604020202020204" charset="0"/>
            </a:endParaRPr>
          </a:p>
        </p:txBody>
      </p:sp>
      <p:sp>
        <p:nvSpPr>
          <p:cNvPr id="4" name="Text Placeholder 3">
            <a:extLst>
              <a:ext uri="{FF2B5EF4-FFF2-40B4-BE49-F238E27FC236}">
                <a16:creationId xmlns:a16="http://schemas.microsoft.com/office/drawing/2014/main" id="{EC54E484-12C6-4EF3-A48F-6A0D0B5470A1}"/>
              </a:ext>
            </a:extLst>
          </p:cNvPr>
          <p:cNvSpPr>
            <a:spLocks noGrp="1"/>
          </p:cNvSpPr>
          <p:nvPr>
            <p:ph type="body" idx="2"/>
          </p:nvPr>
        </p:nvSpPr>
        <p:spPr>
          <a:xfrm>
            <a:off x="411125" y="241005"/>
            <a:ext cx="8265041" cy="864320"/>
          </a:xfrm>
        </p:spPr>
        <p:txBody>
          <a:bodyPr/>
          <a:lstStyle/>
          <a:p>
            <a:pPr>
              <a:buFont typeface="Courier New" panose="02070309020205020404" pitchFamily="49" charset="0"/>
              <a:buChar char="o"/>
            </a:pPr>
            <a:r>
              <a:rPr lang="en-US" sz="1600" dirty="0">
                <a:latin typeface="Bahnschrift" panose="020B0502040204020203" pitchFamily="34" charset="0"/>
              </a:rPr>
              <a:t>Defaulters data recorded on the basis of months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id="{AFCF2D8B-83CF-4531-8FC5-F619EF8FA5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9581" y="829340"/>
            <a:ext cx="6741042" cy="2303720"/>
          </a:xfrm>
          <a:prstGeom prst="rect">
            <a:avLst/>
          </a:prstGeom>
          <a:noFill/>
          <a:ln>
            <a:noFill/>
          </a:ln>
        </p:spPr>
      </p:pic>
    </p:spTree>
    <p:extLst>
      <p:ext uri="{BB962C8B-B14F-4D97-AF65-F5344CB8AC3E}">
        <p14:creationId xmlns:p14="http://schemas.microsoft.com/office/powerpoint/2010/main" val="223652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46168A1-404A-4B1C-AE2F-0E1CB40EFF59}"/>
              </a:ext>
            </a:extLst>
          </p:cNvPr>
          <p:cNvSpPr>
            <a:spLocks noGrp="1"/>
          </p:cNvSpPr>
          <p:nvPr>
            <p:ph type="subTitle" idx="1"/>
          </p:nvPr>
        </p:nvSpPr>
        <p:spPr>
          <a:xfrm>
            <a:off x="710700" y="3002989"/>
            <a:ext cx="7908760" cy="1965960"/>
          </a:xfrm>
        </p:spPr>
        <p:txBody>
          <a:bodyPr/>
          <a:lstStyle/>
          <a:p>
            <a:pPr algn="l"/>
            <a:r>
              <a:rPr lang="en-US" sz="1600" dirty="0"/>
              <a:t>Observations:</a:t>
            </a:r>
          </a:p>
          <a:p>
            <a:pPr algn="l"/>
            <a:endParaRPr lang="en-US" sz="1600" dirty="0"/>
          </a:p>
          <a:p>
            <a:pPr marL="342900" lvl="0" indent="-34290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On 20th day the maximum number of records are there and the value is 1182.</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On 28th day, the minimum number of records are there and the value is 363.</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
        <p:nvSpPr>
          <p:cNvPr id="4" name="Text Placeholder 3">
            <a:extLst>
              <a:ext uri="{FF2B5EF4-FFF2-40B4-BE49-F238E27FC236}">
                <a16:creationId xmlns:a16="http://schemas.microsoft.com/office/drawing/2014/main" id="{1E066329-DB0C-4CD6-B4C3-51D556C92F88}"/>
              </a:ext>
            </a:extLst>
          </p:cNvPr>
          <p:cNvSpPr>
            <a:spLocks noGrp="1"/>
          </p:cNvSpPr>
          <p:nvPr>
            <p:ph type="body" idx="2"/>
          </p:nvPr>
        </p:nvSpPr>
        <p:spPr>
          <a:xfrm>
            <a:off x="779721" y="226828"/>
            <a:ext cx="7653579" cy="942753"/>
          </a:xfrm>
        </p:spPr>
        <p:txBody>
          <a:bodyPr/>
          <a:lstStyle/>
          <a:p>
            <a:pPr>
              <a:buFont typeface="Courier New" panose="02070309020205020404" pitchFamily="49" charset="0"/>
              <a:buChar char="o"/>
            </a:pPr>
            <a:r>
              <a:rPr lang="en-US" sz="1800" dirty="0">
                <a:latin typeface="Bahnschrift" panose="020B0502040204020203" pitchFamily="34" charset="0"/>
              </a:rPr>
              <a:t>Defaulters data recorded on the basis of days</a:t>
            </a:r>
            <a:endParaRPr lang="en-IN" sz="1800" dirty="0">
              <a:latin typeface="Bahnschrift" panose="020B0502040204020203" pitchFamily="34" charset="0"/>
            </a:endParaRPr>
          </a:p>
          <a:p>
            <a:pPr marL="114300" indent="0">
              <a:buNone/>
            </a:pP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id="{6F4BC13A-3FAB-4849-AFDD-CA7FA3A5EF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3969" y="858668"/>
            <a:ext cx="7040880" cy="1965960"/>
          </a:xfrm>
          <a:prstGeom prst="rect">
            <a:avLst/>
          </a:prstGeom>
          <a:noFill/>
          <a:ln>
            <a:noFill/>
          </a:ln>
        </p:spPr>
      </p:pic>
    </p:spTree>
    <p:extLst>
      <p:ext uri="{BB962C8B-B14F-4D97-AF65-F5344CB8AC3E}">
        <p14:creationId xmlns:p14="http://schemas.microsoft.com/office/powerpoint/2010/main" val="661493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2D13145-BCE7-44D7-B93E-4104BD62F0DF}"/>
              </a:ext>
            </a:extLst>
          </p:cNvPr>
          <p:cNvSpPr>
            <a:spLocks noGrp="1"/>
          </p:cNvSpPr>
          <p:nvPr>
            <p:ph type="body" idx="2"/>
          </p:nvPr>
        </p:nvSpPr>
        <p:spPr>
          <a:xfrm>
            <a:off x="710700" y="241005"/>
            <a:ext cx="7722600" cy="715925"/>
          </a:xfrm>
        </p:spPr>
        <p:txBody>
          <a:bodyPr/>
          <a:lstStyle/>
          <a:p>
            <a:pPr>
              <a:buFont typeface="Wingdings" panose="05000000000000000000" pitchFamily="2" charset="2"/>
              <a:buChar char="§"/>
            </a:pPr>
            <a:r>
              <a:rPr lang="en-US" b="1" dirty="0"/>
              <a:t>Bivariate Analysis</a:t>
            </a:r>
            <a:endParaRPr lang="en-IN" b="1" dirty="0"/>
          </a:p>
        </p:txBody>
      </p:sp>
      <p:sp>
        <p:nvSpPr>
          <p:cNvPr id="2" name="TextBox 1">
            <a:extLst>
              <a:ext uri="{FF2B5EF4-FFF2-40B4-BE49-F238E27FC236}">
                <a16:creationId xmlns:a16="http://schemas.microsoft.com/office/drawing/2014/main" id="{BAD2023F-40A1-4B19-977B-2016B8A1583A}"/>
              </a:ext>
            </a:extLst>
          </p:cNvPr>
          <p:cNvSpPr txBox="1"/>
          <p:nvPr/>
        </p:nvSpPr>
        <p:spPr>
          <a:xfrm>
            <a:off x="893135" y="1006549"/>
            <a:ext cx="7414437" cy="671915"/>
          </a:xfrm>
          <a:prstGeom prst="rect">
            <a:avLst/>
          </a:prstGeom>
          <a:noFill/>
        </p:spPr>
        <p:txBody>
          <a:bodyPr wrap="square" rtlCol="0">
            <a:spAutoFit/>
          </a:bodyPr>
          <a:lstStyle/>
          <a:p>
            <a:pPr marL="285750" indent="-285750">
              <a:lnSpc>
                <a:spcPct val="107000"/>
              </a:lnSpc>
              <a:spcBef>
                <a:spcPts val="1200"/>
              </a:spcBef>
              <a:spcAft>
                <a:spcPts val="800"/>
              </a:spcAft>
              <a:buClr>
                <a:schemeClr val="accent1"/>
              </a:buClr>
              <a:buFont typeface="Courier New" panose="02070309020205020404" pitchFamily="49" charset="0"/>
              <a:buChar char="o"/>
            </a:pPr>
            <a:r>
              <a:rPr lang="en-IN" sz="1800" dirty="0">
                <a:solidFill>
                  <a:schemeClr val="accent1"/>
                </a:solidFill>
                <a:effectLst/>
                <a:latin typeface="Bahnschrift" panose="020B0502040204020203" pitchFamily="34" charset="0"/>
                <a:ea typeface="Times New Roman" panose="02020603050405020304" pitchFamily="18" charset="0"/>
                <a:cs typeface="Calibri" panose="020F0502020204030204" pitchFamily="34" charset="0"/>
              </a:rPr>
              <a:t>Number of loans taken by people in last 30 days vs Amount of loan taken by the people in last 90 days</a:t>
            </a:r>
            <a:endParaRPr lang="en-IN" sz="18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7EFAC03-45CE-426B-A300-F68C3DC0E5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908" y="1678464"/>
            <a:ext cx="5329436" cy="3375546"/>
          </a:xfrm>
          <a:prstGeom prst="rect">
            <a:avLst/>
          </a:prstGeom>
          <a:noFill/>
          <a:ln>
            <a:noFill/>
          </a:ln>
        </p:spPr>
      </p:pic>
      <p:sp>
        <p:nvSpPr>
          <p:cNvPr id="6" name="TextBox 5">
            <a:extLst>
              <a:ext uri="{FF2B5EF4-FFF2-40B4-BE49-F238E27FC236}">
                <a16:creationId xmlns:a16="http://schemas.microsoft.com/office/drawing/2014/main" id="{F7E39A4F-F34C-4504-9C9C-D1A59FB2D4D8}"/>
              </a:ext>
            </a:extLst>
          </p:cNvPr>
          <p:cNvSpPr txBox="1"/>
          <p:nvPr/>
        </p:nvSpPr>
        <p:spPr>
          <a:xfrm>
            <a:off x="5904614" y="1618098"/>
            <a:ext cx="2983185" cy="5622950"/>
          </a:xfrm>
          <a:prstGeom prst="rect">
            <a:avLst/>
          </a:prstGeom>
          <a:noFill/>
        </p:spPr>
        <p:txBody>
          <a:bodyPr wrap="square" rtlCol="0">
            <a:spAutoFit/>
          </a:bodyPr>
          <a:lstStyle/>
          <a:p>
            <a:r>
              <a:rPr lang="en-US" sz="1600" dirty="0">
                <a:solidFill>
                  <a:schemeClr val="accent1"/>
                </a:solidFill>
                <a:latin typeface="Quicksand" panose="020B0604020202020204" charset="0"/>
              </a:rPr>
              <a:t>Observations:</a:t>
            </a:r>
          </a:p>
          <a:p>
            <a:endParaRPr lang="en-US" sz="1600"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loans taken by the people is 36 and the amount is equivalent to 320.</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Minimum number of loans taken by the people is 0.</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IN" sz="1600" dirty="0">
              <a:latin typeface="Quicksand" panose="020B0604020202020204" charset="0"/>
            </a:endParaRPr>
          </a:p>
        </p:txBody>
      </p:sp>
    </p:spTree>
    <p:extLst>
      <p:ext uri="{BB962C8B-B14F-4D97-AF65-F5344CB8AC3E}">
        <p14:creationId xmlns:p14="http://schemas.microsoft.com/office/powerpoint/2010/main" val="310102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761A-5B17-439D-929B-F46419588274}"/>
              </a:ext>
            </a:extLst>
          </p:cNvPr>
          <p:cNvSpPr>
            <a:spLocks noGrp="1"/>
          </p:cNvSpPr>
          <p:nvPr>
            <p:ph type="title"/>
          </p:nvPr>
        </p:nvSpPr>
        <p:spPr>
          <a:xfrm>
            <a:off x="710700" y="266007"/>
            <a:ext cx="7610340" cy="598517"/>
          </a:xfrm>
        </p:spPr>
        <p:txBody>
          <a:bodyPr/>
          <a:lstStyle/>
          <a:p>
            <a:r>
              <a:rPr lang="en-US" dirty="0"/>
              <a:t> CONTENTS</a:t>
            </a:r>
            <a:endParaRPr lang="en-IN" dirty="0"/>
          </a:p>
        </p:txBody>
      </p:sp>
      <p:sp>
        <p:nvSpPr>
          <p:cNvPr id="3" name="Subtitle 2">
            <a:extLst>
              <a:ext uri="{FF2B5EF4-FFF2-40B4-BE49-F238E27FC236}">
                <a16:creationId xmlns:a16="http://schemas.microsoft.com/office/drawing/2014/main" id="{645A32B8-2BA3-4E8D-8076-D803897266EC}"/>
              </a:ext>
            </a:extLst>
          </p:cNvPr>
          <p:cNvSpPr>
            <a:spLocks noGrp="1"/>
          </p:cNvSpPr>
          <p:nvPr>
            <p:ph type="subTitle" idx="1"/>
          </p:nvPr>
        </p:nvSpPr>
        <p:spPr>
          <a:xfrm>
            <a:off x="710700" y="806335"/>
            <a:ext cx="3861300" cy="4547061"/>
          </a:xfrm>
        </p:spPr>
        <p:txBody>
          <a:bodyPr/>
          <a:lstStyle/>
          <a:p>
            <a:r>
              <a:rPr lang="en-IN" dirty="0"/>
              <a:t>INTRODUCTION</a:t>
            </a:r>
          </a:p>
          <a:p>
            <a:r>
              <a:rPr lang="en-IN" dirty="0"/>
              <a:t>BUSINESS PROBLEM FRAMING</a:t>
            </a:r>
          </a:p>
          <a:p>
            <a:r>
              <a:rPr lang="en-IN" dirty="0"/>
              <a:t>DATA SOURCES AND THEIR FORMATS</a:t>
            </a:r>
          </a:p>
          <a:p>
            <a:r>
              <a:rPr lang="en-IN" dirty="0"/>
              <a:t>DATA LOADING AND THE DESCRIPTION OF DATA</a:t>
            </a:r>
          </a:p>
          <a:p>
            <a:r>
              <a:rPr lang="en-IN" dirty="0"/>
              <a:t>DATA PRE-PROCESSING</a:t>
            </a:r>
          </a:p>
          <a:p>
            <a:r>
              <a:rPr lang="en-IN" dirty="0"/>
              <a:t>VISUALIZATIONS</a:t>
            </a:r>
          </a:p>
          <a:p>
            <a:r>
              <a:rPr lang="en-IN" dirty="0"/>
              <a:t>INTERPRETATION OF RESULTS</a:t>
            </a:r>
          </a:p>
          <a:p>
            <a:r>
              <a:rPr lang="en-IN" dirty="0"/>
              <a:t>MODEL/S DEVELOPMENT AND EVALUATION</a:t>
            </a:r>
          </a:p>
          <a:p>
            <a:r>
              <a:rPr lang="en-IN" dirty="0"/>
              <a:t>CONCLUSION</a:t>
            </a:r>
          </a:p>
          <a:p>
            <a:endParaRPr lang="en-IN" dirty="0"/>
          </a:p>
        </p:txBody>
      </p:sp>
    </p:spTree>
    <p:extLst>
      <p:ext uri="{BB962C8B-B14F-4D97-AF65-F5344CB8AC3E}">
        <p14:creationId xmlns:p14="http://schemas.microsoft.com/office/powerpoint/2010/main" val="413060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C56922-1F64-4007-B4CC-3DFF67807BF5}"/>
              </a:ext>
            </a:extLst>
          </p:cNvPr>
          <p:cNvSpPr>
            <a:spLocks noGrp="1"/>
          </p:cNvSpPr>
          <p:nvPr>
            <p:ph type="body" idx="2"/>
          </p:nvPr>
        </p:nvSpPr>
        <p:spPr>
          <a:xfrm>
            <a:off x="779721" y="191386"/>
            <a:ext cx="7653579" cy="1020725"/>
          </a:xfrm>
        </p:spPr>
        <p:txBody>
          <a:bodyPr/>
          <a:lstStyle/>
          <a:p>
            <a:pPr>
              <a:buFont typeface="Courier New" panose="02070309020205020404" pitchFamily="49" charset="0"/>
              <a:buChar char="o"/>
            </a:pPr>
            <a:r>
              <a:rPr lang="en-IN" sz="1800" dirty="0">
                <a:solidFill>
                  <a:schemeClr val="accent1"/>
                </a:solidFill>
                <a:effectLst/>
                <a:latin typeface="Bahnschrift" panose="020B0502040204020203" pitchFamily="34" charset="0"/>
                <a:ea typeface="Calibri" panose="020F0502020204030204" pitchFamily="34" charset="0"/>
                <a:cs typeface="Calibri" panose="020F0502020204030204" pitchFamily="34" charset="0"/>
              </a:rPr>
              <a:t>Maximum number of loans taken vs Amount paid within due dates by people or not on the basis of label</a:t>
            </a:r>
            <a:endParaRPr lang="en-IN" sz="18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marL="114300" indent="0">
              <a:buNone/>
            </a:pPr>
            <a:endParaRPr lang="en-IN" dirty="0">
              <a:solidFill>
                <a:schemeClr val="accent1"/>
              </a:solidFill>
              <a:latin typeface="Bahnschrift" panose="020B0502040204020203" pitchFamily="34" charset="0"/>
            </a:endParaRPr>
          </a:p>
        </p:txBody>
      </p:sp>
      <p:pic>
        <p:nvPicPr>
          <p:cNvPr id="5" name="Picture 4">
            <a:extLst>
              <a:ext uri="{FF2B5EF4-FFF2-40B4-BE49-F238E27FC236}">
                <a16:creationId xmlns:a16="http://schemas.microsoft.com/office/drawing/2014/main" id="{7AE09F51-2597-4929-82C4-0A87D6B567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765" y="1093027"/>
            <a:ext cx="6225540" cy="3680460"/>
          </a:xfrm>
          <a:prstGeom prst="rect">
            <a:avLst/>
          </a:prstGeom>
          <a:noFill/>
          <a:ln>
            <a:noFill/>
          </a:ln>
        </p:spPr>
      </p:pic>
      <p:sp>
        <p:nvSpPr>
          <p:cNvPr id="6" name="TextBox 5">
            <a:extLst>
              <a:ext uri="{FF2B5EF4-FFF2-40B4-BE49-F238E27FC236}">
                <a16:creationId xmlns:a16="http://schemas.microsoft.com/office/drawing/2014/main" id="{06181707-19F8-4F81-8F15-19A070C48361}"/>
              </a:ext>
            </a:extLst>
          </p:cNvPr>
          <p:cNvSpPr txBox="1"/>
          <p:nvPr/>
        </p:nvSpPr>
        <p:spPr>
          <a:xfrm>
            <a:off x="6826101" y="1410586"/>
            <a:ext cx="2099133" cy="6328143"/>
          </a:xfrm>
          <a:prstGeom prst="rect">
            <a:avLst/>
          </a:prstGeom>
          <a:noFill/>
        </p:spPr>
        <p:txBody>
          <a:bodyPr wrap="square" rtlCol="0">
            <a:spAutoFit/>
          </a:bodyPr>
          <a:lstStyle/>
          <a:p>
            <a:r>
              <a:rPr lang="en-US" sz="1500" dirty="0">
                <a:solidFill>
                  <a:schemeClr val="accent1"/>
                </a:solidFill>
                <a:latin typeface="Quicksand" panose="020B0604020202020204" charset="0"/>
              </a:rPr>
              <a:t>Observations:</a:t>
            </a:r>
          </a:p>
          <a:p>
            <a:endParaRPr lang="en-US" sz="1500" dirty="0">
              <a:solidFill>
                <a:schemeClr val="accent1"/>
              </a:solidFill>
              <a:latin typeface="Quicksand" panose="020B0604020202020204" charset="0"/>
            </a:endParaRPr>
          </a:p>
          <a:p>
            <a:pPr>
              <a:lnSpc>
                <a:spcPct val="107000"/>
              </a:lnSpc>
              <a:spcAft>
                <a:spcPts val="800"/>
              </a:spcAft>
            </a:pPr>
            <a:r>
              <a:rPr lang="en-IN" sz="1500" dirty="0">
                <a:solidFill>
                  <a:schemeClr val="accent1"/>
                </a:solidFill>
                <a:effectLst/>
                <a:latin typeface="Quicksand" panose="020B0604020202020204" charset="0"/>
                <a:ea typeface="Calibri" panose="020F0502020204030204" pitchFamily="34" charset="0"/>
                <a:cs typeface="Calibri" panose="020F0502020204030204" pitchFamily="34" charset="0"/>
              </a:rPr>
              <a:t>We can observe that the Average payback time over last 30 days is higher for people who had taken 2 times the loan and say that the users with a smaller number of loans taking are more than the defaulters.</a:t>
            </a:r>
            <a:endParaRPr lang="en-IN" sz="15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IN" sz="1600" dirty="0">
              <a:solidFill>
                <a:schemeClr val="accent1"/>
              </a:solidFill>
              <a:latin typeface="Quicksand" panose="020B0604020202020204" charset="0"/>
            </a:endParaRPr>
          </a:p>
        </p:txBody>
      </p:sp>
    </p:spTree>
    <p:extLst>
      <p:ext uri="{BB962C8B-B14F-4D97-AF65-F5344CB8AC3E}">
        <p14:creationId xmlns:p14="http://schemas.microsoft.com/office/powerpoint/2010/main" val="123915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AD16-E95C-4FCB-B490-7FD24B04B05C}"/>
              </a:ext>
            </a:extLst>
          </p:cNvPr>
          <p:cNvSpPr>
            <a:spLocks noGrp="1"/>
          </p:cNvSpPr>
          <p:nvPr>
            <p:ph type="title"/>
          </p:nvPr>
        </p:nvSpPr>
        <p:spPr>
          <a:xfrm>
            <a:off x="561845" y="141768"/>
            <a:ext cx="7306249" cy="645042"/>
          </a:xfrm>
        </p:spPr>
        <p:txBody>
          <a:bodyPr/>
          <a:lstStyle/>
          <a:p>
            <a:pPr algn="l"/>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US" sz="2800" b="1" dirty="0">
                <a:latin typeface="Bahnschrift" panose="020B0502040204020203" pitchFamily="34" charset="0"/>
              </a:rPr>
            </a:br>
            <a:br>
              <a:rPr lang="en-IN" sz="2800" b="1" dirty="0">
                <a:latin typeface="Bahnschrift" panose="020B0502040204020203" pitchFamily="34" charset="0"/>
              </a:rPr>
            </a:br>
            <a:r>
              <a:rPr lang="en-IN" sz="2800" b="1" dirty="0">
                <a:latin typeface="Bahnschrift" panose="020B0502040204020203" pitchFamily="34" charset="0"/>
              </a:rPr>
              <a:t>INTERPRETATION OF RESULTS</a:t>
            </a:r>
            <a:endParaRPr lang="en-IN" sz="2800" dirty="0"/>
          </a:p>
        </p:txBody>
      </p:sp>
      <p:sp>
        <p:nvSpPr>
          <p:cNvPr id="3" name="Subtitle 2">
            <a:extLst>
              <a:ext uri="{FF2B5EF4-FFF2-40B4-BE49-F238E27FC236}">
                <a16:creationId xmlns:a16="http://schemas.microsoft.com/office/drawing/2014/main" id="{1B36F70E-EE88-4201-9B65-42F28A105ACA}"/>
              </a:ext>
            </a:extLst>
          </p:cNvPr>
          <p:cNvSpPr>
            <a:spLocks noGrp="1"/>
          </p:cNvSpPr>
          <p:nvPr>
            <p:ph type="subTitle" idx="1"/>
          </p:nvPr>
        </p:nvSpPr>
        <p:spPr>
          <a:xfrm>
            <a:off x="318977" y="786810"/>
            <a:ext cx="8449339" cy="4214923"/>
          </a:xfrm>
        </p:spPr>
        <p:txBody>
          <a:bodyPr/>
          <a:lstStyle/>
          <a:p>
            <a:pPr marL="0" indent="0" algn="l"/>
            <a:r>
              <a:rPr lang="en-US" sz="1600" dirty="0">
                <a:latin typeface="Bahnschrift" panose="020B0502040204020203" pitchFamily="34" charset="0"/>
              </a:rPr>
              <a:t>Visualization</a:t>
            </a:r>
          </a:p>
          <a:p>
            <a:pPr marL="400050" indent="-285750" algn="just">
              <a:buFont typeface="Wingdings" panose="05000000000000000000" pitchFamily="2" charset="2"/>
              <a:buChar char="Ø"/>
            </a:pPr>
            <a:endParaRPr lang="en-US" sz="1600" dirty="0">
              <a:latin typeface="Bahnschrift" panose="020B0502040204020203" pitchFamily="34" charset="0"/>
            </a:endParaRPr>
          </a:p>
          <a:p>
            <a:pPr marL="171450" lvl="0" indent="-171450" algn="just">
              <a:buSzPct val="100000"/>
              <a:buFont typeface="Wingdings" panose="05000000000000000000" pitchFamily="2" charset="2"/>
              <a:buChar char="Ø"/>
            </a:pPr>
            <a:r>
              <a:rPr lang="en-IN" sz="900" dirty="0">
                <a:effectLst/>
                <a:latin typeface="Calibri" panose="020F0502020204030204" pitchFamily="34" charset="0"/>
                <a:ea typeface="Times New Roman" panose="02020603050405020304" pitchFamily="18" charset="0"/>
                <a:cs typeface="Calibri" panose="020F0502020204030204" pitchFamily="34" charset="0"/>
              </a:rPr>
              <a:t> </a:t>
            </a:r>
            <a:r>
              <a:rPr lang="en-IN" sz="1300" dirty="0">
                <a:effectLst/>
                <a:latin typeface="Quicksand" panose="020B0604020202020204" charset="0"/>
                <a:ea typeface="Times New Roman" panose="02020603050405020304" pitchFamily="18" charset="0"/>
                <a:cs typeface="Calibri" panose="020F0502020204030204" pitchFamily="34" charset="0"/>
              </a:rPr>
              <a:t>The data set is quite imbalanced and there is lot of work to do before going to explore in depth with this dataset.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As per the client, they want us to predict whether the loan amount has been paying by users in 5 days or not.</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300" dirty="0">
                <a:effectLst/>
                <a:latin typeface="Quicksand" panose="020B0604020202020204" charset="0"/>
                <a:ea typeface="Calibri" panose="020F0502020204030204" pitchFamily="34" charset="0"/>
                <a:cs typeface="Calibri" panose="020F0502020204030204" pitchFamily="34" charset="0"/>
              </a:rPr>
              <a:t> </a:t>
            </a: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As this dataset belongs from the year 2016, the datas are recorded in the month of June, July and August.</a:t>
            </a:r>
            <a:r>
              <a:rPr lang="en-IN" sz="1300" dirty="0">
                <a:latin typeface="Quicksand" panose="020B0604020202020204" charset="0"/>
                <a:ea typeface="Times New Roman" panose="02020603050405020304" pitchFamily="18" charset="0"/>
                <a:cs typeface="Helvetica" panose="020B0604020202020204" pitchFamily="34" charset="0"/>
              </a:rPr>
              <a:t> </a:t>
            </a:r>
            <a:r>
              <a:rPr lang="en-IN" sz="1300" dirty="0">
                <a:effectLst/>
                <a:latin typeface="Quicksand" panose="020B0604020202020204" charset="0"/>
                <a:ea typeface="Times New Roman" panose="02020603050405020304" pitchFamily="18" charset="0"/>
                <a:cs typeface="Calibri" panose="020F0502020204030204" pitchFamily="34" charset="0"/>
              </a:rPr>
              <a:t>From the visualization, I am able to say that the most loan amount taken is rupiah 6 and most of the users are paying the loan within the time frame of 5 days, but many early users failed to do so. They usually take almost 7 to 8 days to pay the loan amount and even the valuable customers some time fails to pay the amount within the time frame.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300" dirty="0">
                <a:effectLst/>
                <a:latin typeface="Quicksand" panose="020B0604020202020204" charset="0"/>
                <a:ea typeface="Calibri" panose="020F0502020204030204" pitchFamily="34" charset="0"/>
                <a:cs typeface="Calibri" panose="020F0502020204030204" pitchFamily="34" charset="0"/>
              </a:rPr>
              <a:t> </a:t>
            </a: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I would suggest the client to increase the payment duration to 7 days, although they want from us to predict the amount within 5 days.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One more thing I noticed that, the smaller number of loans taken by the people are more defaulters and the frequently loan taking customers are less defaulters.</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r>
              <a:rPr lang="en-IN" sz="900" dirty="0">
                <a:effectLst/>
                <a:latin typeface="Calibri" panose="020F0502020204030204" pitchFamily="34" charset="0"/>
                <a:ea typeface="Calibri" panose="020F0502020204030204" pitchFamily="34" charset="0"/>
                <a:cs typeface="Calibri" panose="020F0502020204030204" pitchFamily="34" charset="0"/>
              </a:rPr>
              <a:t> </a:t>
            </a:r>
            <a:endParaRPr lang="en-IN" sz="1600" dirty="0">
              <a:latin typeface="Bahnschrift" panose="020B0502040204020203" pitchFamily="34" charset="0"/>
            </a:endParaRPr>
          </a:p>
        </p:txBody>
      </p:sp>
    </p:spTree>
    <p:extLst>
      <p:ext uri="{BB962C8B-B14F-4D97-AF65-F5344CB8AC3E}">
        <p14:creationId xmlns:p14="http://schemas.microsoft.com/office/powerpoint/2010/main" val="2324249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42337E-6768-4B82-B5CB-AB5AABBEFBA4}"/>
              </a:ext>
            </a:extLst>
          </p:cNvPr>
          <p:cNvSpPr>
            <a:spLocks noGrp="1"/>
          </p:cNvSpPr>
          <p:nvPr>
            <p:ph type="subTitle" idx="1"/>
          </p:nvPr>
        </p:nvSpPr>
        <p:spPr>
          <a:xfrm>
            <a:off x="290623" y="340242"/>
            <a:ext cx="8584019" cy="4586177"/>
          </a:xfrm>
        </p:spPr>
        <p:txBody>
          <a:bodyPr/>
          <a:lstStyle/>
          <a:p>
            <a:pPr marL="114300" indent="0" algn="l"/>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Most importantly, the people are paying the amount early or lately and sometimes they might fail to pay within the time frame, but I observed that almost 80% of users are paying the amount within 7-8 days. </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400" dirty="0">
                <a:effectLst/>
                <a:latin typeface="Quicksand" panose="020B0604020202020204" charset="0"/>
                <a:ea typeface="Calibri" panose="020F0502020204030204" pitchFamily="34" charset="0"/>
                <a:cs typeface="Calibri" panose="020F0502020204030204" pitchFamily="34" charset="0"/>
              </a:rPr>
              <a:t>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are no null values in the dataset.</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 Label 1 has approximately 87% records, and label 0 have 13 % records which is purely imbalanced.</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lnSpc>
                <a:spcPct val="107000"/>
              </a:lnSpc>
              <a:buSzPct val="100000"/>
            </a:pPr>
            <a:r>
              <a:rPr lang="en-IN" sz="1400" dirty="0">
                <a:effectLst/>
                <a:latin typeface="Quicksand" panose="020B0604020202020204" charset="0"/>
                <a:ea typeface="Calibri" panose="020F0502020204030204" pitchFamily="34" charset="0"/>
                <a:cs typeface="Calibri" panose="020F0502020204030204" pitchFamily="34" charset="0"/>
              </a:rPr>
              <a:t>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maxamnt_loans90 columns gives information about customers with no loan history.</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msisdn features some values are duplicated which might not be realistic. So, we have dropped the row which does not contain realistic value.</a:t>
            </a:r>
            <a:endParaRPr lang="en-IN" sz="1400" dirty="0">
              <a:latin typeface="Quicksand" panose="020B0604020202020204" charset="0"/>
              <a:ea typeface="Times New Roman" panose="02020603050405020304" pitchFamily="18" charset="0"/>
              <a:cs typeface="Helvetica" panose="020B0604020202020204" pitchFamily="34"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 collected data is only for one Telecom circle area as per Dataset Documentation so that we had dropped that column.</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dirty="0"/>
          </a:p>
        </p:txBody>
      </p:sp>
    </p:spTree>
    <p:extLst>
      <p:ext uri="{BB962C8B-B14F-4D97-AF65-F5344CB8AC3E}">
        <p14:creationId xmlns:p14="http://schemas.microsoft.com/office/powerpoint/2010/main" val="3144778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1BC9C8-DEC7-4CC8-978B-3F9D3D1BAE65}"/>
              </a:ext>
            </a:extLst>
          </p:cNvPr>
          <p:cNvSpPr>
            <a:spLocks noGrp="1"/>
          </p:cNvSpPr>
          <p:nvPr>
            <p:ph type="subTitle" idx="1"/>
          </p:nvPr>
        </p:nvSpPr>
        <p:spPr>
          <a:xfrm>
            <a:off x="290623" y="311888"/>
            <a:ext cx="8576929" cy="4735033"/>
          </a:xfrm>
        </p:spPr>
        <p:txBody>
          <a:bodyPr/>
          <a:lstStyle/>
          <a:p>
            <a:pPr algn="l">
              <a:buFont typeface="Courier New" panose="02070309020205020404" pitchFamily="49" charset="0"/>
              <a:buChar char="o"/>
            </a:pPr>
            <a:r>
              <a:rPr lang="en-US" sz="1600" dirty="0">
                <a:latin typeface="Bahnschrift" panose="020B0502040204020203" pitchFamily="34" charset="0"/>
              </a:rPr>
              <a:t>Correlation Analysis</a:t>
            </a:r>
          </a:p>
          <a:p>
            <a:pPr algn="l"/>
            <a:endParaRPr lang="en-IN" sz="1600" dirty="0"/>
          </a:p>
          <a:p>
            <a:pPr marL="342900" lvl="0" indent="-342900" algn="just">
              <a:lnSpc>
                <a:spcPct val="107000"/>
              </a:lnSpc>
              <a:spcAft>
                <a:spcPts val="1200"/>
              </a:spcAf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Here, we check how the different independent features are corelated with each other and their strength of Relationship, weather they are positively correlated or negatively corelated. </a:t>
            </a: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The value of Correlation ranges from -1 to +1. -1 indicate the negative correlation with increase in one independent variable the dependent variable decreases +1 indicates the positive correlation means with increase in independent variable dependent variable also increase. </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In our case, some of the independent features are highly corelated with each other with a person corelation strength more than 0.9 hence we have to dropped all the features which are highly multicollinear to avoid multicollinearity. </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month column is highly negative correlated with the target variable with a highest value of -54%.</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98% is the highest positive correlated value.</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Tree>
    <p:extLst>
      <p:ext uri="{BB962C8B-B14F-4D97-AF65-F5344CB8AC3E}">
        <p14:creationId xmlns:p14="http://schemas.microsoft.com/office/powerpoint/2010/main" val="4141128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112720-428A-43CC-A7FA-BC02BF165801}"/>
              </a:ext>
            </a:extLst>
          </p:cNvPr>
          <p:cNvSpPr>
            <a:spLocks noGrp="1"/>
          </p:cNvSpPr>
          <p:nvPr>
            <p:ph type="subTitle" idx="1"/>
          </p:nvPr>
        </p:nvSpPr>
        <p:spPr>
          <a:xfrm>
            <a:off x="510363" y="219740"/>
            <a:ext cx="8158715" cy="4501115"/>
          </a:xfrm>
        </p:spPr>
        <p:txBody>
          <a:bodyPr/>
          <a:lstStyle/>
          <a:p>
            <a:pPr algn="l">
              <a:buFont typeface="Courier New" panose="02070309020205020404" pitchFamily="49" charset="0"/>
              <a:buChar char="o"/>
            </a:pPr>
            <a:r>
              <a:rPr lang="en-US" sz="1600" dirty="0">
                <a:latin typeface="Bahnschrift" panose="020B0502040204020203" pitchFamily="34" charset="0"/>
              </a:rPr>
              <a:t>Checking for skewness</a:t>
            </a:r>
          </a:p>
          <a:p>
            <a:pPr marL="114300" indent="0" algn="l"/>
            <a:endParaRPr lang="en-US" sz="1600" dirty="0">
              <a:latin typeface="Bahnschrift" panose="020B0502040204020203" pitchFamily="34"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Skewed data are not normally distributed; either they are positive skewed or negative skewed. If the data is skewed, it impacts on the accuracy of the model. So, it’s very important to remove the skewness for right and left skewed data by using transform methods like square and cube root, boxcox and logarithm transformation. </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For visualization, we use distplot to check the distribution of data points and the shape of the curve. Any value greater than 0.55 or less than -0.55 is considered to be skewed data.</a:t>
            </a:r>
          </a:p>
          <a:p>
            <a:pPr marL="114300" indent="0" algn="just">
              <a:buSzPct val="100000"/>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In our case, most of the data are skewed and hence we have to remove the skewness during Scaling because if we remove the skewness by log or boxcox method it will induce nan values. Sometimes while using root transforms, it can cause to form nan values. It is better to remove those values before scaling because it will show ValueError while running the code.</a:t>
            </a:r>
          </a:p>
          <a:p>
            <a:pPr marL="114300" indent="0" algn="l"/>
            <a:endParaRPr lang="en-US" sz="1600" dirty="0">
              <a:latin typeface="Bahnschrift" panose="020B0502040204020203" pitchFamily="34" charset="0"/>
            </a:endParaRPr>
          </a:p>
          <a:p>
            <a:pPr algn="l"/>
            <a:endParaRPr lang="en-IN" dirty="0"/>
          </a:p>
        </p:txBody>
      </p:sp>
    </p:spTree>
    <p:extLst>
      <p:ext uri="{BB962C8B-B14F-4D97-AF65-F5344CB8AC3E}">
        <p14:creationId xmlns:p14="http://schemas.microsoft.com/office/powerpoint/2010/main" val="2959409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DCEB20F-4BCE-4470-8659-910F81CDC047}"/>
              </a:ext>
            </a:extLst>
          </p:cNvPr>
          <p:cNvSpPr>
            <a:spLocks noGrp="1"/>
          </p:cNvSpPr>
          <p:nvPr>
            <p:ph type="subTitle" idx="1"/>
          </p:nvPr>
        </p:nvSpPr>
        <p:spPr>
          <a:xfrm>
            <a:off x="340243" y="191386"/>
            <a:ext cx="8470604" cy="4699591"/>
          </a:xfrm>
        </p:spPr>
        <p:txBody>
          <a:bodyPr/>
          <a:lstStyle/>
          <a:p>
            <a:pPr algn="l">
              <a:buFont typeface="Courier New" panose="02070309020205020404" pitchFamily="49" charset="0"/>
              <a:buChar char="o"/>
            </a:pPr>
            <a:r>
              <a:rPr lang="en-US" sz="1600" dirty="0">
                <a:latin typeface="Bahnschrift" panose="020B0502040204020203" pitchFamily="34" charset="0"/>
              </a:rPr>
              <a:t>Checking for outliers</a:t>
            </a:r>
          </a:p>
          <a:p>
            <a:pPr algn="l">
              <a:buFont typeface="Courier New" panose="02070309020205020404" pitchFamily="49" charset="0"/>
              <a:buChar char="o"/>
            </a:pPr>
            <a:endParaRPr lang="en-US" sz="1600" dirty="0">
              <a:latin typeface="Bahnschrift" panose="020B0502040204020203" pitchFamily="34"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Outliers are the data points that differ significantly from other observations. Any data points greater than +3 and -3 standard deviations are called as outliers.</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Z-score is the automated method used for handling outliers and it’s important to remove outliers as it impacts on the Accuracy of the Model. </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In our case, each and every information is important to us and we can’t afford to lose 7-8% of data. But during the outlier’s analysis, we found that we are losing nearly 22% of data and hence we have decided not to use the outliers removed data, but using the original data itself.</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lnSpc>
                <a:spcPct val="107000"/>
              </a:lnSpc>
              <a:spcAft>
                <a:spcPts val="800"/>
              </a:spcAft>
              <a:buSzPct val="100000"/>
              <a:buFont typeface="Wingdings" panose="05000000000000000000" pitchFamily="2" charset="2"/>
              <a:buChar char="Ø"/>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Nearly 40000+ rows of data had been lost after the removal of outliers. We can visualize the presence of outliers by using boxplots.</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endParaRPr lang="en-US" sz="1600" dirty="0">
              <a:latin typeface="Bahnschrift" panose="020B0502040204020203" pitchFamily="34" charset="0"/>
            </a:endParaRPr>
          </a:p>
          <a:p>
            <a:pPr algn="l"/>
            <a:endParaRPr lang="en-IN" dirty="0"/>
          </a:p>
        </p:txBody>
      </p:sp>
    </p:spTree>
    <p:extLst>
      <p:ext uri="{BB962C8B-B14F-4D97-AF65-F5344CB8AC3E}">
        <p14:creationId xmlns:p14="http://schemas.microsoft.com/office/powerpoint/2010/main" val="382228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0E99753-B106-4497-B4C7-20D1A1F4A675}"/>
              </a:ext>
            </a:extLst>
          </p:cNvPr>
          <p:cNvSpPr>
            <a:spLocks noGrp="1"/>
          </p:cNvSpPr>
          <p:nvPr>
            <p:ph type="subTitle" idx="1"/>
          </p:nvPr>
        </p:nvSpPr>
        <p:spPr>
          <a:xfrm>
            <a:off x="255181" y="233916"/>
            <a:ext cx="8541489" cy="4621619"/>
          </a:xfrm>
        </p:spPr>
        <p:txBody>
          <a:bodyPr/>
          <a:lstStyle/>
          <a:p>
            <a:pPr algn="l">
              <a:buFont typeface="Courier New" panose="02070309020205020404" pitchFamily="49" charset="0"/>
              <a:buChar char="o"/>
            </a:pPr>
            <a:r>
              <a:rPr lang="en-US" sz="1600" dirty="0">
                <a:latin typeface="Bahnschrift" panose="020B0502040204020203" pitchFamily="34" charset="0"/>
              </a:rPr>
              <a:t>Splitting of data</a:t>
            </a:r>
          </a:p>
          <a:p>
            <a:pPr algn="l"/>
            <a:endParaRPr lang="en-IN" dirty="0"/>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The data is divided into two parts using component splitting.</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In this experiment, data is split based on a ratio of 80:20 for the training set and the testing set. </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The training set data is used in the logistic regression component for model training, while the testing set data is used in the prediction component.</a:t>
            </a:r>
          </a:p>
          <a:p>
            <a:pPr marL="114300" indent="0" algn="just">
              <a:lnSpc>
                <a:spcPct val="107000"/>
              </a:lnSpc>
              <a:spcAft>
                <a:spcPts val="800"/>
              </a:spcAft>
              <a:buSzPct val="100000"/>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We reduce the dimensions of the dataset to 10 features by using a technique known as Principal Component Analysis, as there are nearly 35 features present.</a:t>
            </a:r>
          </a:p>
          <a:p>
            <a:pPr algn="l"/>
            <a:endParaRPr lang="en-IN" sz="1600" dirty="0"/>
          </a:p>
        </p:txBody>
      </p:sp>
    </p:spTree>
    <p:extLst>
      <p:ext uri="{BB962C8B-B14F-4D97-AF65-F5344CB8AC3E}">
        <p14:creationId xmlns:p14="http://schemas.microsoft.com/office/powerpoint/2010/main" val="959341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176618-5F12-46A2-8A73-4DB0FD47A337}"/>
              </a:ext>
            </a:extLst>
          </p:cNvPr>
          <p:cNvSpPr>
            <a:spLocks noGrp="1"/>
          </p:cNvSpPr>
          <p:nvPr>
            <p:ph type="subTitle" idx="1"/>
          </p:nvPr>
        </p:nvSpPr>
        <p:spPr>
          <a:xfrm>
            <a:off x="297712" y="474920"/>
            <a:ext cx="8236688" cy="4316819"/>
          </a:xfrm>
        </p:spPr>
        <p:txBody>
          <a:bodyPr/>
          <a:lstStyle/>
          <a:p>
            <a:pPr algn="l">
              <a:buFont typeface="Courier New" panose="02070309020205020404" pitchFamily="49" charset="0"/>
              <a:buChar char="o"/>
            </a:pPr>
            <a:r>
              <a:rPr lang="en-US" sz="2000" dirty="0">
                <a:latin typeface="Bahnschrift" panose="020B0502040204020203" pitchFamily="34" charset="0"/>
              </a:rPr>
              <a:t>Standardization</a:t>
            </a:r>
          </a:p>
          <a:p>
            <a:pPr algn="l">
              <a:buFont typeface="Courier New" panose="02070309020205020404" pitchFamily="49" charset="0"/>
              <a:buChar char="o"/>
            </a:pPr>
            <a:endParaRPr lang="en-US" sz="2000" dirty="0">
              <a:latin typeface="Bahnschrift" panose="020B0502040204020203" pitchFamily="34" charset="0"/>
            </a:endParaRPr>
          </a:p>
          <a:p>
            <a:pPr marL="342900" lvl="0" indent="-342900" algn="just">
              <a:lnSpc>
                <a:spcPct val="107000"/>
              </a:lnSpc>
              <a:buSzPct val="100000"/>
              <a:buFont typeface="Wingdings" panose="05000000000000000000" pitchFamily="2" charset="2"/>
              <a:buChar char="Ø"/>
            </a:pPr>
            <a:r>
              <a:rPr lang="en-IN" sz="2000" dirty="0">
                <a:effectLst/>
                <a:latin typeface="Quicksand" panose="020B0604020202020204" charset="0"/>
                <a:ea typeface="Times New Roman" panose="02020603050405020304" pitchFamily="18" charset="0"/>
                <a:cs typeface="Calibri" panose="020F0502020204030204" pitchFamily="34" charset="0"/>
              </a:rPr>
              <a:t>Standardization of data is done by using Standard Scaler.</a:t>
            </a:r>
            <a:endParaRPr lang="en-IN" sz="20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lnSpc>
                <a:spcPct val="107000"/>
              </a:lnSpc>
              <a:buSzPct val="100000"/>
            </a:pPr>
            <a:r>
              <a:rPr lang="en-IN" sz="2000" dirty="0">
                <a:effectLst/>
                <a:latin typeface="Quicksand" panose="020B0604020202020204" charset="0"/>
                <a:ea typeface="Calibri" panose="020F0502020204030204" pitchFamily="34" charset="0"/>
                <a:cs typeface="Calibri" panose="020F0502020204030204" pitchFamily="34" charset="0"/>
              </a:rPr>
              <a:t> </a:t>
            </a:r>
            <a:endParaRPr lang="en-IN" sz="20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Aft>
                <a:spcPts val="1200"/>
              </a:spcAft>
              <a:buSzPct val="100000"/>
              <a:buFont typeface="Wingdings" panose="05000000000000000000" pitchFamily="2" charset="2"/>
              <a:buChar char="Ø"/>
            </a:pPr>
            <a:r>
              <a:rPr lang="en-IN" sz="2000" dirty="0">
                <a:effectLst/>
                <a:latin typeface="Quicksand" panose="020B0604020202020204" charset="0"/>
                <a:ea typeface="Times New Roman" panose="02020603050405020304" pitchFamily="18" charset="0"/>
                <a:cs typeface="Calibri" panose="020F0502020204030204" pitchFamily="34" charset="0"/>
              </a:rPr>
              <a:t>Standard scaler is used to bring the data points to standard Normal Distribution having mean = 0 and SD +- 1 to enhance accuracy of the model. In our case, its most important due to presence of high skewed data and Outliers.</a:t>
            </a:r>
            <a:endParaRPr lang="en-IN" sz="20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endParaRPr lang="en-IN" sz="2000" dirty="0">
              <a:latin typeface="Bahnschrift" panose="020B0502040204020203" pitchFamily="34" charset="0"/>
            </a:endParaRPr>
          </a:p>
        </p:txBody>
      </p:sp>
    </p:spTree>
    <p:extLst>
      <p:ext uri="{BB962C8B-B14F-4D97-AF65-F5344CB8AC3E}">
        <p14:creationId xmlns:p14="http://schemas.microsoft.com/office/powerpoint/2010/main" val="1795557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AFB5-E542-466D-91F6-7E0B94630382}"/>
              </a:ext>
            </a:extLst>
          </p:cNvPr>
          <p:cNvSpPr>
            <a:spLocks noGrp="1"/>
          </p:cNvSpPr>
          <p:nvPr>
            <p:ph type="title"/>
          </p:nvPr>
        </p:nvSpPr>
        <p:spPr>
          <a:xfrm>
            <a:off x="503275" y="226828"/>
            <a:ext cx="8222512" cy="708837"/>
          </a:xfrm>
        </p:spPr>
        <p:txBody>
          <a:bodyPr/>
          <a:lstStyle/>
          <a:p>
            <a:pPr algn="l"/>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r>
              <a:rPr lang="en-IN" sz="2800" b="1" dirty="0">
                <a:latin typeface="Bahnschrift" panose="020B0502040204020203" pitchFamily="34" charset="0"/>
              </a:rPr>
              <a:t>MODEL/S DEVELOPMENT AND EVALUATION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id="{7D60BE3E-FC83-43D5-8B9F-06BBA1B65A29}"/>
              </a:ext>
            </a:extLst>
          </p:cNvPr>
          <p:cNvSpPr>
            <a:spLocks noGrp="1"/>
          </p:cNvSpPr>
          <p:nvPr>
            <p:ph type="subTitle" idx="1"/>
          </p:nvPr>
        </p:nvSpPr>
        <p:spPr>
          <a:xfrm>
            <a:off x="184298" y="935665"/>
            <a:ext cx="8810846" cy="4061637"/>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Hardware and Software Requirements and Tools Used</a:t>
            </a:r>
          </a:p>
          <a:p>
            <a:pPr marL="114300" indent="0" algn="l"/>
            <a:endParaRPr lang="en-IN" sz="1600" b="1" dirty="0">
              <a:latin typeface="Bahnschrift" panose="020B0502040204020203" pitchFamily="34" charset="0"/>
              <a:ea typeface="Calibri" panose="020F0502020204030204" pitchFamily="34" charset="0"/>
              <a:cs typeface="Times New Roman" panose="02020603050405020304" pitchFamily="18" charset="0"/>
            </a:endParaRPr>
          </a:p>
          <a:p>
            <a:pPr marL="285750" indent="-171450" algn="just">
              <a:buSzPct val="100000"/>
              <a:buFont typeface="Wingdings" panose="05000000000000000000" pitchFamily="2" charset="2"/>
              <a:buChar char="Ø"/>
            </a:pPr>
            <a:r>
              <a:rPr lang="en-IN" sz="1100" dirty="0">
                <a:effectLst/>
                <a:latin typeface="Quicksand" panose="020B0604020202020204" charset="0"/>
                <a:ea typeface="Calibri" panose="020F0502020204030204" pitchFamily="34" charset="0"/>
                <a:cs typeface="Times New Roman" panose="02020603050405020304" pitchFamily="18" charset="0"/>
              </a:rPr>
              <a:t>For doing this project, the hardware used is a laptop with high end specifications and a stable internet connection. While coming to the software part, I had used anaconda navigator and in that I have used Jupyter Notebook to do my python programming and analysis.</a:t>
            </a:r>
          </a:p>
          <a:p>
            <a:pPr marL="285750" indent="-171450" algn="just">
              <a:buSzPct val="100000"/>
              <a:buFont typeface="Wingdings" panose="05000000000000000000" pitchFamily="2" charset="2"/>
              <a:buChar char="Ø"/>
            </a:pPr>
            <a:endParaRPr lang="en-IN" sz="1100" dirty="0">
              <a:latin typeface="Quicksand" panose="020B0604020202020204" charset="0"/>
              <a:ea typeface="Calibri" panose="020F0502020204030204" pitchFamily="34" charset="0"/>
              <a:cs typeface="Times New Roman" panose="02020603050405020304" pitchFamily="18" charset="0"/>
            </a:endParaRPr>
          </a:p>
          <a:p>
            <a:pPr marL="285750" indent="-171450" algn="just">
              <a:buSzPct val="100000"/>
              <a:buFont typeface="Wingdings" panose="05000000000000000000" pitchFamily="2" charset="2"/>
              <a:buChar char="Ø"/>
            </a:pPr>
            <a:r>
              <a:rPr lang="en-IN" sz="1100" dirty="0">
                <a:effectLst/>
                <a:latin typeface="Quicksand" panose="020B0604020202020204" charset="0"/>
                <a:ea typeface="Calibri" panose="020F0502020204030204" pitchFamily="34" charset="0"/>
                <a:cs typeface="Times New Roman" panose="02020603050405020304" pitchFamily="18" charset="0"/>
              </a:rPr>
              <a:t>For using a csv file, Microsoft Excel is needed. In Jupyter Notebook, I had used lots of python libraries to carry out this project and I have mentioned below with proper justification:</a:t>
            </a:r>
          </a:p>
          <a:p>
            <a:pPr marL="114300" indent="0" algn="just"/>
            <a:endParaRPr lang="en-IN" sz="1100" dirty="0">
              <a:effectLst/>
              <a:latin typeface="Quicksand" panose="020B0604020202020204" charset="0"/>
              <a:ea typeface="Calibri" panose="020F0502020204030204" pitchFamily="34" charset="0"/>
              <a:cs typeface="Times New Roman" panose="02020603050405020304" pitchFamily="18" charset="0"/>
            </a:endParaRPr>
          </a:p>
          <a:p>
            <a:pPr algn="just">
              <a:spcAft>
                <a:spcPts val="230"/>
              </a:spcAft>
            </a:pPr>
            <a:r>
              <a:rPr lang="en-IN" sz="1100" dirty="0">
                <a:effectLst/>
                <a:latin typeface="Quicksand" panose="020B0604020202020204" charset="0"/>
                <a:ea typeface="Calibri" panose="020F0502020204030204" pitchFamily="34" charset="0"/>
              </a:rPr>
              <a:t>1. Pandas- a library which is used to read the data, visualisation and analysis of data. </a:t>
            </a:r>
          </a:p>
          <a:p>
            <a:pPr algn="just">
              <a:spcAft>
                <a:spcPts val="230"/>
              </a:spcAft>
            </a:pPr>
            <a:r>
              <a:rPr lang="en-IN" sz="1100" dirty="0">
                <a:effectLst/>
                <a:latin typeface="Quicksand" panose="020B0604020202020204" charset="0"/>
                <a:ea typeface="Calibri" panose="020F0502020204030204" pitchFamily="34" charset="0"/>
              </a:rPr>
              <a:t>2. NumPy- used for working with array and various mathematical techniques. </a:t>
            </a:r>
          </a:p>
          <a:p>
            <a:pPr algn="just">
              <a:spcAft>
                <a:spcPts val="230"/>
              </a:spcAft>
            </a:pPr>
            <a:r>
              <a:rPr lang="en-IN" sz="1100" dirty="0">
                <a:effectLst/>
                <a:latin typeface="Quicksand" panose="020B0604020202020204" charset="0"/>
                <a:ea typeface="Calibri" panose="020F0502020204030204" pitchFamily="34" charset="0"/>
              </a:rPr>
              <a:t>3. Seaborn- visualization tool for plotting different types of plot. </a:t>
            </a:r>
          </a:p>
          <a:p>
            <a:pPr algn="just">
              <a:spcAft>
                <a:spcPts val="230"/>
              </a:spcAft>
            </a:pPr>
            <a:r>
              <a:rPr lang="en-IN" sz="1100" dirty="0">
                <a:effectLst/>
                <a:latin typeface="Quicksand" panose="020B0604020202020204" charset="0"/>
                <a:ea typeface="Calibri" panose="020F0502020204030204" pitchFamily="34" charset="0"/>
              </a:rPr>
              <a:t>4. Matplotlib- It provides an object-oriented API for embedding plots into applications.</a:t>
            </a:r>
          </a:p>
          <a:p>
            <a:pPr algn="just">
              <a:spcAft>
                <a:spcPts val="230"/>
              </a:spcAft>
            </a:pPr>
            <a:r>
              <a:rPr lang="en-IN" sz="1100" dirty="0">
                <a:effectLst/>
                <a:latin typeface="Quicksand" panose="020B0604020202020204" charset="0"/>
                <a:ea typeface="Calibri" panose="020F0502020204030204" pitchFamily="34" charset="0"/>
              </a:rPr>
              <a:t>5. zscore- technique to remove outliers. </a:t>
            </a:r>
          </a:p>
          <a:p>
            <a:pPr algn="just">
              <a:spcAft>
                <a:spcPts val="230"/>
              </a:spcAft>
            </a:pPr>
            <a:r>
              <a:rPr lang="en-IN" sz="1100" dirty="0">
                <a:effectLst/>
                <a:latin typeface="Quicksand" panose="020B0604020202020204" charset="0"/>
                <a:ea typeface="Calibri" panose="020F0502020204030204" pitchFamily="34" charset="0"/>
              </a:rPr>
              <a:t>6. skew ()- to treat skewed data using various transformation like sqrt, log, cube, boxcox, etc. </a:t>
            </a:r>
          </a:p>
          <a:p>
            <a:pPr algn="just">
              <a:spcAft>
                <a:spcPts val="230"/>
              </a:spcAft>
            </a:pPr>
            <a:r>
              <a:rPr lang="en-IN" sz="1100" dirty="0">
                <a:effectLst/>
                <a:latin typeface="Quicksand" panose="020B0604020202020204" charset="0"/>
                <a:ea typeface="Calibri" panose="020F0502020204030204" pitchFamily="34" charset="0"/>
              </a:rPr>
              <a:t>7. PCA- I used this to reduce the data dimensions to 10 columns. </a:t>
            </a:r>
          </a:p>
          <a:p>
            <a:pPr algn="just">
              <a:spcAft>
                <a:spcPts val="230"/>
              </a:spcAft>
            </a:pPr>
            <a:r>
              <a:rPr lang="en-IN" sz="1100" dirty="0">
                <a:effectLst/>
                <a:latin typeface="Quicksand" panose="020B0604020202020204" charset="0"/>
                <a:ea typeface="Calibri" panose="020F0502020204030204" pitchFamily="34" charset="0"/>
              </a:rPr>
              <a:t>8. standard scaler- I used this to scale my data before sending it to model. </a:t>
            </a:r>
          </a:p>
          <a:p>
            <a:pPr algn="just">
              <a:spcAft>
                <a:spcPts val="230"/>
              </a:spcAft>
            </a:pPr>
            <a:r>
              <a:rPr lang="en-IN" sz="1100" dirty="0">
                <a:effectLst/>
                <a:latin typeface="Quicksand" panose="020B0604020202020204" charset="0"/>
                <a:ea typeface="Calibri" panose="020F0502020204030204" pitchFamily="34" charset="0"/>
              </a:rPr>
              <a:t>9. train_test_split- to split the test and train data. </a:t>
            </a:r>
          </a:p>
          <a:p>
            <a:pPr algn="just">
              <a:spcAft>
                <a:spcPts val="230"/>
              </a:spcAft>
            </a:pPr>
            <a:r>
              <a:rPr lang="en-IN" sz="1100" dirty="0">
                <a:effectLst/>
                <a:latin typeface="Quicksand" panose="020B0604020202020204" charset="0"/>
                <a:ea typeface="Calibri" panose="020F0502020204030204" pitchFamily="34" charset="0"/>
              </a:rPr>
              <a:t>10. Then I used different classification algorithms to find out the best model for predictions. </a:t>
            </a:r>
          </a:p>
          <a:p>
            <a:pPr algn="just"/>
            <a:r>
              <a:rPr lang="en-IN" sz="1100" dirty="0">
                <a:effectLst/>
                <a:latin typeface="Quicksand" panose="020B0604020202020204" charset="0"/>
                <a:ea typeface="Calibri" panose="020F0502020204030204" pitchFamily="34" charset="0"/>
              </a:rPr>
              <a:t>11. joblib- library used to save the model in either pickle or obj file. </a:t>
            </a:r>
          </a:p>
          <a:p>
            <a:pPr algn="l"/>
            <a:endParaRPr lang="en-IN" dirty="0"/>
          </a:p>
          <a:p>
            <a:pPr algn="l"/>
            <a:endParaRPr lang="en-IN" sz="1600" dirty="0"/>
          </a:p>
        </p:txBody>
      </p:sp>
    </p:spTree>
    <p:extLst>
      <p:ext uri="{BB962C8B-B14F-4D97-AF65-F5344CB8AC3E}">
        <p14:creationId xmlns:p14="http://schemas.microsoft.com/office/powerpoint/2010/main" val="463528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CC7242-548E-44AA-99E9-FF9B70964197}"/>
              </a:ext>
            </a:extLst>
          </p:cNvPr>
          <p:cNvSpPr>
            <a:spLocks noGrp="1"/>
          </p:cNvSpPr>
          <p:nvPr>
            <p:ph type="subTitle" idx="1"/>
          </p:nvPr>
        </p:nvSpPr>
        <p:spPr>
          <a:xfrm>
            <a:off x="340241" y="489097"/>
            <a:ext cx="8477693" cy="4330995"/>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Testing of Identified Approaches (Algorithms)</a:t>
            </a:r>
            <a:endParaRPr lang="en-IN" sz="1600" dirty="0">
              <a:effectLst/>
              <a:latin typeface="Bahnschrift" panose="020B0502040204020203" pitchFamily="34" charset="0"/>
              <a:ea typeface="Calibri" panose="020F0502020204030204" pitchFamily="34" charset="0"/>
              <a:cs typeface="Times New Roman" panose="02020603050405020304" pitchFamily="18" charset="0"/>
            </a:endParaRPr>
          </a:p>
          <a:p>
            <a:pPr algn="l"/>
            <a:endParaRPr lang="en-IN" dirty="0"/>
          </a:p>
          <a:p>
            <a:pPr algn="l"/>
            <a:r>
              <a:rPr lang="en-IN" sz="2000" dirty="0"/>
              <a:t>We used the following algorithms mentioned below:</a:t>
            </a:r>
          </a:p>
          <a:p>
            <a:pPr algn="l"/>
            <a:endParaRPr lang="en-IN" sz="2000" dirty="0"/>
          </a:p>
          <a:p>
            <a:pPr algn="just">
              <a:buSzPct val="100000"/>
              <a:buFont typeface="Wingdings" panose="05000000000000000000" pitchFamily="2" charset="2"/>
              <a:buChar char="Ø"/>
            </a:pPr>
            <a:r>
              <a:rPr lang="en-IN" sz="2000" dirty="0"/>
              <a:t>Logistic Regression</a:t>
            </a:r>
          </a:p>
          <a:p>
            <a:pPr algn="just">
              <a:buSzPct val="100000"/>
              <a:buFont typeface="Wingdings" panose="05000000000000000000" pitchFamily="2" charset="2"/>
              <a:buChar char="Ø"/>
            </a:pPr>
            <a:r>
              <a:rPr lang="en-IN" sz="2000" dirty="0"/>
              <a:t>GaussianNB</a:t>
            </a:r>
          </a:p>
          <a:p>
            <a:pPr algn="just">
              <a:buSzPct val="100000"/>
              <a:buFont typeface="Wingdings" panose="05000000000000000000" pitchFamily="2" charset="2"/>
              <a:buChar char="Ø"/>
            </a:pPr>
            <a:r>
              <a:rPr lang="en-IN" sz="2000" dirty="0"/>
              <a:t>Decision Tree Classifier</a:t>
            </a:r>
          </a:p>
          <a:p>
            <a:pPr algn="just">
              <a:buSzPct val="100000"/>
              <a:buFont typeface="Wingdings" panose="05000000000000000000" pitchFamily="2" charset="2"/>
              <a:buChar char="Ø"/>
            </a:pPr>
            <a:r>
              <a:rPr lang="en-IN" sz="2000" dirty="0"/>
              <a:t>KNeighbors Classifier</a:t>
            </a:r>
          </a:p>
          <a:p>
            <a:pPr algn="just">
              <a:buSzPct val="100000"/>
              <a:buFont typeface="Wingdings" panose="05000000000000000000" pitchFamily="2" charset="2"/>
              <a:buChar char="Ø"/>
            </a:pPr>
            <a:r>
              <a:rPr lang="en-IN" sz="2000" dirty="0"/>
              <a:t>Random Forest Classifier</a:t>
            </a:r>
          </a:p>
          <a:p>
            <a:pPr algn="just">
              <a:buSzPct val="100000"/>
              <a:buFont typeface="Wingdings" panose="05000000000000000000" pitchFamily="2" charset="2"/>
              <a:buChar char="Ø"/>
            </a:pPr>
            <a:r>
              <a:rPr lang="en-IN" sz="2000" dirty="0"/>
              <a:t>Adaboost Classifier</a:t>
            </a:r>
          </a:p>
          <a:p>
            <a:pPr algn="just">
              <a:buSzPct val="100000"/>
              <a:buFont typeface="Wingdings" panose="05000000000000000000" pitchFamily="2" charset="2"/>
              <a:buChar char="Ø"/>
            </a:pPr>
            <a:r>
              <a:rPr lang="en-IN" sz="2000" dirty="0"/>
              <a:t>Gradient Boosting Classifier</a:t>
            </a:r>
          </a:p>
        </p:txBody>
      </p:sp>
    </p:spTree>
    <p:extLst>
      <p:ext uri="{BB962C8B-B14F-4D97-AF65-F5344CB8AC3E}">
        <p14:creationId xmlns:p14="http://schemas.microsoft.com/office/powerpoint/2010/main" val="414243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41CF-11A6-4442-859E-A462B54DADF6}"/>
              </a:ext>
            </a:extLst>
          </p:cNvPr>
          <p:cNvSpPr>
            <a:spLocks noGrp="1"/>
          </p:cNvSpPr>
          <p:nvPr>
            <p:ph type="title"/>
          </p:nvPr>
        </p:nvSpPr>
        <p:spPr>
          <a:xfrm>
            <a:off x="163033" y="245436"/>
            <a:ext cx="8718697" cy="732760"/>
          </a:xfrm>
        </p:spPr>
        <p:txBody>
          <a:bodyPr/>
          <a:lstStyle/>
          <a:p>
            <a:pPr algn="l"/>
            <a:r>
              <a:rPr lang="en-US" sz="2800" dirty="0">
                <a:latin typeface="Bahnschrift" panose="020B0502040204020203" pitchFamily="34" charset="0"/>
              </a:rPr>
              <a:t> INTRODUCTION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id="{43EE7F42-31B4-42B1-99B7-38591C510917}"/>
              </a:ext>
            </a:extLst>
          </p:cNvPr>
          <p:cNvSpPr>
            <a:spLocks noGrp="1"/>
          </p:cNvSpPr>
          <p:nvPr>
            <p:ph type="subTitle" idx="1"/>
          </p:nvPr>
        </p:nvSpPr>
        <p:spPr>
          <a:xfrm>
            <a:off x="219739" y="978195"/>
            <a:ext cx="8718697" cy="3919870"/>
          </a:xfrm>
        </p:spPr>
        <p:txBody>
          <a:bodyPr/>
          <a:lstStyle/>
          <a:p>
            <a:pPr marL="400050" indent="-285750" algn="l">
              <a:buFont typeface="Courier New" panose="02070309020205020404" pitchFamily="49" charset="0"/>
              <a:buChar char="o"/>
            </a:pPr>
            <a:r>
              <a:rPr lang="en-IN" sz="1600" dirty="0">
                <a:effectLst/>
                <a:latin typeface="Quicksand" panose="020B0604020202020204" charset="0"/>
                <a:ea typeface="Calibri" panose="020F0502020204030204" pitchFamily="34"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marL="114300" indent="0" algn="l"/>
            <a:r>
              <a:rPr lang="en-IN" sz="1600" dirty="0">
                <a:effectLst/>
                <a:latin typeface="Quicksand" panose="020B0604020202020204" charset="0"/>
                <a:ea typeface="Calibri" panose="020F0502020204030204" pitchFamily="34" charset="0"/>
              </a:rPr>
              <a:t> </a:t>
            </a:r>
          </a:p>
          <a:p>
            <a:pPr marL="400050" indent="-285750" algn="l">
              <a:buFont typeface="Courier New" panose="02070309020205020404" pitchFamily="49" charset="0"/>
              <a:buChar char="o"/>
            </a:pPr>
            <a:r>
              <a:rPr lang="en-IN" sz="1600" dirty="0">
                <a:effectLst/>
                <a:latin typeface="Quicksand" panose="020B0604020202020204" charset="0"/>
                <a:ea typeface="Calibri" panose="020F0502020204030204"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endParaRPr>
          </a:p>
          <a:p>
            <a:pPr marL="400050" indent="-285750" algn="l">
              <a:buFont typeface="Courier New" panose="02070309020205020404" pitchFamily="49" charset="0"/>
              <a:buChar char="o"/>
            </a:pPr>
            <a:endParaRPr lang="en-IN" sz="1600" dirty="0">
              <a:effectLst/>
              <a:latin typeface="Quicksand" panose="020B0604020202020204" charset="0"/>
              <a:ea typeface="Calibri" panose="020F0502020204030204" pitchFamily="34" charset="0"/>
            </a:endParaRPr>
          </a:p>
          <a:p>
            <a:pPr marL="400050" indent="-285750" algn="l">
              <a:buFont typeface="Courier New" panose="02070309020205020404" pitchFamily="49" charset="0"/>
              <a:buChar char="o"/>
            </a:pPr>
            <a:r>
              <a:rPr lang="en-IN" sz="1600" dirty="0">
                <a:effectLst/>
                <a:latin typeface="Quicksand" panose="020B0604020202020204" charset="0"/>
                <a:ea typeface="Calibri" panose="020F0502020204030204" pitchFamily="34" charset="0"/>
              </a:rPr>
              <a:t>Today, microfinance is widely accepted as a poverty-reduction tool, representing $70           billion in outstanding loans and a global outreach of 200 million clients.</a:t>
            </a:r>
          </a:p>
          <a:p>
            <a:pPr algn="l"/>
            <a:endParaRPr lang="en-IN" dirty="0"/>
          </a:p>
        </p:txBody>
      </p:sp>
    </p:spTree>
    <p:extLst>
      <p:ext uri="{BB962C8B-B14F-4D97-AF65-F5344CB8AC3E}">
        <p14:creationId xmlns:p14="http://schemas.microsoft.com/office/powerpoint/2010/main" val="4108885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55C21C4-B9F1-4AD9-92AA-8B5515C2E25A}"/>
              </a:ext>
            </a:extLst>
          </p:cNvPr>
          <p:cNvSpPr>
            <a:spLocks noGrp="1"/>
          </p:cNvSpPr>
          <p:nvPr>
            <p:ph type="subTitle" idx="1"/>
          </p:nvPr>
        </p:nvSpPr>
        <p:spPr>
          <a:xfrm>
            <a:off x="710699" y="212651"/>
            <a:ext cx="7759905" cy="4536558"/>
          </a:xfrm>
        </p:spPr>
        <p:txBody>
          <a:bodyPr/>
          <a:lstStyle/>
          <a:p>
            <a:pPr algn="l">
              <a:lnSpc>
                <a:spcPct val="107000"/>
              </a:lnSpc>
              <a:spcAft>
                <a:spcPts val="800"/>
              </a:spcAft>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Calibri" panose="020F0502020204030204" pitchFamily="34" charset="0"/>
              </a:rPr>
              <a:t>Run and Evaluate selected models</a:t>
            </a:r>
            <a:endParaRPr lang="en-IN" sz="1600" b="1" dirty="0">
              <a:latin typeface="Bahnschrift" panose="020B0502040204020203" pitchFamily="3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Times New Roman" panose="02020603050405020304" pitchFamily="18" charset="0"/>
              </a:rPr>
              <a:t>The algorithms I have used to study this research are listed above and I have attached the code below for showing how I ran these algorithms:</a:t>
            </a:r>
          </a:p>
          <a:p>
            <a:pPr algn="l"/>
            <a:endParaRPr lang="en-IN" dirty="0"/>
          </a:p>
        </p:txBody>
      </p:sp>
      <p:pic>
        <p:nvPicPr>
          <p:cNvPr id="5" name="Picture 4">
            <a:extLst>
              <a:ext uri="{FF2B5EF4-FFF2-40B4-BE49-F238E27FC236}">
                <a16:creationId xmlns:a16="http://schemas.microsoft.com/office/drawing/2014/main" id="{20D5279D-E40A-4739-8D27-626DBB12B6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6488" y="1320209"/>
            <a:ext cx="3971439" cy="3429000"/>
          </a:xfrm>
          <a:prstGeom prst="rect">
            <a:avLst/>
          </a:prstGeom>
          <a:noFill/>
          <a:ln>
            <a:noFill/>
          </a:ln>
        </p:spPr>
      </p:pic>
      <p:sp>
        <p:nvSpPr>
          <p:cNvPr id="6" name="TextBox 5">
            <a:extLst>
              <a:ext uri="{FF2B5EF4-FFF2-40B4-BE49-F238E27FC236}">
                <a16:creationId xmlns:a16="http://schemas.microsoft.com/office/drawing/2014/main" id="{5BB1D3AA-8DC1-49ED-A347-32848312745D}"/>
              </a:ext>
            </a:extLst>
          </p:cNvPr>
          <p:cNvSpPr txBox="1"/>
          <p:nvPr/>
        </p:nvSpPr>
        <p:spPr>
          <a:xfrm>
            <a:off x="4197927" y="1396409"/>
            <a:ext cx="4756889" cy="4130874"/>
          </a:xfrm>
          <a:prstGeom prst="rect">
            <a:avLst/>
          </a:prstGeom>
          <a:noFill/>
        </p:spPr>
        <p:txBody>
          <a:bodyPr wrap="square" rtlCol="0">
            <a:spAutoFit/>
          </a:bodyPr>
          <a:lstStyle/>
          <a:p>
            <a:pPr marL="285750" indent="-285750">
              <a:lnSpc>
                <a:spcPct val="107000"/>
              </a:lnSpc>
              <a:spcAft>
                <a:spcPts val="800"/>
              </a:spcAft>
              <a:buClr>
                <a:schemeClr val="accent1"/>
              </a:buClr>
              <a:buFont typeface="Wingdings" panose="05000000000000000000" pitchFamily="2" charset="2"/>
              <a:buChar char="Ø"/>
            </a:pPr>
            <a:r>
              <a:rPr lang="en-IN" dirty="0">
                <a:solidFill>
                  <a:schemeClr val="accent1"/>
                </a:solidFill>
                <a:effectLst/>
                <a:latin typeface="Quicksand" panose="020B0604020202020204" charset="0"/>
                <a:ea typeface="Calibri" panose="020F0502020204030204" pitchFamily="34" charset="0"/>
                <a:cs typeface="Calibri" panose="020F0502020204030204" pitchFamily="34" charset="0"/>
              </a:rPr>
              <a:t>As you can see , I had called the algorithms, then I called the empty list with the name models [ ], and calling all the model one by one and storing the result in that.  </a:t>
            </a:r>
            <a:endParaRPr lang="en-IN"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1"/>
              </a:buClr>
              <a:buFont typeface="Wingdings" panose="05000000000000000000" pitchFamily="2" charset="2"/>
              <a:buChar char="Ø"/>
            </a:pPr>
            <a:r>
              <a:rPr lang="en-IN" dirty="0">
                <a:solidFill>
                  <a:schemeClr val="accent1"/>
                </a:solidFill>
                <a:effectLst/>
                <a:latin typeface="Quicksand" panose="020B0604020202020204" charset="0"/>
                <a:ea typeface="Calibri" panose="020F0502020204030204" pitchFamily="34" charset="0"/>
                <a:cs typeface="Calibri" panose="020F0502020204030204" pitchFamily="34" charset="0"/>
              </a:rPr>
              <a:t>We can observe that I imported the metrics to find the accuracy score, roc_auc_curve, auc, confusion_matrix and classification_report in order to interpret the model’s output. Then I also selected the model to find the cross_validation_score value. </a:t>
            </a:r>
            <a:endParaRPr lang="en-IN"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3637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F66296-6F5C-4C00-A64E-DCAA04B423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6880" y="133305"/>
            <a:ext cx="5246990" cy="3524295"/>
          </a:xfrm>
          <a:prstGeom prst="rect">
            <a:avLst/>
          </a:prstGeom>
          <a:noFill/>
          <a:ln>
            <a:noFill/>
          </a:ln>
        </p:spPr>
      </p:pic>
      <p:pic>
        <p:nvPicPr>
          <p:cNvPr id="6" name="Picture 5">
            <a:extLst>
              <a:ext uri="{FF2B5EF4-FFF2-40B4-BE49-F238E27FC236}">
                <a16:creationId xmlns:a16="http://schemas.microsoft.com/office/drawing/2014/main" id="{D20EFC04-F0EA-456C-B82D-F5B88F2DA1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6880" y="3657600"/>
            <a:ext cx="5246990" cy="992372"/>
          </a:xfrm>
          <a:prstGeom prst="rect">
            <a:avLst/>
          </a:prstGeom>
          <a:noFill/>
          <a:ln>
            <a:noFill/>
          </a:ln>
        </p:spPr>
      </p:pic>
      <p:sp>
        <p:nvSpPr>
          <p:cNvPr id="7" name="TextBox 6">
            <a:extLst>
              <a:ext uri="{FF2B5EF4-FFF2-40B4-BE49-F238E27FC236}">
                <a16:creationId xmlns:a16="http://schemas.microsoft.com/office/drawing/2014/main" id="{9FDC3833-53FF-4C40-A625-F9508EB4081C}"/>
              </a:ext>
            </a:extLst>
          </p:cNvPr>
          <p:cNvSpPr txBox="1"/>
          <p:nvPr/>
        </p:nvSpPr>
        <p:spPr>
          <a:xfrm>
            <a:off x="5748670" y="432391"/>
            <a:ext cx="3324446" cy="3416320"/>
          </a:xfrm>
          <a:prstGeom prst="rect">
            <a:avLst/>
          </a:prstGeom>
          <a:noFill/>
        </p:spPr>
        <p:txBody>
          <a:bodyPr wrap="square" rtlCol="0">
            <a:spAutoFit/>
          </a:bodyPr>
          <a:lstStyle/>
          <a:p>
            <a:r>
              <a:rPr lang="en-IN" sz="1800" dirty="0">
                <a:solidFill>
                  <a:schemeClr val="accent1"/>
                </a:solidFill>
                <a:effectLst/>
                <a:latin typeface="Quicksand" panose="020B0604020202020204" charset="0"/>
                <a:ea typeface="Calibri" panose="020F0502020204030204" pitchFamily="34" charset="0"/>
                <a:cs typeface="Times New Roman" panose="02020603050405020304" pitchFamily="18" charset="0"/>
              </a:rPr>
              <a:t>As you can observe, I made a for loop and called all the algorithms one by one and appending their result to models. The same I had done to store roc_auc_curve, auc score, and cross validation score. Let me show the output so that we can glance the result in more appropriate way. </a:t>
            </a:r>
          </a:p>
          <a:p>
            <a:endParaRPr lang="en-IN" sz="1800" dirty="0"/>
          </a:p>
        </p:txBody>
      </p:sp>
    </p:spTree>
    <p:extLst>
      <p:ext uri="{BB962C8B-B14F-4D97-AF65-F5344CB8AC3E}">
        <p14:creationId xmlns:p14="http://schemas.microsoft.com/office/powerpoint/2010/main" val="3176409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98A8DA-5677-44E1-B363-4B7893E5F25F}"/>
              </a:ext>
            </a:extLst>
          </p:cNvPr>
          <p:cNvSpPr>
            <a:spLocks noGrp="1"/>
          </p:cNvSpPr>
          <p:nvPr>
            <p:ph type="subTitle" idx="1"/>
          </p:nvPr>
        </p:nvSpPr>
        <p:spPr>
          <a:xfrm>
            <a:off x="510363" y="177210"/>
            <a:ext cx="8378455" cy="1020726"/>
          </a:xfrm>
        </p:spPr>
        <p:txBody>
          <a:bodyPr/>
          <a:lstStyle/>
          <a:p>
            <a:pPr algn="l">
              <a:buFont typeface="Courier New" panose="02070309020205020404" pitchFamily="49" charset="0"/>
              <a:buChar char="o"/>
            </a:pPr>
            <a:r>
              <a:rPr lang="en-US" sz="1600" dirty="0">
                <a:latin typeface="Bahnschrift" panose="020B0502040204020203" pitchFamily="34" charset="0"/>
              </a:rPr>
              <a:t>Outputs of all algorithms obtained</a:t>
            </a:r>
          </a:p>
        </p:txBody>
      </p:sp>
      <p:pic>
        <p:nvPicPr>
          <p:cNvPr id="5" name="Picture 4">
            <a:extLst>
              <a:ext uri="{FF2B5EF4-FFF2-40B4-BE49-F238E27FC236}">
                <a16:creationId xmlns:a16="http://schemas.microsoft.com/office/drawing/2014/main" id="{81F657BB-A19B-43D3-932F-AADB814412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292" y="908642"/>
            <a:ext cx="4633298" cy="3145907"/>
          </a:xfrm>
          <a:prstGeom prst="rect">
            <a:avLst/>
          </a:prstGeom>
          <a:noFill/>
          <a:ln>
            <a:noFill/>
          </a:ln>
        </p:spPr>
      </p:pic>
      <p:pic>
        <p:nvPicPr>
          <p:cNvPr id="6" name="Picture 5">
            <a:extLst>
              <a:ext uri="{FF2B5EF4-FFF2-40B4-BE49-F238E27FC236}">
                <a16:creationId xmlns:a16="http://schemas.microsoft.com/office/drawing/2014/main" id="{31BFB856-4124-4A42-A8B5-DD5A67CF22A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34269" y="908641"/>
            <a:ext cx="4243439" cy="3145907"/>
          </a:xfrm>
          <a:prstGeom prst="rect">
            <a:avLst/>
          </a:prstGeom>
          <a:noFill/>
          <a:ln>
            <a:noFill/>
          </a:ln>
        </p:spPr>
      </p:pic>
    </p:spTree>
    <p:extLst>
      <p:ext uri="{BB962C8B-B14F-4D97-AF65-F5344CB8AC3E}">
        <p14:creationId xmlns:p14="http://schemas.microsoft.com/office/powerpoint/2010/main" val="2151400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043FB5-7FB8-4194-89D5-0E459FC5C9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59686" y="261827"/>
            <a:ext cx="5620836" cy="1900126"/>
          </a:xfrm>
          <a:prstGeom prst="rect">
            <a:avLst/>
          </a:prstGeom>
          <a:noFill/>
          <a:ln>
            <a:noFill/>
          </a:ln>
        </p:spPr>
      </p:pic>
      <p:pic>
        <p:nvPicPr>
          <p:cNvPr id="6" name="Picture 5">
            <a:extLst>
              <a:ext uri="{FF2B5EF4-FFF2-40B4-BE49-F238E27FC236}">
                <a16:creationId xmlns:a16="http://schemas.microsoft.com/office/drawing/2014/main" id="{E88F74E1-1F67-42C2-BCD2-274F35DA1D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59686" y="2161953"/>
            <a:ext cx="5620836" cy="2863703"/>
          </a:xfrm>
          <a:prstGeom prst="rect">
            <a:avLst/>
          </a:prstGeom>
          <a:noFill/>
          <a:ln>
            <a:noFill/>
          </a:ln>
        </p:spPr>
      </p:pic>
    </p:spTree>
    <p:extLst>
      <p:ext uri="{BB962C8B-B14F-4D97-AF65-F5344CB8AC3E}">
        <p14:creationId xmlns:p14="http://schemas.microsoft.com/office/powerpoint/2010/main" val="2015515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1703BC-DD00-43E8-A4AF-C82A9FC7D5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9681" y="295762"/>
            <a:ext cx="5571482" cy="1788219"/>
          </a:xfrm>
          <a:prstGeom prst="rect">
            <a:avLst/>
          </a:prstGeom>
          <a:noFill/>
          <a:ln>
            <a:noFill/>
          </a:ln>
        </p:spPr>
      </p:pic>
      <p:pic>
        <p:nvPicPr>
          <p:cNvPr id="6" name="Picture 5">
            <a:extLst>
              <a:ext uri="{FF2B5EF4-FFF2-40B4-BE49-F238E27FC236}">
                <a16:creationId xmlns:a16="http://schemas.microsoft.com/office/drawing/2014/main" id="{65DF86F9-8756-4EFD-ADB1-47F62E3ED4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9681" y="2083982"/>
            <a:ext cx="5571482" cy="2934586"/>
          </a:xfrm>
          <a:prstGeom prst="rect">
            <a:avLst/>
          </a:prstGeom>
          <a:noFill/>
          <a:ln>
            <a:noFill/>
          </a:ln>
        </p:spPr>
      </p:pic>
    </p:spTree>
    <p:extLst>
      <p:ext uri="{BB962C8B-B14F-4D97-AF65-F5344CB8AC3E}">
        <p14:creationId xmlns:p14="http://schemas.microsoft.com/office/powerpoint/2010/main" val="3112563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EE2136-548A-403C-A15F-BAF7E79AF93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9220" y="246653"/>
            <a:ext cx="5995670" cy="1857375"/>
          </a:xfrm>
          <a:prstGeom prst="rect">
            <a:avLst/>
          </a:prstGeom>
          <a:noFill/>
          <a:ln>
            <a:noFill/>
          </a:ln>
        </p:spPr>
      </p:pic>
      <p:pic>
        <p:nvPicPr>
          <p:cNvPr id="6" name="Picture 5">
            <a:extLst>
              <a:ext uri="{FF2B5EF4-FFF2-40B4-BE49-F238E27FC236}">
                <a16:creationId xmlns:a16="http://schemas.microsoft.com/office/drawing/2014/main" id="{18C79AB5-1BE5-4B0B-8681-FBE4C21825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9220" y="2104028"/>
            <a:ext cx="5995670" cy="2886186"/>
          </a:xfrm>
          <a:prstGeom prst="rect">
            <a:avLst/>
          </a:prstGeom>
          <a:noFill/>
          <a:ln>
            <a:noFill/>
          </a:ln>
        </p:spPr>
      </p:pic>
    </p:spTree>
    <p:extLst>
      <p:ext uri="{BB962C8B-B14F-4D97-AF65-F5344CB8AC3E}">
        <p14:creationId xmlns:p14="http://schemas.microsoft.com/office/powerpoint/2010/main" val="1870210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0AD8A-385D-4F94-B7B1-D449672E37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3339" y="250662"/>
            <a:ext cx="5653265" cy="1875850"/>
          </a:xfrm>
          <a:prstGeom prst="rect">
            <a:avLst/>
          </a:prstGeom>
          <a:noFill/>
          <a:ln>
            <a:noFill/>
          </a:ln>
        </p:spPr>
      </p:pic>
      <p:pic>
        <p:nvPicPr>
          <p:cNvPr id="6" name="Picture 5">
            <a:extLst>
              <a:ext uri="{FF2B5EF4-FFF2-40B4-BE49-F238E27FC236}">
                <a16:creationId xmlns:a16="http://schemas.microsoft.com/office/drawing/2014/main" id="{E5F29A60-3560-40D1-9E3B-25F83F30BB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93340" y="2126513"/>
            <a:ext cx="5653264" cy="2906232"/>
          </a:xfrm>
          <a:prstGeom prst="rect">
            <a:avLst/>
          </a:prstGeom>
          <a:noFill/>
          <a:ln>
            <a:noFill/>
          </a:ln>
        </p:spPr>
      </p:pic>
    </p:spTree>
    <p:extLst>
      <p:ext uri="{BB962C8B-B14F-4D97-AF65-F5344CB8AC3E}">
        <p14:creationId xmlns:p14="http://schemas.microsoft.com/office/powerpoint/2010/main" val="471261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C4670-06CD-4F9D-BE94-03147FFDDBA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9269" y="186690"/>
            <a:ext cx="5669103" cy="2017794"/>
          </a:xfrm>
          <a:prstGeom prst="rect">
            <a:avLst/>
          </a:prstGeom>
          <a:noFill/>
          <a:ln>
            <a:noFill/>
          </a:ln>
        </p:spPr>
      </p:pic>
      <p:pic>
        <p:nvPicPr>
          <p:cNvPr id="6" name="Picture 5">
            <a:extLst>
              <a:ext uri="{FF2B5EF4-FFF2-40B4-BE49-F238E27FC236}">
                <a16:creationId xmlns:a16="http://schemas.microsoft.com/office/drawing/2014/main" id="{C225F465-D623-4C03-9732-4A9DBF24AF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19268" y="2204484"/>
            <a:ext cx="5669103" cy="2837475"/>
          </a:xfrm>
          <a:prstGeom prst="rect">
            <a:avLst/>
          </a:prstGeom>
          <a:noFill/>
          <a:ln>
            <a:noFill/>
          </a:ln>
        </p:spPr>
      </p:pic>
    </p:spTree>
    <p:extLst>
      <p:ext uri="{BB962C8B-B14F-4D97-AF65-F5344CB8AC3E}">
        <p14:creationId xmlns:p14="http://schemas.microsoft.com/office/powerpoint/2010/main" val="3533151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475929-AF29-4EAD-A2C2-E1C0BD392E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9219" y="417468"/>
            <a:ext cx="6385559" cy="1826496"/>
          </a:xfrm>
          <a:prstGeom prst="rect">
            <a:avLst/>
          </a:prstGeom>
          <a:noFill/>
          <a:ln>
            <a:noFill/>
          </a:ln>
        </p:spPr>
      </p:pic>
      <p:pic>
        <p:nvPicPr>
          <p:cNvPr id="6" name="Picture 5">
            <a:extLst>
              <a:ext uri="{FF2B5EF4-FFF2-40B4-BE49-F238E27FC236}">
                <a16:creationId xmlns:a16="http://schemas.microsoft.com/office/drawing/2014/main" id="{267C73B2-C6DD-48FF-AACE-310317EE43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9220" y="2243964"/>
            <a:ext cx="6385560" cy="2597785"/>
          </a:xfrm>
          <a:prstGeom prst="rect">
            <a:avLst/>
          </a:prstGeom>
          <a:noFill/>
          <a:ln>
            <a:noFill/>
          </a:ln>
        </p:spPr>
      </p:pic>
    </p:spTree>
    <p:extLst>
      <p:ext uri="{BB962C8B-B14F-4D97-AF65-F5344CB8AC3E}">
        <p14:creationId xmlns:p14="http://schemas.microsoft.com/office/powerpoint/2010/main" val="2613523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637C1F5-F84D-4697-AD95-39AA5921CC04}"/>
              </a:ext>
            </a:extLst>
          </p:cNvPr>
          <p:cNvSpPr>
            <a:spLocks noGrp="1"/>
          </p:cNvSpPr>
          <p:nvPr>
            <p:ph type="subTitle" idx="1"/>
          </p:nvPr>
        </p:nvSpPr>
        <p:spPr>
          <a:xfrm>
            <a:off x="163033" y="255182"/>
            <a:ext cx="8527311" cy="1141227"/>
          </a:xfrm>
        </p:spPr>
        <p:txBody>
          <a:bodyPr/>
          <a:lstStyle/>
          <a:p>
            <a:pPr algn="l"/>
            <a:r>
              <a:rPr lang="en-IN" sz="1600" dirty="0">
                <a:effectLst/>
                <a:latin typeface="Bahnschrift" panose="020B0502040204020203" pitchFamily="34" charset="0"/>
                <a:ea typeface="Calibri" panose="020F0502020204030204" pitchFamily="34" charset="0"/>
                <a:cs typeface="Times New Roman" panose="02020603050405020304" pitchFamily="18" charset="0"/>
              </a:rPr>
              <a:t>We saved the outputs obtained in a new data frame and the code is given below:</a:t>
            </a:r>
          </a:p>
          <a:p>
            <a:pPr algn="l"/>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id="{1AF3549A-6B20-4DD8-BFDA-2A412CB597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1201" y="764747"/>
            <a:ext cx="6820306" cy="2423160"/>
          </a:xfrm>
          <a:prstGeom prst="rect">
            <a:avLst/>
          </a:prstGeom>
          <a:noFill/>
          <a:ln>
            <a:noFill/>
          </a:ln>
        </p:spPr>
      </p:pic>
      <p:sp>
        <p:nvSpPr>
          <p:cNvPr id="7" name="TextBox 6">
            <a:extLst>
              <a:ext uri="{FF2B5EF4-FFF2-40B4-BE49-F238E27FC236}">
                <a16:creationId xmlns:a16="http://schemas.microsoft.com/office/drawing/2014/main" id="{D0398E62-23B1-4EE3-B6B8-B9AF87EF39F5}"/>
              </a:ext>
            </a:extLst>
          </p:cNvPr>
          <p:cNvSpPr txBox="1"/>
          <p:nvPr/>
        </p:nvSpPr>
        <p:spPr>
          <a:xfrm>
            <a:off x="1098697" y="2070986"/>
            <a:ext cx="7237229" cy="2564613"/>
          </a:xfrm>
          <a:prstGeom prst="rect">
            <a:avLst/>
          </a:prstGeom>
          <a:noFill/>
        </p:spPr>
        <p:txBody>
          <a:bodyPr wrap="square">
            <a:spAutoFit/>
          </a:bodyPr>
          <a:lstStyle/>
          <a:p>
            <a:pPr>
              <a:lnSpc>
                <a:spcPct val="107000"/>
              </a:lnSpc>
              <a:spcAft>
                <a:spcPts val="800"/>
              </a:spcAft>
            </a:pPr>
            <a:endPar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IN" sz="1600" dirty="0">
              <a:solidFill>
                <a:schemeClr val="accent1"/>
              </a:solidFill>
              <a:effectLst/>
              <a:latin typeface="Quicksand" panose="020B0604020202020204" charset="0"/>
              <a:ea typeface="Calibri" panose="020F0502020204030204" pitchFamily="34" charset="0"/>
              <a:cs typeface="Calibri" panose="020F0502020204030204" pitchFamily="34" charset="0"/>
            </a:endParaRPr>
          </a:p>
          <a:p>
            <a:pPr algn="just">
              <a:lnSpc>
                <a:spcPct val="107000"/>
              </a:lnSpc>
              <a:spcAft>
                <a:spcPts val="800"/>
              </a:spcAft>
            </a:pPr>
            <a:r>
              <a:rPr lang="en-IN" sz="1600" dirty="0">
                <a:solidFill>
                  <a:schemeClr val="accent1"/>
                </a:solidFill>
                <a:effectLst/>
                <a:latin typeface="Quicksand" panose="020B0604020202020204" charset="0"/>
                <a:ea typeface="Calibri" panose="020F0502020204030204" pitchFamily="34" charset="0"/>
                <a:cs typeface="Calibri" panose="020F0502020204030204" pitchFamily="34" charset="0"/>
              </a:rPr>
              <a:t>We can see that Gradient Boosting Classifier algorithm is performing well compared to other algorithms, as it is giving an accuracy score of 89.07 and cross validation score of 89.02.</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976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5018-E4BF-479B-9648-BF15243F50E4}"/>
              </a:ext>
            </a:extLst>
          </p:cNvPr>
          <p:cNvSpPr>
            <a:spLocks noGrp="1"/>
          </p:cNvSpPr>
          <p:nvPr>
            <p:ph type="title"/>
          </p:nvPr>
        </p:nvSpPr>
        <p:spPr>
          <a:xfrm>
            <a:off x="155945" y="170121"/>
            <a:ext cx="8364278" cy="836428"/>
          </a:xfrm>
        </p:spPr>
        <p:txBody>
          <a:bodyPr/>
          <a:lstStyle/>
          <a:p>
            <a:pPr algn="l"/>
            <a:r>
              <a:rPr lang="en-US" sz="2800" dirty="0">
                <a:latin typeface="Bahnschrift" panose="020B0502040204020203" pitchFamily="34" charset="0"/>
              </a:rPr>
              <a:t> BUSINESS PROBLEM FRAMING</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id="{02DB5D5F-8593-43BB-AD72-85C8F71E98DD}"/>
              </a:ext>
            </a:extLst>
          </p:cNvPr>
          <p:cNvSpPr>
            <a:spLocks noGrp="1"/>
          </p:cNvSpPr>
          <p:nvPr>
            <p:ph type="subTitle" idx="1"/>
          </p:nvPr>
        </p:nvSpPr>
        <p:spPr>
          <a:xfrm>
            <a:off x="368595" y="1070344"/>
            <a:ext cx="8498958" cy="3903035"/>
          </a:xfrm>
        </p:spPr>
        <p:txBody>
          <a:bodyPr/>
          <a:lstStyle/>
          <a:p>
            <a:pPr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We are working with one such client that is in Telecom Industry. They are a fixed </a:t>
            </a:r>
            <a:r>
              <a:rPr lang="en-IN" sz="1600" b="1" dirty="0">
                <a:effectLst/>
                <a:latin typeface="Quicksand" panose="020B0604020202020204" charset="0"/>
                <a:ea typeface="Calibri" panose="020F0502020204030204" pitchFamily="34" charset="0"/>
                <a:cs typeface="Calibri" panose="020F0502020204030204" pitchFamily="34" charset="0"/>
              </a:rPr>
              <a:t>wireless telecommunications network provider</a:t>
            </a:r>
            <a:r>
              <a:rPr lang="en-IN" sz="1600" dirty="0">
                <a:effectLst/>
                <a:latin typeface="Quicksand" panose="020B0604020202020204" charset="0"/>
                <a:ea typeface="Calibri" panose="020F0502020204030204" pitchFamily="34" charset="0"/>
                <a:cs typeface="Calibri" panose="020F0502020204030204" pitchFamily="34" charset="0"/>
              </a:rPr>
              <a:t>.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127209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CFB4CC5-82B4-40B9-9A0B-E96D00AB6A19}"/>
              </a:ext>
            </a:extLst>
          </p:cNvPr>
          <p:cNvSpPr>
            <a:spLocks noGrp="1"/>
          </p:cNvSpPr>
          <p:nvPr>
            <p:ph type="subTitle" idx="1"/>
          </p:nvPr>
        </p:nvSpPr>
        <p:spPr>
          <a:xfrm>
            <a:off x="616688" y="226828"/>
            <a:ext cx="8179982" cy="4572000"/>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Key Metrics for success in solving problem under consideration</a:t>
            </a:r>
            <a:endParaRPr lang="en-IN" sz="1600" dirty="0">
              <a:effectLst/>
              <a:latin typeface="Bahnschrift" panose="020B0502040204020203" pitchFamily="34" charset="0"/>
              <a:ea typeface="Calibri" panose="020F0502020204030204" pitchFamily="34" charset="0"/>
              <a:cs typeface="Times New Roman" panose="02020603050405020304" pitchFamily="18" charset="0"/>
            </a:endParaRPr>
          </a:p>
          <a:p>
            <a:pPr algn="l"/>
            <a:endParaRPr lang="en-IN" dirty="0"/>
          </a:p>
          <a:p>
            <a:pPr algn="l">
              <a:buSzPct val="100000"/>
              <a:buFont typeface="Wingdings" panose="05000000000000000000" pitchFamily="2" charset="2"/>
              <a:buChar char="Ø"/>
            </a:pPr>
            <a:r>
              <a:rPr lang="en-IN" sz="1800" dirty="0"/>
              <a:t>Cross-validation</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Confusion matrix</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Classification report</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AUC-ROC curve and score</a:t>
            </a:r>
          </a:p>
          <a:p>
            <a:pPr marL="114300" indent="0" algn="l">
              <a:buSzPct val="100000"/>
            </a:pPr>
            <a:endParaRPr lang="en-IN" sz="1800" dirty="0"/>
          </a:p>
          <a:p>
            <a:pPr algn="l">
              <a:buSzPct val="100000"/>
              <a:buFont typeface="Wingdings" panose="05000000000000000000" pitchFamily="2" charset="2"/>
              <a:buChar char="Ø"/>
            </a:pPr>
            <a:r>
              <a:rPr lang="en-IN" sz="1800" dirty="0"/>
              <a:t>Hyperparameter Tuning using GridSearchCV</a:t>
            </a:r>
          </a:p>
          <a:p>
            <a:pPr algn="l">
              <a:buSzPct val="100000"/>
              <a:buFont typeface="Wingdings" panose="05000000000000000000" pitchFamily="2" charset="2"/>
              <a:buChar char="Ø"/>
            </a:pPr>
            <a:endParaRPr lang="en-IN" sz="1800" dirty="0"/>
          </a:p>
          <a:p>
            <a:pPr marL="114300" indent="0" algn="just">
              <a:buSzPct val="100000"/>
            </a:pPr>
            <a:r>
              <a:rPr lang="en-IN" sz="1700" dirty="0">
                <a:effectLst/>
                <a:latin typeface="Quicksand" panose="020B0604020202020204" charset="0"/>
                <a:ea typeface="Calibri" panose="020F0502020204030204" pitchFamily="34" charset="0"/>
                <a:cs typeface="Calibri" panose="020F0502020204030204" pitchFamily="34" charset="0"/>
              </a:rPr>
              <a:t>After applying the Tuning, we see that our scores had been increased with the help of best parameters obtained, i.e., accuracy score from 89.07 to 89.16 and cross validation score from 89.02 to 89.13, and they are good scores too. Now, we can finalize Gradient Boosting Classifier algorithm model as the final model.</a:t>
            </a:r>
            <a:endParaRPr lang="en-IN" sz="1700" dirty="0">
              <a:effectLst/>
              <a:latin typeface="Quicksand" panose="020B0604020202020204" charset="0"/>
              <a:ea typeface="Calibri" panose="020F0502020204030204" pitchFamily="34" charset="0"/>
              <a:cs typeface="Times New Roman" panose="02020603050405020304" pitchFamily="18" charset="0"/>
            </a:endParaRPr>
          </a:p>
          <a:p>
            <a:pPr marL="114300" indent="0" algn="l">
              <a:buSzPct val="100000"/>
            </a:pPr>
            <a:endParaRPr lang="en-IN" sz="1800" dirty="0"/>
          </a:p>
          <a:p>
            <a:pPr marL="114300" indent="0" algn="l">
              <a:buSzPct val="100000"/>
            </a:pPr>
            <a:endParaRPr lang="en-IN" sz="1800" dirty="0"/>
          </a:p>
        </p:txBody>
      </p:sp>
    </p:spTree>
    <p:extLst>
      <p:ext uri="{BB962C8B-B14F-4D97-AF65-F5344CB8AC3E}">
        <p14:creationId xmlns:p14="http://schemas.microsoft.com/office/powerpoint/2010/main" val="3320712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860895-011D-4FA1-AEB3-CC73F0D19049}"/>
              </a:ext>
            </a:extLst>
          </p:cNvPr>
          <p:cNvSpPr>
            <a:spLocks noGrp="1"/>
          </p:cNvSpPr>
          <p:nvPr>
            <p:ph type="subTitle" idx="1"/>
          </p:nvPr>
        </p:nvSpPr>
        <p:spPr>
          <a:xfrm>
            <a:off x="411126" y="311888"/>
            <a:ext cx="8420986" cy="4550735"/>
          </a:xfrm>
        </p:spPr>
        <p:txBody>
          <a:bodyPr/>
          <a:lstStyle/>
          <a:p>
            <a:pPr algn="l">
              <a:buFont typeface="Courier New" panose="02070309020205020404" pitchFamily="49" charset="0"/>
              <a:buChar char="o"/>
            </a:pPr>
            <a:r>
              <a:rPr lang="en-US" sz="1600" dirty="0">
                <a:latin typeface="Bahnschrift" panose="020B0502040204020203" pitchFamily="34" charset="0"/>
              </a:rPr>
              <a:t>Final the model</a:t>
            </a:r>
          </a:p>
          <a:p>
            <a:pPr algn="l">
              <a:buFont typeface="Courier New" panose="02070309020205020404" pitchFamily="49" charset="0"/>
              <a:buChar char="o"/>
            </a:pPr>
            <a:endParaRPr lang="en-US" sz="1600" dirty="0">
              <a:latin typeface="Bahnschrift" panose="020B0502040204020203" pitchFamily="34" charset="0"/>
            </a:endParaRPr>
          </a:p>
          <a:p>
            <a:pPr marL="114300" indent="0" algn="just"/>
            <a:r>
              <a:rPr lang="en-IN" sz="1600" dirty="0">
                <a:effectLst/>
                <a:latin typeface="Quicksand" panose="020B0604020202020204" charset="0"/>
                <a:ea typeface="Calibri" panose="020F0502020204030204" pitchFamily="34" charset="0"/>
                <a:cs typeface="Times New Roman" panose="02020603050405020304" pitchFamily="18" charset="0"/>
              </a:rPr>
              <a:t>We will final the best model obtained by saving the predictions in a separate csv file and also, we will save the model in either a pickle or obj file using joblib library.</a:t>
            </a:r>
          </a:p>
          <a:p>
            <a:pPr marL="114300" indent="0" algn="l"/>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id="{7389DA1A-A8FB-43D6-9D79-E59A8970A1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1350" y="1772359"/>
            <a:ext cx="6797748" cy="2551548"/>
          </a:xfrm>
          <a:prstGeom prst="rect">
            <a:avLst/>
          </a:prstGeom>
          <a:noFill/>
          <a:ln>
            <a:noFill/>
          </a:ln>
        </p:spPr>
      </p:pic>
    </p:spTree>
    <p:extLst>
      <p:ext uri="{BB962C8B-B14F-4D97-AF65-F5344CB8AC3E}">
        <p14:creationId xmlns:p14="http://schemas.microsoft.com/office/powerpoint/2010/main" val="2310912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DAFF-760D-4B18-9B67-43545E9295C1}"/>
              </a:ext>
            </a:extLst>
          </p:cNvPr>
          <p:cNvSpPr>
            <a:spLocks noGrp="1"/>
          </p:cNvSpPr>
          <p:nvPr>
            <p:ph type="title"/>
          </p:nvPr>
        </p:nvSpPr>
        <p:spPr>
          <a:xfrm>
            <a:off x="453656" y="255182"/>
            <a:ext cx="8236688" cy="637954"/>
          </a:xfrm>
        </p:spPr>
        <p:txBody>
          <a:bodyPr/>
          <a:lstStyle/>
          <a:p>
            <a:pPr algn="l"/>
            <a:r>
              <a:rPr lang="en-US" sz="2800" dirty="0">
                <a:latin typeface="Bahnschrift" panose="020B0502040204020203" pitchFamily="34" charset="0"/>
              </a:rPr>
              <a:t>CONCLUSION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id="{DFED5BB9-F7E8-46EA-9156-3BD5AEDAF164}"/>
              </a:ext>
            </a:extLst>
          </p:cNvPr>
          <p:cNvSpPr>
            <a:spLocks noGrp="1"/>
          </p:cNvSpPr>
          <p:nvPr>
            <p:ph type="subTitle" idx="1"/>
          </p:nvPr>
        </p:nvSpPr>
        <p:spPr>
          <a:xfrm>
            <a:off x="361507" y="893136"/>
            <a:ext cx="8555665" cy="4111255"/>
          </a:xfrm>
        </p:spPr>
        <p:txBody>
          <a:bodyPr/>
          <a:lstStyle/>
          <a:p>
            <a:pPr marL="342900" lvl="0" indent="-342900" algn="just">
              <a:lnSpc>
                <a:spcPct val="107000"/>
              </a:lnSpc>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getting an insight of this dataset, we were able to understand how the people took loans and how they repaid on the basis of various factors.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First, we loaded the dataset and did the EDA process and other pre-processing techniques like skewness check and removal, handling the outliers present, filling the missing data, visualizing the distribution of data, etc.</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were some customers with no loan history and it is because the data is imbalanced such that, label ‘1’ has approximately 87.5% records, while, label ‘0’ has approximately 12.5% records.</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were many outliers present in the dataset and even though they were present, we used the original data itself as the data loss should not be more than 7-8% of data. When we checked the percentage loss after handling outliers, it was nearly 22% so that we used the original data itself with outliers in it.</a:t>
            </a: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Then we did the model training, building the model and finding out the best model on the basis of different metrices scores we got like ROC-AUC curve, Classification Report, Confusion matrix, etc.</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spcAft>
                <a:spcPts val="800"/>
              </a:spcAft>
              <a:buFont typeface="Wingdings" panose="05000000000000000000" pitchFamily="2" charset="2"/>
              <a:buChar char="Ø"/>
            </a:pP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dirty="0"/>
          </a:p>
        </p:txBody>
      </p:sp>
    </p:spTree>
    <p:extLst>
      <p:ext uri="{BB962C8B-B14F-4D97-AF65-F5344CB8AC3E}">
        <p14:creationId xmlns:p14="http://schemas.microsoft.com/office/powerpoint/2010/main" val="2931970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911706-3778-42D8-9C3F-525892DC94DB}"/>
              </a:ext>
            </a:extLst>
          </p:cNvPr>
          <p:cNvSpPr>
            <a:spLocks noGrp="1"/>
          </p:cNvSpPr>
          <p:nvPr>
            <p:ph type="subTitle" idx="1"/>
          </p:nvPr>
        </p:nvSpPr>
        <p:spPr>
          <a:xfrm>
            <a:off x="191386" y="99238"/>
            <a:ext cx="8754141" cy="4756298"/>
          </a:xfrm>
        </p:spPr>
        <p:txBody>
          <a:bodyPr/>
          <a:lstStyle/>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We used algorithms like Logistic Regression, GaussianNB, DecisionTreeClassifier and KNeighborsClassifier algorithms for finding out the best model among those. We also used Ensemble Techniques like RandomForest, Adaboost and Gradient Boosting algorithms to find the best performing model.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performing the analysis, we got Gradient Boosting Classifier algorithm as the best algorithms among all as it gave an accuracy score of 89.07 and cross_val_score of 89.02, which was highest among all. Then for finding out the best parameter and improving the scores, we performed Hyperparameter Tuning.</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 problem while doing Hyperparameter Tuning is that it took nearly 2 hours to fetch the best parameters as there were nearly 2lakh records to process through and for ensemble techniques normally, tuning takes more time. For avoiding this problem, we can use other notebooks like Google Colaboratory for processing faster.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Tuning, we saw that our scores had been increased with the help of best parameters obtained, i.e., accuracy score from 89.07 to 89.16 and cross validation score from 89.02 to 89.13, and they are good scores too.</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Tree>
    <p:extLst>
      <p:ext uri="{BB962C8B-B14F-4D97-AF65-F5344CB8AC3E}">
        <p14:creationId xmlns:p14="http://schemas.microsoft.com/office/powerpoint/2010/main" val="3142236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96B614-494D-432B-ACF0-15E4053BD378}"/>
              </a:ext>
            </a:extLst>
          </p:cNvPr>
          <p:cNvSpPr>
            <a:spLocks noGrp="1"/>
          </p:cNvSpPr>
          <p:nvPr>
            <p:ph type="subTitle" idx="1"/>
          </p:nvPr>
        </p:nvSpPr>
        <p:spPr>
          <a:xfrm>
            <a:off x="347330" y="318978"/>
            <a:ext cx="8520223" cy="4550734"/>
          </a:xfrm>
        </p:spPr>
        <p:txBody>
          <a:bodyPr/>
          <a:lstStyle/>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We finalized the best model we obtained by saving the model in an obj file. Also, we found the predictions obtained and saved it in a new data frame.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The problems in this dataset were: High skewness, more outliers, time consumption due to a greater number of records.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Overall, we can say that it is a good dataset to predict the micro credit predictions and we can also use the finalized model for deployment process too.</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We can improve the data by adding more features that are positively correlated with the target variable, having less outliers, normally distributed values, etc.</a:t>
            </a:r>
          </a:p>
          <a:p>
            <a:pPr marL="342900" lvl="0" indent="-342900" algn="just">
              <a:lnSpc>
                <a:spcPct val="107000"/>
              </a:lnSpc>
              <a:spcBef>
                <a:spcPts val="1200"/>
              </a:spcBef>
              <a:spcAft>
                <a:spcPts val="800"/>
              </a:spcAft>
              <a:buSzPct val="100000"/>
              <a:buFont typeface="Wingdings" panose="05000000000000000000" pitchFamily="2" charset="2"/>
              <a:buChar char="Ø"/>
            </a:pPr>
            <a:endParaRPr lang="en-IN" sz="1600" dirty="0">
              <a:latin typeface="Quicksand" panose="020B0604020202020204" charset="0"/>
              <a:ea typeface="Times New Roman" panose="02020603050405020304" pitchFamily="18" charset="0"/>
              <a:cs typeface="Calibri" panose="020F0502020204030204" pitchFamily="34" charset="0"/>
            </a:endParaRPr>
          </a:p>
          <a:p>
            <a:pPr marL="0" lvl="0" indent="0" algn="just">
              <a:lnSpc>
                <a:spcPct val="107000"/>
              </a:lnSpc>
              <a:spcBef>
                <a:spcPts val="1200"/>
              </a:spcBef>
              <a:spcAft>
                <a:spcPts val="800"/>
              </a:spcAft>
              <a:buSzPct val="100000"/>
            </a:pP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Tree>
    <p:extLst>
      <p:ext uri="{BB962C8B-B14F-4D97-AF65-F5344CB8AC3E}">
        <p14:creationId xmlns:p14="http://schemas.microsoft.com/office/powerpoint/2010/main" val="18600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743616" y="2110085"/>
            <a:ext cx="3656770" cy="9233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5400" b="1"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148099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0532-3260-4029-895D-0B037506B332}"/>
              </a:ext>
            </a:extLst>
          </p:cNvPr>
          <p:cNvSpPr>
            <a:spLocks noGrp="1"/>
          </p:cNvSpPr>
          <p:nvPr>
            <p:ph type="title"/>
          </p:nvPr>
        </p:nvSpPr>
        <p:spPr>
          <a:xfrm>
            <a:off x="375684" y="248093"/>
            <a:ext cx="8300483" cy="602512"/>
          </a:xfrm>
        </p:spPr>
        <p:txBody>
          <a:bodyPr/>
          <a:lstStyle/>
          <a:p>
            <a:pPr algn="l"/>
            <a:r>
              <a:rPr lang="en-US" sz="2800" dirty="0">
                <a:latin typeface="Bahnschrift" panose="020B0502040204020203" pitchFamily="34" charset="0"/>
              </a:rPr>
              <a:t>DATA SOURCES AND THEIR FORMATS</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id="{3D64A423-57BE-4A44-A9BA-A258C241C175}"/>
              </a:ext>
            </a:extLst>
          </p:cNvPr>
          <p:cNvSpPr>
            <a:spLocks noGrp="1"/>
          </p:cNvSpPr>
          <p:nvPr>
            <p:ph type="subTitle" idx="1"/>
          </p:nvPr>
        </p:nvSpPr>
        <p:spPr>
          <a:xfrm>
            <a:off x="375685" y="1041991"/>
            <a:ext cx="8498958" cy="3853416"/>
          </a:xfrm>
        </p:spPr>
        <p:txBody>
          <a:bodyPr/>
          <a:lstStyle/>
          <a:p>
            <a:pPr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The data is been provided by one of our clients from telecom industry. They are a fixed wireless telecommunications network provider and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400050" indent="-285750" algn="l">
              <a:lnSpc>
                <a:spcPct val="107000"/>
              </a:lnSpc>
              <a:spcAft>
                <a:spcPts val="800"/>
              </a:spcAft>
              <a:buFont typeface="Courier New" panose="02070309020205020404" pitchFamily="49" charset="0"/>
              <a:buChar char="o"/>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400050" indent="-285750"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The data is been given by Indonesian telecom company and they gave it to us in a CSV file, with data description file in excel format. They also had provided the problem statement by explaining what they need from us and also the required criteria to be satisfied.</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sz="1600" dirty="0"/>
          </a:p>
        </p:txBody>
      </p:sp>
    </p:spTree>
    <p:extLst>
      <p:ext uri="{BB962C8B-B14F-4D97-AF65-F5344CB8AC3E}">
        <p14:creationId xmlns:p14="http://schemas.microsoft.com/office/powerpoint/2010/main" val="161454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D628-66C6-4C69-8A85-15CD1892D657}"/>
              </a:ext>
            </a:extLst>
          </p:cNvPr>
          <p:cNvSpPr>
            <a:spLocks noGrp="1"/>
          </p:cNvSpPr>
          <p:nvPr>
            <p:ph type="title"/>
          </p:nvPr>
        </p:nvSpPr>
        <p:spPr>
          <a:xfrm>
            <a:off x="248093" y="134679"/>
            <a:ext cx="8328837" cy="718698"/>
          </a:xfrm>
        </p:spPr>
        <p:txBody>
          <a:bodyPr/>
          <a:lstStyle/>
          <a:p>
            <a:pPr algn="l"/>
            <a:r>
              <a:rPr lang="en-US" sz="2800" dirty="0">
                <a:latin typeface="Bahnschrift" panose="020B0502040204020203" pitchFamily="34" charset="0"/>
              </a:rPr>
              <a:t>DATA LOADING AND THE DESCRIPTION OF DATA</a:t>
            </a:r>
            <a:endParaRPr lang="en-IN" sz="2800" dirty="0">
              <a:latin typeface="Bahnschrift" panose="020B0502040204020203" pitchFamily="34" charset="0"/>
            </a:endParaRPr>
          </a:p>
        </p:txBody>
      </p:sp>
      <p:pic>
        <p:nvPicPr>
          <p:cNvPr id="5" name="Picture 4">
            <a:extLst>
              <a:ext uri="{FF2B5EF4-FFF2-40B4-BE49-F238E27FC236}">
                <a16:creationId xmlns:a16="http://schemas.microsoft.com/office/drawing/2014/main" id="{E2CF333F-09E1-46D6-990D-E3034BF92F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8093" y="978195"/>
            <a:ext cx="4664149" cy="2239926"/>
          </a:xfrm>
          <a:prstGeom prst="rect">
            <a:avLst/>
          </a:prstGeom>
          <a:noFill/>
          <a:ln>
            <a:noFill/>
          </a:ln>
        </p:spPr>
      </p:pic>
      <p:pic>
        <p:nvPicPr>
          <p:cNvPr id="6" name="Picture 5">
            <a:extLst>
              <a:ext uri="{FF2B5EF4-FFF2-40B4-BE49-F238E27FC236}">
                <a16:creationId xmlns:a16="http://schemas.microsoft.com/office/drawing/2014/main" id="{21CDC380-842E-4FA8-9380-A417DE10F6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76037" y="1027813"/>
            <a:ext cx="3919870" cy="2738718"/>
          </a:xfrm>
          <a:prstGeom prst="rect">
            <a:avLst/>
          </a:prstGeom>
          <a:noFill/>
          <a:ln>
            <a:noFill/>
          </a:ln>
        </p:spPr>
      </p:pic>
      <p:pic>
        <p:nvPicPr>
          <p:cNvPr id="7" name="Picture 6">
            <a:extLst>
              <a:ext uri="{FF2B5EF4-FFF2-40B4-BE49-F238E27FC236}">
                <a16:creationId xmlns:a16="http://schemas.microsoft.com/office/drawing/2014/main" id="{A71B7441-9364-49C0-B068-4D15AEDA693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76037" y="3766531"/>
            <a:ext cx="3919870" cy="734585"/>
          </a:xfrm>
          <a:prstGeom prst="rect">
            <a:avLst/>
          </a:prstGeom>
          <a:noFill/>
          <a:ln>
            <a:noFill/>
          </a:ln>
        </p:spPr>
      </p:pic>
      <p:sp>
        <p:nvSpPr>
          <p:cNvPr id="9" name="TextBox 8">
            <a:extLst>
              <a:ext uri="{FF2B5EF4-FFF2-40B4-BE49-F238E27FC236}">
                <a16:creationId xmlns:a16="http://schemas.microsoft.com/office/drawing/2014/main" id="{CB150FFB-3CDF-4E3E-8B9A-FB6D53983910}"/>
              </a:ext>
            </a:extLst>
          </p:cNvPr>
          <p:cNvSpPr txBox="1"/>
          <p:nvPr/>
        </p:nvSpPr>
        <p:spPr>
          <a:xfrm>
            <a:off x="623777" y="3459126"/>
            <a:ext cx="3622158" cy="830997"/>
          </a:xfrm>
          <a:prstGeom prst="rect">
            <a:avLst/>
          </a:prstGeom>
          <a:noFill/>
        </p:spPr>
        <p:txBody>
          <a:bodyPr wrap="square" rtlCol="0">
            <a:spAutoFit/>
          </a:bodyPr>
          <a:lstStyle/>
          <a:p>
            <a:r>
              <a:rPr lang="en-US" sz="1600" dirty="0">
                <a:solidFill>
                  <a:schemeClr val="accent1"/>
                </a:solidFill>
                <a:latin typeface="Quicksand" panose="020B0604020202020204" charset="0"/>
                <a:cs typeface="Calibri" panose="020F0502020204030204" pitchFamily="34" charset="0"/>
              </a:rPr>
              <a:t>S</a:t>
            </a:r>
            <a:r>
              <a:rPr lang="en-IN" sz="1600" dirty="0">
                <a:solidFill>
                  <a:schemeClr val="accent1"/>
                </a:solidFill>
                <a:latin typeface="Quicksand" panose="020B0604020202020204" charset="0"/>
                <a:cs typeface="Calibri" panose="020F0502020204030204" pitchFamily="34" charset="0"/>
              </a:rPr>
              <a:t>creenshots of the code for loading the dataset and the description of the dataset provided by the client</a:t>
            </a:r>
            <a:endParaRPr lang="en-IN" sz="1600" dirty="0">
              <a:solidFill>
                <a:schemeClr val="accent1"/>
              </a:solidFill>
            </a:endParaRPr>
          </a:p>
        </p:txBody>
      </p:sp>
    </p:spTree>
    <p:extLst>
      <p:ext uri="{BB962C8B-B14F-4D97-AF65-F5344CB8AC3E}">
        <p14:creationId xmlns:p14="http://schemas.microsoft.com/office/powerpoint/2010/main" val="352723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6F1F-E77F-4DA5-BDAA-7C7E51F14D20}"/>
              </a:ext>
            </a:extLst>
          </p:cNvPr>
          <p:cNvSpPr>
            <a:spLocks noGrp="1"/>
          </p:cNvSpPr>
          <p:nvPr>
            <p:ph type="title"/>
          </p:nvPr>
        </p:nvSpPr>
        <p:spPr>
          <a:xfrm>
            <a:off x="269358" y="118779"/>
            <a:ext cx="8718697" cy="738914"/>
          </a:xfrm>
        </p:spPr>
        <p:txBody>
          <a:bodyPr/>
          <a:lstStyle/>
          <a:p>
            <a:pPr algn="l"/>
            <a:r>
              <a:rPr lang="en-US" sz="2800" dirty="0">
                <a:latin typeface="Bahnschrift" panose="020B0502040204020203" pitchFamily="34" charset="0"/>
              </a:rPr>
              <a:t>DATA PRE-PROCESSING</a:t>
            </a:r>
            <a:endParaRPr lang="en-IN" sz="2800" dirty="0">
              <a:latin typeface="Bahnschrift" panose="020B0502040204020203" pitchFamily="34" charset="0"/>
            </a:endParaRPr>
          </a:p>
        </p:txBody>
      </p:sp>
      <p:sp>
        <p:nvSpPr>
          <p:cNvPr id="5" name="TextBox 4">
            <a:extLst>
              <a:ext uri="{FF2B5EF4-FFF2-40B4-BE49-F238E27FC236}">
                <a16:creationId xmlns:a16="http://schemas.microsoft.com/office/drawing/2014/main" id="{932F9D08-A9CC-45B5-80EB-5382B4AD527C}"/>
              </a:ext>
            </a:extLst>
          </p:cNvPr>
          <p:cNvSpPr txBox="1"/>
          <p:nvPr/>
        </p:nvSpPr>
        <p:spPr>
          <a:xfrm>
            <a:off x="956930" y="1013637"/>
            <a:ext cx="7378996" cy="338554"/>
          </a:xfrm>
          <a:prstGeom prst="rect">
            <a:avLst/>
          </a:prstGeom>
          <a:noFill/>
        </p:spPr>
        <p:txBody>
          <a:bodyPr wrap="square" rtlCol="0">
            <a:spAutoFit/>
          </a:bodyPr>
          <a:lstStyle/>
          <a:p>
            <a:pPr marL="285750" indent="-285750">
              <a:buClr>
                <a:schemeClr val="accent1"/>
              </a:buClr>
              <a:buFont typeface="Courier New" panose="02070309020205020404" pitchFamily="49" charset="0"/>
              <a:buChar char="o"/>
            </a:pPr>
            <a:r>
              <a:rPr lang="en-US" sz="1600" dirty="0">
                <a:solidFill>
                  <a:schemeClr val="accent1"/>
                </a:solidFill>
                <a:latin typeface="Bahnschrift" panose="020B0502040204020203" pitchFamily="34" charset="0"/>
              </a:rPr>
              <a:t>Checking out the statistical summary of the dataset</a:t>
            </a:r>
            <a:endParaRPr lang="en-IN" sz="1600" dirty="0">
              <a:solidFill>
                <a:schemeClr val="accent1"/>
              </a:solidFill>
              <a:latin typeface="Bahnschrift" panose="020B0502040204020203" pitchFamily="34" charset="0"/>
            </a:endParaRPr>
          </a:p>
        </p:txBody>
      </p:sp>
      <p:pic>
        <p:nvPicPr>
          <p:cNvPr id="6" name="Picture 5">
            <a:extLst>
              <a:ext uri="{FF2B5EF4-FFF2-40B4-BE49-F238E27FC236}">
                <a16:creationId xmlns:a16="http://schemas.microsoft.com/office/drawing/2014/main" id="{698E5347-5B3C-498A-B494-B5DC0BED36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3473" y="1417172"/>
            <a:ext cx="5701104" cy="1914363"/>
          </a:xfrm>
          <a:prstGeom prst="rect">
            <a:avLst/>
          </a:prstGeom>
          <a:noFill/>
          <a:ln>
            <a:noFill/>
          </a:ln>
        </p:spPr>
      </p:pic>
      <p:sp>
        <p:nvSpPr>
          <p:cNvPr id="7" name="TextBox 6">
            <a:extLst>
              <a:ext uri="{FF2B5EF4-FFF2-40B4-BE49-F238E27FC236}">
                <a16:creationId xmlns:a16="http://schemas.microsoft.com/office/drawing/2014/main" id="{D5ED70F4-49C6-4ED5-A237-927404DB6EB0}"/>
              </a:ext>
            </a:extLst>
          </p:cNvPr>
          <p:cNvSpPr txBox="1"/>
          <p:nvPr/>
        </p:nvSpPr>
        <p:spPr>
          <a:xfrm>
            <a:off x="340242" y="3544186"/>
            <a:ext cx="8718697" cy="1554272"/>
          </a:xfrm>
          <a:prstGeom prst="rect">
            <a:avLst/>
          </a:prstGeom>
          <a:noFill/>
        </p:spPr>
        <p:txBody>
          <a:bodyPr wrap="square" rtlCol="0">
            <a:spAutoFit/>
          </a:bodyPr>
          <a:lstStyle/>
          <a:p>
            <a:pPr algn="just"/>
            <a:r>
              <a:rPr lang="en-IN" sz="1350" dirty="0">
                <a:solidFill>
                  <a:schemeClr val="accent1"/>
                </a:solidFill>
                <a:effectLst/>
                <a:latin typeface="Quicksand" panose="020B0604020202020204" charset="0"/>
                <a:ea typeface="Calibri" panose="020F0502020204030204" pitchFamily="34" charset="0"/>
                <a:cs typeface="Times New Roman" panose="02020603050405020304" pitchFamily="18" charset="0"/>
              </a:rPr>
              <a:t>If we can observe above, we will see that the data is quite imbalanced. In some columns the mean is greater than median, so that we can say the data which given by our client is right skewed from the origin, and for some columns the mean is lesser than the median so I can say the data is left skewed. I also observed that there is a huge difference in 75% quartile and maximum value so from that I conclude that the data contains huge outliers, and also in some columns I have seen that there is no data till 75% quartile and eventually the maximum data come in picture so that we can just drop that columns.</a:t>
            </a:r>
          </a:p>
          <a:p>
            <a:endParaRPr lang="en-IN" dirty="0"/>
          </a:p>
        </p:txBody>
      </p:sp>
    </p:spTree>
    <p:extLst>
      <p:ext uri="{BB962C8B-B14F-4D97-AF65-F5344CB8AC3E}">
        <p14:creationId xmlns:p14="http://schemas.microsoft.com/office/powerpoint/2010/main" val="228904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4DE0-93A4-4978-9C9B-A80E179E16DE}"/>
              </a:ext>
            </a:extLst>
          </p:cNvPr>
          <p:cNvSpPr>
            <a:spLocks noGrp="1"/>
          </p:cNvSpPr>
          <p:nvPr>
            <p:ph type="title"/>
          </p:nvPr>
        </p:nvSpPr>
        <p:spPr>
          <a:xfrm>
            <a:off x="710700" y="177209"/>
            <a:ext cx="7639402" cy="588335"/>
          </a:xfrm>
        </p:spPr>
        <p:txBody>
          <a:bodyPr/>
          <a:lstStyle/>
          <a:p>
            <a:pPr marL="285750" indent="-285750" algn="l">
              <a:buSzPct val="100000"/>
              <a:buFont typeface="Courier New" panose="02070309020205020404" pitchFamily="49" charset="0"/>
              <a:buChar char="o"/>
            </a:pPr>
            <a:r>
              <a:rPr lang="en-US" sz="1600" b="0" dirty="0">
                <a:latin typeface="Bahnschrift" panose="020B0502040204020203" pitchFamily="34" charset="0"/>
              </a:rPr>
              <a:t>Handling the pdate column</a:t>
            </a:r>
            <a:endParaRPr lang="en-IN" sz="1600" b="0" dirty="0">
              <a:latin typeface="Bahnschrift" panose="020B0502040204020203" pitchFamily="34" charset="0"/>
            </a:endParaRPr>
          </a:p>
        </p:txBody>
      </p:sp>
      <p:sp>
        <p:nvSpPr>
          <p:cNvPr id="3" name="Subtitle 2">
            <a:extLst>
              <a:ext uri="{FF2B5EF4-FFF2-40B4-BE49-F238E27FC236}">
                <a16:creationId xmlns:a16="http://schemas.microsoft.com/office/drawing/2014/main" id="{E86BA8CD-AD8B-405D-939A-67DAFDC4F32E}"/>
              </a:ext>
            </a:extLst>
          </p:cNvPr>
          <p:cNvSpPr>
            <a:spLocks noGrp="1"/>
          </p:cNvSpPr>
          <p:nvPr>
            <p:ph type="subTitle" idx="1"/>
          </p:nvPr>
        </p:nvSpPr>
        <p:spPr>
          <a:xfrm>
            <a:off x="198474" y="3629247"/>
            <a:ext cx="8265042" cy="1197934"/>
          </a:xfrm>
        </p:spPr>
        <p:txBody>
          <a:bodyPr/>
          <a:lstStyle/>
          <a:p>
            <a:pPr algn="just"/>
            <a:r>
              <a:rPr lang="en-IN" sz="1600" dirty="0">
                <a:effectLst/>
                <a:latin typeface="Quicksand" panose="020B0604020202020204" charset="0"/>
                <a:ea typeface="Calibri" panose="020F0502020204030204" pitchFamily="34" charset="0"/>
                <a:cs typeface="Times New Roman" panose="02020603050405020304" pitchFamily="18" charset="0"/>
              </a:rPr>
              <a:t>      Then I have checked the date columns and found that the data belongs to the year 2016, so what I have done is that I extracted the month and day from the date and saved the data in separate columns, and tried to visualize the data on the basis of months and days.</a:t>
            </a:r>
          </a:p>
          <a:p>
            <a:pPr algn="l"/>
            <a:endParaRPr lang="en-IN" sz="1400" dirty="0"/>
          </a:p>
        </p:txBody>
      </p:sp>
      <p:pic>
        <p:nvPicPr>
          <p:cNvPr id="5" name="Picture 4">
            <a:extLst>
              <a:ext uri="{FF2B5EF4-FFF2-40B4-BE49-F238E27FC236}">
                <a16:creationId xmlns:a16="http://schemas.microsoft.com/office/drawing/2014/main" id="{707C57F8-C5BB-4733-A2D1-F59EDAFBED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1543" y="765544"/>
            <a:ext cx="6290310" cy="2537460"/>
          </a:xfrm>
          <a:prstGeom prst="rect">
            <a:avLst/>
          </a:prstGeom>
          <a:noFill/>
          <a:ln>
            <a:noFill/>
          </a:ln>
        </p:spPr>
      </p:pic>
    </p:spTree>
    <p:extLst>
      <p:ext uri="{BB962C8B-B14F-4D97-AF65-F5344CB8AC3E}">
        <p14:creationId xmlns:p14="http://schemas.microsoft.com/office/powerpoint/2010/main" val="190956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910EC75-7026-4EE2-A1B0-ECA006A8018F}"/>
              </a:ext>
            </a:extLst>
          </p:cNvPr>
          <p:cNvSpPr>
            <a:spLocks noGrp="1"/>
          </p:cNvSpPr>
          <p:nvPr>
            <p:ph type="subTitle" idx="1"/>
          </p:nvPr>
        </p:nvSpPr>
        <p:spPr>
          <a:xfrm>
            <a:off x="347331" y="3551273"/>
            <a:ext cx="8243775" cy="1358309"/>
          </a:xfrm>
        </p:spPr>
        <p:txBody>
          <a:bodyPr/>
          <a:lstStyle/>
          <a:p>
            <a:pPr algn="just"/>
            <a:r>
              <a:rPr lang="en-IN" sz="1600" dirty="0">
                <a:effectLst/>
                <a:latin typeface="Quicksand" panose="020B0604020202020204" charset="0"/>
                <a:ea typeface="Calibri" panose="020F0502020204030204" pitchFamily="34" charset="0"/>
                <a:cs typeface="Times New Roman" panose="02020603050405020304" pitchFamily="18" charset="0"/>
              </a:rPr>
              <a:t>      I had checked the maximum amount of loan taken by the user in last 30 days and found that the data have so much of outliers as per the description given by the client that the loan amount can be paid by the customer is either rupiah 6 or 12 so that I have dropped all the loan amount that shows the loan is taken more than 12 rupiah.</a:t>
            </a:r>
          </a:p>
          <a:p>
            <a:pPr algn="l"/>
            <a:endParaRPr lang="en-IN" sz="1400" dirty="0"/>
          </a:p>
        </p:txBody>
      </p:sp>
      <p:sp>
        <p:nvSpPr>
          <p:cNvPr id="4" name="Text Placeholder 3">
            <a:extLst>
              <a:ext uri="{FF2B5EF4-FFF2-40B4-BE49-F238E27FC236}">
                <a16:creationId xmlns:a16="http://schemas.microsoft.com/office/drawing/2014/main" id="{DF04BE22-7E3D-49F0-86FA-0B50457B40BC}"/>
              </a:ext>
            </a:extLst>
          </p:cNvPr>
          <p:cNvSpPr>
            <a:spLocks noGrp="1"/>
          </p:cNvSpPr>
          <p:nvPr>
            <p:ph type="body" idx="2"/>
          </p:nvPr>
        </p:nvSpPr>
        <p:spPr>
          <a:xfrm>
            <a:off x="347331" y="233917"/>
            <a:ext cx="8364278" cy="673396"/>
          </a:xfrm>
        </p:spPr>
        <p:txBody>
          <a:bodyPr/>
          <a:lstStyle/>
          <a:p>
            <a:pPr>
              <a:buFont typeface="Courier New" panose="02070309020205020404" pitchFamily="49" charset="0"/>
              <a:buChar char="o"/>
            </a:pPr>
            <a:r>
              <a:rPr lang="en-US" sz="1600" dirty="0">
                <a:latin typeface="Bahnschrift" panose="020B0502040204020203" pitchFamily="34" charset="0"/>
              </a:rPr>
              <a:t>Checking the maximum amount of loan taken by people in last 30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id="{A36A4B66-4030-49AF-902E-2BB5D342CE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74311" y="772633"/>
            <a:ext cx="6110318" cy="2778640"/>
          </a:xfrm>
          <a:prstGeom prst="rect">
            <a:avLst/>
          </a:prstGeom>
          <a:noFill/>
          <a:ln>
            <a:noFill/>
          </a:ln>
        </p:spPr>
      </p:pic>
    </p:spTree>
    <p:extLst>
      <p:ext uri="{BB962C8B-B14F-4D97-AF65-F5344CB8AC3E}">
        <p14:creationId xmlns:p14="http://schemas.microsoft.com/office/powerpoint/2010/main" val="2268617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504</TotalTime>
  <Words>3667</Words>
  <Application>Microsoft Office PowerPoint</Application>
  <PresentationFormat>On-screen Show (16:9)</PresentationFormat>
  <Paragraphs>269</Paragraphs>
  <Slides>45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Quicksand</vt:lpstr>
      <vt:lpstr>Courier New</vt:lpstr>
      <vt:lpstr>Bahnschrift</vt:lpstr>
      <vt:lpstr>Calibri</vt:lpstr>
      <vt:lpstr>Wingdings 3</vt:lpstr>
      <vt:lpstr>Century Gothic</vt:lpstr>
      <vt:lpstr>Wingdings</vt:lpstr>
      <vt:lpstr>Arial</vt:lpstr>
      <vt:lpstr>Ion</vt:lpstr>
      <vt:lpstr>MICRO-CREDIT DEFAULTER PROJECT</vt:lpstr>
      <vt:lpstr> CONTENTS</vt:lpstr>
      <vt:lpstr> INTRODUCTION</vt:lpstr>
      <vt:lpstr> BUSINESS PROBLEM FRAMING</vt:lpstr>
      <vt:lpstr>DATA SOURCES AND THEIR FORMATS</vt:lpstr>
      <vt:lpstr>DATA LOADING AND THE DESCRIPTION OF DATA</vt:lpstr>
      <vt:lpstr>DATA PRE-PROCESSING</vt:lpstr>
      <vt:lpstr>Handling the pdate column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INTERPRETATION OF RESULTS</vt:lpstr>
      <vt:lpstr>PowerPoint Presentation</vt:lpstr>
      <vt:lpstr>PowerPoint Presentation</vt:lpstr>
      <vt:lpstr>PowerPoint Presentation</vt:lpstr>
      <vt:lpstr>PowerPoint Presentation</vt:lpstr>
      <vt:lpstr>PowerPoint Presentation</vt:lpstr>
      <vt:lpstr>PowerPoint Presentation</vt:lpstr>
      <vt:lpstr>                                      MODEL/S DEVELOPMENT AND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Jerish B</dc:creator>
  <cp:lastModifiedBy>akhandss17@gmail.com</cp:lastModifiedBy>
  <cp:revision>12</cp:revision>
  <dcterms:modified xsi:type="dcterms:W3CDTF">2022-05-30T12:02:30Z</dcterms:modified>
  <cp:contentStatus/>
</cp:coreProperties>
</file>