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3" r:id="rId8"/>
    <p:sldId id="279" r:id="rId9"/>
    <p:sldId id="286" r:id="rId10"/>
    <p:sldId id="294" r:id="rId11"/>
    <p:sldId id="287" r:id="rId12"/>
    <p:sldId id="295" r:id="rId13"/>
    <p:sldId id="289" r:id="rId14"/>
    <p:sldId id="290" r:id="rId15"/>
    <p:sldId id="296" r:id="rId16"/>
    <p:sldId id="288" r:id="rId17"/>
    <p:sldId id="280" r:id="rId18"/>
    <p:sldId id="291" r:id="rId19"/>
    <p:sldId id="292" r:id="rId20"/>
    <p:sldId id="282" r:id="rId21"/>
    <p:sldId id="284" r:id="rId22"/>
    <p:sldId id="29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2" d="100"/>
          <a:sy n="62" d="100"/>
        </p:scale>
        <p:origin x="828" y="36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9"/>
      <dgm:spPr/>
    </dgm:pt>
    <dgm:pt modelId="{85447532-8740-4202-B6A5-AE63748B9291}" type="pres">
      <dgm:prSet presAssocID="{CD410504-9F7F-47AE-B46E-CE985680360F}" presName="child" presStyleLbl="alignAccFollowNode1" presStyleIdx="0" presStyleCnt="9">
        <dgm:presLayoutVars>
          <dgm:chMax val="0"/>
          <dgm:bulletEnabled val="1"/>
        </dgm:presLayoutVars>
      </dgm:prSet>
      <dgm:spPr/>
    </dgm:pt>
    <dgm:pt modelId="{7CAEA63C-96B5-40D4-900F-409598FDB0C1}" type="pres">
      <dgm:prSet presAssocID="{2B847D36-6E88-4DD3-AABD-579C99426233}" presName="sibTrans" presStyleLbl="sibTrans2D1" presStyleIdx="1" presStyleCnt="9"/>
      <dgm:spPr/>
    </dgm:pt>
    <dgm:pt modelId="{459BBFF8-CE50-41AE-9B5E-F6026BBE4F45}" type="pres">
      <dgm:prSet presAssocID="{C4FF5CFA-9CEF-4C34-984A-CC28F232798F}" presName="child" presStyleLbl="alignAccFollowNode1" presStyleIdx="1" presStyleCnt="9">
        <dgm:presLayoutVars>
          <dgm:chMax val="0"/>
          <dgm:bulletEnabled val="1"/>
        </dgm:presLayoutVars>
      </dgm:prSet>
      <dgm:spPr/>
    </dgm:pt>
    <dgm:pt modelId="{A65C4264-24F4-4122-844B-F5E582EC0111}" type="pres">
      <dgm:prSet presAssocID="{B551F8FA-E415-4EE1-BA68-D13E7D2E980B}" presName="sibTrans" presStyleLbl="sibTrans2D1" presStyleIdx="2" presStyleCnt="9"/>
      <dgm:spPr/>
    </dgm:pt>
    <dgm:pt modelId="{9A5E1799-26FB-4959-97AA-0FCC22761318}" type="pres">
      <dgm:prSet presAssocID="{F7CED298-1605-4B60-9FC8-0A4C25C5AA00}" presName="child" presStyleLbl="alignAccFollowNode1" presStyleIdx="2" presStyleCnt="9">
        <dgm:presLayoutVars>
          <dgm:chMax val="0"/>
          <dgm:bulletEnabled val="1"/>
        </dgm:presLayoutVars>
      </dgm:prSet>
      <dgm:spPr/>
    </dgm:pt>
    <dgm:pt modelId="{3FBD4BD3-B74D-4AAB-9295-AE19DCC50691}" type="pres">
      <dgm:prSet presAssocID="{1009FF03-5F93-449C-AF20-55447EEE50AB}" presName="sibTrans" presStyleLbl="sibTrans2D1" presStyleIdx="3" presStyleCnt="9"/>
      <dgm:spPr/>
    </dgm:pt>
    <dgm:pt modelId="{8C46515F-5745-4BFE-8634-C34D77574BE3}" type="pres">
      <dgm:prSet presAssocID="{87D09C77-9C5B-45C2-ACC9-ACEA66F18198}" presName="child" presStyleLbl="alignAccFollowNode1" presStyleIdx="3" presStyleCnt="9">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9"/>
      <dgm:spPr/>
    </dgm:pt>
    <dgm:pt modelId="{F7AA6D3E-BCE0-4C06-B101-080DA85DCB01}" type="pres">
      <dgm:prSet presAssocID="{5CBEC7DD-A25D-4956-9A65-6EA385F6FCB5}" presName="child" presStyleLbl="alignAccFollowNode1" presStyleIdx="4" presStyleCnt="9">
        <dgm:presLayoutVars>
          <dgm:chMax val="0"/>
          <dgm:bulletEnabled val="1"/>
        </dgm:presLayoutVars>
      </dgm:prSet>
      <dgm:spPr/>
    </dgm:pt>
    <dgm:pt modelId="{DDA5CBC7-AA05-481A-A03A-3964C1BBBB5A}" type="pres">
      <dgm:prSet presAssocID="{BD0F67B1-39E4-45ED-9534-FB8F89E8EEF6}" presName="sibTrans" presStyleLbl="sibTrans2D1" presStyleIdx="5" presStyleCnt="9"/>
      <dgm:spPr/>
    </dgm:pt>
    <dgm:pt modelId="{73DBFA1A-3823-4209-9CD6-DBDD456F39FB}" type="pres">
      <dgm:prSet presAssocID="{33BF0E2A-2B00-40A5-832E-FC800DCA5982}" presName="child" presStyleLbl="alignAccFollowNode1" presStyleIdx="5" presStyleCnt="9">
        <dgm:presLayoutVars>
          <dgm:chMax val="0"/>
          <dgm:bulletEnabled val="1"/>
        </dgm:presLayoutVars>
      </dgm:prSet>
      <dgm:spPr/>
    </dgm:pt>
    <dgm:pt modelId="{E7F7C4A8-2F3A-49BA-B2E4-CF48FCA5D8D8}" type="pres">
      <dgm:prSet presAssocID="{E373698D-1356-47A7-A591-B72BFE77C3D1}" presName="sibTrans" presStyleLbl="sibTrans2D1" presStyleIdx="6" presStyleCnt="9"/>
      <dgm:spPr/>
    </dgm:pt>
    <dgm:pt modelId="{68423B8C-DD55-4C1A-86D3-87118415FFA7}" type="pres">
      <dgm:prSet presAssocID="{CAE20587-4D50-4B6B-A17D-199722D630E2}" presName="child" presStyleLbl="alignAccFollowNode1" presStyleIdx="6" presStyleCnt="9">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FF89A617-B180-4614-8730-6E03C1A48885}" type="pres">
      <dgm:prSet presAssocID="{7CBA4BA7-B8C9-4EC9-9C51-4E810224FE14}" presName="parTrans" presStyleLbl="sibTrans2D1" presStyleIdx="7" presStyleCnt="9"/>
      <dgm:spPr/>
    </dgm:pt>
    <dgm:pt modelId="{2985E292-795D-4403-BD7F-3A17BE0B21A7}" type="pres">
      <dgm:prSet presAssocID="{15982A38-A73B-4943-B138-EA0EAB77BC29}" presName="child" presStyleLbl="alignAccFollowNode1" presStyleIdx="7" presStyleCnt="9">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8" presStyleCnt="9"/>
      <dgm:spPr/>
    </dgm:pt>
    <dgm:pt modelId="{AC28A259-E8AB-491C-9FF1-41516FA5BC71}" type="pres">
      <dgm:prSet presAssocID="{63746B76-9534-4F4F-B65B-B8A9AACC03F9}" presName="child" presStyleLbl="alignAccFollowNode1" presStyleIdx="8" presStyleCnt="9">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0"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8C286657-FFA9-41B9-8755-D203130C39CE}" type="presOf" srcId="{15982A38-A73B-4943-B138-EA0EAB77BC29}" destId="{2985E292-795D-4403-BD7F-3A17BE0B21A7}"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9C706988-580C-4829-94E8-BE4491FF0228}" type="presOf" srcId="{995C4470-49EF-4BD9-B00A-AD612181AB58}" destId="{1B1F80F4-E9A5-4A99-A630-6548067B7CB5}"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F12CC3F3-D306-4BD5-A313-A13C658391C3}" type="presOf" srcId="{7CBA4BA7-B8C9-4EC9-9C51-4E810224FE14}" destId="{FF89A617-B180-4614-8730-6E03C1A48885}"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2F53F32D-D29F-4BA6-AF23-853A427EE064}" type="presParOf" srcId="{96EC6E5F-616C-4A0E-8B47-23C2DB360B15}" destId="{FF89A617-B180-4614-8730-6E03C1A48885}" srcOrd="1" destOrd="0" presId="urn:microsoft.com/office/officeart/2005/8/layout/lProcess1"/>
    <dgm:cxn modelId="{7AD4AE9E-2D6F-41D5-A482-7F47410674DA}" type="presParOf" srcId="{96EC6E5F-616C-4A0E-8B47-23C2DB360B15}" destId="{2985E292-795D-4403-BD7F-3A17BE0B21A7}" srcOrd="2"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173504" y="0"/>
          <a:ext cx="2354460" cy="588615"/>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0000"/>
                <a:lumMod val="100000"/>
              </a:schemeClr>
            </a:gs>
            <a:gs pos="100000">
              <a:schemeClr val="l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Web Scraping</a:t>
          </a:r>
        </a:p>
      </dsp:txBody>
      <dsp:txXfrm>
        <a:off x="190744" y="17240"/>
        <a:ext cx="2319980" cy="554135"/>
      </dsp:txXfrm>
    </dsp:sp>
    <dsp:sp modelId="{1B1F80F4-E9A5-4A99-A630-6548067B7CB5}">
      <dsp:nvSpPr>
        <dsp:cNvPr id="0" name=""/>
        <dsp:cNvSpPr/>
      </dsp:nvSpPr>
      <dsp:spPr>
        <a:xfrm rot="5400000">
          <a:off x="1299231" y="640118"/>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173504" y="794630"/>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Ensure that the webpages allow legal scraping of data</a:t>
          </a:r>
        </a:p>
      </dsp:txBody>
      <dsp:txXfrm>
        <a:off x="190744" y="811870"/>
        <a:ext cx="2319980" cy="554135"/>
      </dsp:txXfrm>
    </dsp:sp>
    <dsp:sp modelId="{7CAEA63C-96B5-40D4-900F-409598FDB0C1}">
      <dsp:nvSpPr>
        <dsp:cNvPr id="0" name=""/>
        <dsp:cNvSpPr/>
      </dsp:nvSpPr>
      <dsp:spPr>
        <a:xfrm rot="5400000">
          <a:off x="1299231" y="1434749"/>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173504" y="1589260"/>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Extract the product URL’s from Amazon and Flipkart</a:t>
          </a:r>
        </a:p>
      </dsp:txBody>
      <dsp:txXfrm>
        <a:off x="190744" y="1606500"/>
        <a:ext cx="2319980" cy="554135"/>
      </dsp:txXfrm>
    </dsp:sp>
    <dsp:sp modelId="{A65C4264-24F4-4122-844B-F5E582EC0111}">
      <dsp:nvSpPr>
        <dsp:cNvPr id="0" name=""/>
        <dsp:cNvSpPr/>
      </dsp:nvSpPr>
      <dsp:spPr>
        <a:xfrm rot="5400000">
          <a:off x="1299231" y="2229379"/>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173504" y="2383891"/>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Create a dataframe with Reviews and Ratings columns</a:t>
          </a:r>
        </a:p>
      </dsp:txBody>
      <dsp:txXfrm>
        <a:off x="190744" y="2401131"/>
        <a:ext cx="2319980" cy="554135"/>
      </dsp:txXfrm>
    </dsp:sp>
    <dsp:sp modelId="{3FBD4BD3-B74D-4AAB-9295-AE19DCC50691}">
      <dsp:nvSpPr>
        <dsp:cNvPr id="0" name=""/>
        <dsp:cNvSpPr/>
      </dsp:nvSpPr>
      <dsp:spPr>
        <a:xfrm rot="5400000">
          <a:off x="1299231" y="3024010"/>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173504" y="3178521"/>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Save the dataframe in CSV format</a:t>
          </a:r>
        </a:p>
      </dsp:txBody>
      <dsp:txXfrm>
        <a:off x="190744" y="3195761"/>
        <a:ext cx="2319980" cy="554135"/>
      </dsp:txXfrm>
    </dsp:sp>
    <dsp:sp modelId="{09ADE9CE-20B7-4A4E-BED6-D56E4ED1D855}">
      <dsp:nvSpPr>
        <dsp:cNvPr id="0" name=""/>
        <dsp:cNvSpPr/>
      </dsp:nvSpPr>
      <dsp:spPr>
        <a:xfrm>
          <a:off x="2857589" y="0"/>
          <a:ext cx="2354460" cy="588615"/>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0000"/>
                <a:lumMod val="100000"/>
              </a:schemeClr>
            </a:gs>
            <a:gs pos="100000">
              <a:schemeClr val="l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EDA</a:t>
          </a:r>
        </a:p>
      </dsp:txBody>
      <dsp:txXfrm>
        <a:off x="2874829" y="17240"/>
        <a:ext cx="2319980" cy="554135"/>
      </dsp:txXfrm>
    </dsp:sp>
    <dsp:sp modelId="{C8CE6287-76AA-46C4-B478-0F9183DE6118}">
      <dsp:nvSpPr>
        <dsp:cNvPr id="0" name=""/>
        <dsp:cNvSpPr/>
      </dsp:nvSpPr>
      <dsp:spPr>
        <a:xfrm rot="5400000">
          <a:off x="3983316" y="640118"/>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857589" y="794630"/>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Check for missing values</a:t>
          </a:r>
        </a:p>
      </dsp:txBody>
      <dsp:txXfrm>
        <a:off x="2874829" y="811870"/>
        <a:ext cx="2319980" cy="554135"/>
      </dsp:txXfrm>
    </dsp:sp>
    <dsp:sp modelId="{DDA5CBC7-AA05-481A-A03A-3964C1BBBB5A}">
      <dsp:nvSpPr>
        <dsp:cNvPr id="0" name=""/>
        <dsp:cNvSpPr/>
      </dsp:nvSpPr>
      <dsp:spPr>
        <a:xfrm rot="5400000">
          <a:off x="3983316" y="1434749"/>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857589" y="1589260"/>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Data Preprocessing steps</a:t>
          </a:r>
        </a:p>
      </dsp:txBody>
      <dsp:txXfrm>
        <a:off x="2874829" y="1606500"/>
        <a:ext cx="2319980" cy="554135"/>
      </dsp:txXfrm>
    </dsp:sp>
    <dsp:sp modelId="{E7F7C4A8-2F3A-49BA-B2E4-CF48FCA5D8D8}">
      <dsp:nvSpPr>
        <dsp:cNvPr id="0" name=""/>
        <dsp:cNvSpPr/>
      </dsp:nvSpPr>
      <dsp:spPr>
        <a:xfrm rot="5400000">
          <a:off x="3983316" y="2229379"/>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857589" y="2383891"/>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Handle outliers and class imbalance to avoid model biasness</a:t>
          </a:r>
        </a:p>
      </dsp:txBody>
      <dsp:txXfrm>
        <a:off x="2874829" y="2401131"/>
        <a:ext cx="2319980" cy="554135"/>
      </dsp:txXfrm>
    </dsp:sp>
    <dsp:sp modelId="{67971461-EE07-4B5E-A0C3-A166C6559682}">
      <dsp:nvSpPr>
        <dsp:cNvPr id="0" name=""/>
        <dsp:cNvSpPr/>
      </dsp:nvSpPr>
      <dsp:spPr>
        <a:xfrm>
          <a:off x="5541674" y="0"/>
          <a:ext cx="2354460" cy="588615"/>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0000"/>
                <a:lumMod val="100000"/>
              </a:schemeClr>
            </a:gs>
            <a:gs pos="100000">
              <a:schemeClr val="l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Visualization</a:t>
          </a:r>
        </a:p>
      </dsp:txBody>
      <dsp:txXfrm>
        <a:off x="5558914" y="17240"/>
        <a:ext cx="2319980" cy="554135"/>
      </dsp:txXfrm>
    </dsp:sp>
    <dsp:sp modelId="{FF89A617-B180-4614-8730-6E03C1A48885}">
      <dsp:nvSpPr>
        <dsp:cNvPr id="0" name=""/>
        <dsp:cNvSpPr/>
      </dsp:nvSpPr>
      <dsp:spPr>
        <a:xfrm rot="5400000">
          <a:off x="6667401" y="640118"/>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5541674" y="794630"/>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Create various visualization plots and Word Cloud</a:t>
          </a:r>
        </a:p>
      </dsp:txBody>
      <dsp:txXfrm>
        <a:off x="5558914" y="811870"/>
        <a:ext cx="2319980" cy="554135"/>
      </dsp:txXfrm>
    </dsp:sp>
    <dsp:sp modelId="{DA50ACFD-2722-4D29-B376-5CF3C8F3EB41}">
      <dsp:nvSpPr>
        <dsp:cNvPr id="0" name=""/>
        <dsp:cNvSpPr/>
      </dsp:nvSpPr>
      <dsp:spPr>
        <a:xfrm>
          <a:off x="8225759" y="0"/>
          <a:ext cx="2354460" cy="588615"/>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0000"/>
                <a:lumMod val="100000"/>
              </a:schemeClr>
            </a:gs>
            <a:gs pos="100000">
              <a:schemeClr val="l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Model Building</a:t>
          </a:r>
        </a:p>
      </dsp:txBody>
      <dsp:txXfrm>
        <a:off x="8242999" y="17240"/>
        <a:ext cx="2319980" cy="554135"/>
      </dsp:txXfrm>
    </dsp:sp>
    <dsp:sp modelId="{E31C91BC-3A8F-4AC7-8DBF-330AFF31351C}">
      <dsp:nvSpPr>
        <dsp:cNvPr id="0" name=""/>
        <dsp:cNvSpPr/>
      </dsp:nvSpPr>
      <dsp:spPr>
        <a:xfrm rot="5400000">
          <a:off x="9351486" y="640118"/>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8225759" y="794630"/>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Function for Classification Models and Evaluation Metrics</a:t>
          </a:r>
        </a:p>
      </dsp:txBody>
      <dsp:txXfrm>
        <a:off x="8242999" y="811870"/>
        <a:ext cx="2319980" cy="55413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7/23/2022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7/23/2022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AAD347D-5ACD-4C99-B74B-A9C85AD731AF}" type="datetimeFigureOut">
              <a:rPr lang="en-US" smtClean="0"/>
              <a:t>7/23/2022</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57F1E4F-1CFF-5643-939E-02111984F565}" type="slidenum">
              <a:rPr lang="en-US" smtClean="0"/>
              <a:t>‹#›</a:t>
            </a:fld>
            <a:endParaRPr lang="en-US" dirty="0"/>
          </a:p>
        </p:txBody>
      </p:sp>
      <p:sp>
        <p:nvSpPr>
          <p:cNvPr id="10" name="Rectangle 9">
            <a:extLst>
              <a:ext uri="{FF2B5EF4-FFF2-40B4-BE49-F238E27FC236}">
                <a16:creationId xmlns:a16="http://schemas.microsoft.com/office/drawing/2014/main" id="{4A2492A3-B698-4D05-878F-8A28BAE35DB3}"/>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EB6187-6FB1-48FF-A957-89BA09EBA2CE}"/>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048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651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09245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7/23/2022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813742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90556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1987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7/23/2022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94943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7/23/2022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268012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7/23/2022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849746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31375A4-56A4-47D6-9801-1991572033F7}" type="slidenum">
              <a:rPr lang="en-US" smtClean="0"/>
              <a:t>‹#›</a:t>
            </a:fld>
            <a:endParaRPr lang="en-US"/>
          </a:p>
        </p:txBody>
      </p:sp>
    </p:spTree>
    <p:extLst>
      <p:ext uri="{BB962C8B-B14F-4D97-AF65-F5344CB8AC3E}">
        <p14:creationId xmlns:p14="http://schemas.microsoft.com/office/powerpoint/2010/main" val="1898231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37CC0096-1860-4642-9CD2-0079EA5E7CD1}" type="datetimeFigureOut">
              <a:rPr lang="en-US" smtClean="0"/>
              <a:t>7/23/2022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E31375A4-56A4-47D6-9801-1991572033F7}" type="slidenum">
              <a:rPr lang="en-US" smtClean="0"/>
              <a:t>‹#›</a:t>
            </a:fld>
            <a:endParaRPr lang="en-US"/>
          </a:p>
        </p:txBody>
      </p:sp>
      <p:sp>
        <p:nvSpPr>
          <p:cNvPr id="8" name="Rectangle 7" descr="An empty placeholder to add an image. Click on the placeholder and select the image that you wish to add.">
            <a:extLst>
              <a:ext uri="{FF2B5EF4-FFF2-40B4-BE49-F238E27FC236}">
                <a16:creationId xmlns:a16="http://schemas.microsoft.com/office/drawing/2014/main" id="{DACD4F43-DD89-468F-B935-0C4ECF0F36D2}"/>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397151520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37CC0096-1860-4642-9CD2-0079EA5E7CD1}" type="datetimeFigureOut">
              <a:rPr lang="en-US" smtClean="0"/>
              <a:pPr/>
              <a:t>7/23/2022</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26430561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56" r:id="rId12"/>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0100" y="-838200"/>
            <a:ext cx="10782300" cy="3352800"/>
          </a:xfrm>
        </p:spPr>
        <p:txBody>
          <a:bodyPr/>
          <a:lstStyle/>
          <a:p>
            <a:pPr algn="ctr"/>
            <a:r>
              <a:rPr lang="en-IN" dirty="0">
                <a:solidFill>
                  <a:schemeClr val="tx1">
                    <a:lumMod val="95000"/>
                    <a:lumOff val="5000"/>
                  </a:schemeClr>
                </a:solidFill>
              </a:rPr>
              <a:t>Ratings Prediction </a:t>
            </a:r>
            <a:r>
              <a:rPr lang="en-IN" dirty="0"/>
              <a:t>Project Presentation</a:t>
            </a:r>
            <a:endParaRPr dirty="0"/>
          </a:p>
        </p:txBody>
      </p:sp>
      <p:sp>
        <p:nvSpPr>
          <p:cNvPr id="3" name="Subtitle 2"/>
          <p:cNvSpPr>
            <a:spLocks noGrp="1"/>
          </p:cNvSpPr>
          <p:nvPr>
            <p:ph type="subTitle" idx="1"/>
          </p:nvPr>
        </p:nvSpPr>
        <p:spPr>
          <a:xfrm>
            <a:off x="0" y="3733801"/>
            <a:ext cx="12192000" cy="1905000"/>
          </a:xfrm>
        </p:spPr>
        <p:txBody>
          <a:bodyPr>
            <a:normAutofit/>
          </a:bodyPr>
          <a:lstStyle/>
          <a:p>
            <a:pPr algn="ctr"/>
            <a:r>
              <a:rPr lang="en-US" dirty="0">
                <a:solidFill>
                  <a:schemeClr val="tx1">
                    <a:lumMod val="95000"/>
                    <a:lumOff val="5000"/>
                  </a:schemeClr>
                </a:solidFill>
              </a:rPr>
              <a:t>Submitted by</a:t>
            </a:r>
          </a:p>
          <a:p>
            <a:pPr algn="ctr"/>
            <a:r>
              <a:rPr lang="en-US" dirty="0" err="1">
                <a:solidFill>
                  <a:schemeClr val="tx1">
                    <a:lumMod val="95000"/>
                    <a:lumOff val="5000"/>
                  </a:schemeClr>
                </a:solidFill>
              </a:rPr>
              <a:t>Akhand</a:t>
            </a:r>
            <a:r>
              <a:rPr lang="en-US" dirty="0">
                <a:solidFill>
                  <a:schemeClr val="tx1">
                    <a:lumMod val="95000"/>
                    <a:lumOff val="5000"/>
                  </a:schemeClr>
                </a:solidFill>
              </a:rPr>
              <a:t> Pratap </a:t>
            </a:r>
            <a:r>
              <a:rPr lang="en-US" dirty="0" err="1">
                <a:solidFill>
                  <a:schemeClr val="tx1">
                    <a:lumMod val="95000"/>
                    <a:lumOff val="5000"/>
                  </a:schemeClr>
                </a:solidFill>
              </a:rPr>
              <a:t>singh</a:t>
            </a:r>
            <a:endParaRPr lang="en-US" dirty="0">
              <a:solidFill>
                <a:schemeClr val="tx1">
                  <a:lumMod val="95000"/>
                  <a:lumOff val="5000"/>
                </a:schemeClr>
              </a:solidFill>
            </a:endParaRPr>
          </a:p>
          <a:p>
            <a:pPr algn="ctr"/>
            <a:endParaRPr dirty="0">
              <a:solidFill>
                <a:schemeClr val="tx1">
                  <a:lumMod val="95000"/>
                  <a:lumOff val="5000"/>
                </a:schemeClr>
              </a:solidFill>
            </a:endParaRP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30C2-FEE7-8E60-37A6-B666374BD380}"/>
              </a:ext>
            </a:extLst>
          </p:cNvPr>
          <p:cNvSpPr>
            <a:spLocks noGrp="1"/>
          </p:cNvSpPr>
          <p:nvPr>
            <p:ph type="title"/>
          </p:nvPr>
        </p:nvSpPr>
        <p:spPr/>
        <p:txBody>
          <a:bodyPr/>
          <a:lstStyle/>
          <a:p>
            <a:r>
              <a:rPr lang="en-US" dirty="0"/>
              <a:t>WORD AND CHARACTER COUNT</a:t>
            </a:r>
            <a:endParaRPr lang="en-IN" dirty="0"/>
          </a:p>
        </p:txBody>
      </p:sp>
      <p:pic>
        <p:nvPicPr>
          <p:cNvPr id="6" name="Content Placeholder 5">
            <a:extLst>
              <a:ext uri="{FF2B5EF4-FFF2-40B4-BE49-F238E27FC236}">
                <a16:creationId xmlns:a16="http://schemas.microsoft.com/office/drawing/2014/main" id="{7D4DF513-C014-F7EA-0FC8-514FBDFBD3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856" y="1254033"/>
            <a:ext cx="5588287" cy="3587934"/>
          </a:xfrm>
        </p:spPr>
      </p:pic>
      <p:sp>
        <p:nvSpPr>
          <p:cNvPr id="4" name="Text Placeholder 3">
            <a:extLst>
              <a:ext uri="{FF2B5EF4-FFF2-40B4-BE49-F238E27FC236}">
                <a16:creationId xmlns:a16="http://schemas.microsoft.com/office/drawing/2014/main" id="{05A83124-287B-C25F-D871-3B1908B2E9BD}"/>
              </a:ext>
            </a:extLst>
          </p:cNvPr>
          <p:cNvSpPr>
            <a:spLocks noGrp="1"/>
          </p:cNvSpPr>
          <p:nvPr>
            <p:ph type="body" sz="half" idx="2"/>
          </p:nvPr>
        </p:nvSpPr>
        <p:spPr/>
        <p:txBody>
          <a:bodyPr/>
          <a:lstStyle/>
          <a:p>
            <a:r>
              <a:rPr lang="en-US" dirty="0"/>
              <a:t>Created the histogram + distribution plots for Word Counts and Character Counts after cleaning the text data. We basically removed all the stop words, punctuations, smiley, special characters, white spaces </a:t>
            </a:r>
            <a:r>
              <a:rPr lang="en-US" dirty="0" err="1"/>
              <a:t>etc</a:t>
            </a:r>
            <a:endParaRPr lang="en-IN" dirty="0"/>
          </a:p>
        </p:txBody>
      </p:sp>
    </p:spTree>
    <p:extLst>
      <p:ext uri="{BB962C8B-B14F-4D97-AF65-F5344CB8AC3E}">
        <p14:creationId xmlns:p14="http://schemas.microsoft.com/office/powerpoint/2010/main" val="3155458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62000" y="1562382"/>
            <a:ext cx="6096000" cy="2971235"/>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a:t>
            </a:r>
            <a:endParaRPr lang="en-IN" dirty="0"/>
          </a:p>
        </p:txBody>
      </p:sp>
    </p:spTree>
    <p:extLst>
      <p:ext uri="{BB962C8B-B14F-4D97-AF65-F5344CB8AC3E}">
        <p14:creationId xmlns:p14="http://schemas.microsoft.com/office/powerpoint/2010/main" val="185625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08CF-09DA-C276-8E29-3862251A4CB9}"/>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id="{0E773369-E220-EAB3-6A34-C06E4E49E6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592105"/>
            <a:ext cx="6096000" cy="2911789"/>
          </a:xfrm>
        </p:spPr>
      </p:pic>
      <p:sp>
        <p:nvSpPr>
          <p:cNvPr id="4" name="Text Placeholder 3">
            <a:extLst>
              <a:ext uri="{FF2B5EF4-FFF2-40B4-BE49-F238E27FC236}">
                <a16:creationId xmlns:a16="http://schemas.microsoft.com/office/drawing/2014/main" id="{08AA4E22-AF53-C095-A422-E6D8E14B558E}"/>
              </a:ext>
            </a:extLst>
          </p:cNvPr>
          <p:cNvSpPr>
            <a:spLocks noGrp="1"/>
          </p:cNvSpPr>
          <p:nvPr>
            <p:ph type="body" sz="half" idx="2"/>
          </p:nvPr>
        </p:nvSpPr>
        <p:spPr/>
        <p:txBody>
          <a:bodyPr/>
          <a:lstStyle/>
          <a:p>
            <a:r>
              <a:rPr lang="en-US" dirty="0"/>
              <a:t>Created the histogram + distribution plots for an Character Counts after cleaning the text data. We basically removed all the stop words, punctuations, smiley, special characters, white spaces </a:t>
            </a:r>
            <a:r>
              <a:rPr lang="en-US" dirty="0" err="1"/>
              <a:t>etc</a:t>
            </a:r>
            <a:endParaRPr lang="en-IN" dirty="0"/>
          </a:p>
          <a:p>
            <a:endParaRPr lang="en-IN" dirty="0"/>
          </a:p>
        </p:txBody>
      </p:sp>
    </p:spTree>
    <p:extLst>
      <p:ext uri="{BB962C8B-B14F-4D97-AF65-F5344CB8AC3E}">
        <p14:creationId xmlns:p14="http://schemas.microsoft.com/office/powerpoint/2010/main" val="3494712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166164"/>
            <a:ext cx="6096000" cy="3763672"/>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914400" y="1615035"/>
            <a:ext cx="5257800" cy="3261765"/>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count plots before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3229-7771-CB4D-7F21-9E2E99F1508A}"/>
              </a:ext>
            </a:extLst>
          </p:cNvPr>
          <p:cNvSpPr>
            <a:spLocks noGrp="1"/>
          </p:cNvSpPr>
          <p:nvPr>
            <p:ph type="title"/>
          </p:nvPr>
        </p:nvSpPr>
        <p:spPr/>
        <p:txBody>
          <a:bodyPr/>
          <a:lstStyle/>
          <a:p>
            <a:r>
              <a:rPr lang="en-GB" dirty="0"/>
              <a:t>Count plots</a:t>
            </a:r>
            <a:endParaRPr lang="en-IN" dirty="0"/>
          </a:p>
        </p:txBody>
      </p:sp>
      <p:pic>
        <p:nvPicPr>
          <p:cNvPr id="6" name="Content Placeholder 5">
            <a:extLst>
              <a:ext uri="{FF2B5EF4-FFF2-40B4-BE49-F238E27FC236}">
                <a16:creationId xmlns:a16="http://schemas.microsoft.com/office/drawing/2014/main" id="{E7F93160-A8C4-93C8-2934-45F97924B0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57898"/>
            <a:ext cx="6096000" cy="3523702"/>
          </a:xfrm>
        </p:spPr>
      </p:pic>
      <p:sp>
        <p:nvSpPr>
          <p:cNvPr id="4" name="Text Placeholder 3">
            <a:extLst>
              <a:ext uri="{FF2B5EF4-FFF2-40B4-BE49-F238E27FC236}">
                <a16:creationId xmlns:a16="http://schemas.microsoft.com/office/drawing/2014/main" id="{FE0839B7-2FF7-961A-9C6C-038DD6A72ED0}"/>
              </a:ext>
            </a:extLst>
          </p:cNvPr>
          <p:cNvSpPr>
            <a:spLocks noGrp="1"/>
          </p:cNvSpPr>
          <p:nvPr>
            <p:ph type="body" sz="half" idx="2"/>
          </p:nvPr>
        </p:nvSpPr>
        <p:spPr/>
        <p:txBody>
          <a:bodyPr/>
          <a:lstStyle/>
          <a:p>
            <a:r>
              <a:rPr lang="en-US" dirty="0"/>
              <a:t>Generated these count plots after handling the data imbalance concern where we notice that the </a:t>
            </a:r>
            <a:r>
              <a:rPr lang="en-US" dirty="0" err="1"/>
              <a:t>dataframe</a:t>
            </a:r>
            <a:r>
              <a:rPr lang="en-US" dirty="0"/>
              <a:t> consisted of different number of rating reviews that needed to be equalized.</a:t>
            </a:r>
            <a:endParaRPr lang="en-IN" dirty="0"/>
          </a:p>
          <a:p>
            <a:endParaRPr lang="en-IN" dirty="0"/>
          </a:p>
        </p:txBody>
      </p:sp>
    </p:spTree>
    <p:extLst>
      <p:ext uri="{BB962C8B-B14F-4D97-AF65-F5344CB8AC3E}">
        <p14:creationId xmlns:p14="http://schemas.microsoft.com/office/powerpoint/2010/main" val="3387477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1684-FC88-4921-A048-FBA255932FAF}"/>
              </a:ext>
            </a:extLst>
          </p:cNvPr>
          <p:cNvSpPr>
            <a:spLocks noGrp="1"/>
          </p:cNvSpPr>
          <p:nvPr>
            <p:ph type="title"/>
          </p:nvPr>
        </p:nvSpPr>
        <p:spPr>
          <a:xfrm>
            <a:off x="0" y="0"/>
            <a:ext cx="10772775" cy="1658198"/>
          </a:xfrm>
        </p:spPr>
        <p:txBody>
          <a:bodyPr/>
          <a:lstStyle/>
          <a:p>
            <a:r>
              <a:rPr lang="en-US" dirty="0"/>
              <a:t>WORD CLOUD</a:t>
            </a:r>
            <a:endParaRPr lang="en-IN" dirty="0"/>
          </a:p>
        </p:txBody>
      </p:sp>
      <p:pic>
        <p:nvPicPr>
          <p:cNvPr id="4" name="Picture 3">
            <a:extLst>
              <a:ext uri="{FF2B5EF4-FFF2-40B4-BE49-F238E27FC236}">
                <a16:creationId xmlns:a16="http://schemas.microsoft.com/office/drawing/2014/main" id="{693AE517-BB33-408F-95D0-E3321A0D19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19225" y="1600200"/>
            <a:ext cx="5420975" cy="5242264"/>
          </a:xfrm>
          <a:prstGeom prst="rect">
            <a:avLst/>
          </a:prstGeom>
        </p:spPr>
      </p:pic>
      <p:sp>
        <p:nvSpPr>
          <p:cNvPr id="5" name="TextBox 4">
            <a:extLst>
              <a:ext uri="{FF2B5EF4-FFF2-40B4-BE49-F238E27FC236}">
                <a16:creationId xmlns:a16="http://schemas.microsoft.com/office/drawing/2014/main"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val="4090838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0" y="0"/>
            <a:ext cx="9144000" cy="1143000"/>
          </a:xfrm>
        </p:spPr>
        <p:txBody>
          <a:bodyPr>
            <a:normAutofit fontScale="90000"/>
          </a:bodyPr>
          <a:lstStyle/>
          <a:p>
            <a:r>
              <a:rPr lang="en-US" dirty="0"/>
              <a:t>MODEL DEVELOPMENT ALGORITHMS</a:t>
            </a:r>
            <a:endParaRPr lang="en-IN"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a:xfrm>
            <a:off x="0" y="0"/>
            <a:ext cx="10772775" cy="1658198"/>
          </a:xfrm>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4000" y="1889687"/>
            <a:ext cx="7234963" cy="4526426"/>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DE8E-A1F1-485E-AED6-5311381FBCF0}"/>
              </a:ext>
            </a:extLst>
          </p:cNvPr>
          <p:cNvSpPr>
            <a:spLocks noGrp="1"/>
          </p:cNvSpPr>
          <p:nvPr>
            <p:ph type="title"/>
          </p:nvPr>
        </p:nvSpPr>
        <p:spPr>
          <a:xfrm>
            <a:off x="0" y="18202"/>
            <a:ext cx="10772775" cy="1658198"/>
          </a:xfrm>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id="{665C5D64-3935-4E45-AD14-BED4C03D1A2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3401" y="1977485"/>
            <a:ext cx="5334000" cy="4395398"/>
          </a:xfrm>
          <a:prstGeom prst="rect">
            <a:avLst/>
          </a:prstGeom>
        </p:spPr>
      </p:pic>
      <p:pic>
        <p:nvPicPr>
          <p:cNvPr id="5" name="Picture 4">
            <a:extLst>
              <a:ext uri="{FF2B5EF4-FFF2-40B4-BE49-F238E27FC236}">
                <a16:creationId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val="359673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a:xfrm>
            <a:off x="0" y="0"/>
            <a:ext cx="10772775" cy="1658198"/>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a:xfrm>
            <a:off x="676656" y="2011680"/>
            <a:ext cx="11058144" cy="4346787"/>
          </a:xfrm>
        </p:spPr>
        <p:txBody>
          <a:bodyPr>
            <a:noAutofit/>
          </a:bodyPr>
          <a:lstStyle/>
          <a:p>
            <a:pPr lvl="1" algn="just">
              <a:buFont typeface="Wingdings" panose="05000000000000000000" pitchFamily="2" charset="2"/>
              <a:buChar char="Ø"/>
            </a:pPr>
            <a:r>
              <a:rPr lang="en-US" dirty="0"/>
              <a:t>This is a Machine Learning Project performed on customer reviews. Reviews are processed using common NLP techniques.</a:t>
            </a:r>
          </a:p>
          <a:p>
            <a:pPr lvl="1" algn="just">
              <a:buFont typeface="Wingdings" panose="05000000000000000000" pitchFamily="2" charset="2"/>
              <a:buChar char="Ø"/>
            </a:pPr>
            <a:r>
              <a:rPr lang="en-US" dirty="0"/>
              <a:t>Millions of people use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pPr lvl="1" algn="just">
              <a:buFont typeface="Wingdings" panose="05000000000000000000" pitchFamily="2" charset="2"/>
              <a:buChar char="Ø"/>
            </a:pPr>
            <a:r>
              <a:rPr lang="en-US" dirty="0"/>
              <a:t>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pPr lvl="1" algn="just">
              <a:buFont typeface="Wingdings" panose="05000000000000000000" pitchFamily="2" charset="2"/>
              <a:buChar char="Ø"/>
            </a:pPr>
            <a:r>
              <a:rPr lang="en-US" dirty="0"/>
              <a:t>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a:xfrm>
            <a:off x="0" y="0"/>
            <a:ext cx="10772775" cy="165819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a:xfrm>
            <a:off x="304800" y="1752600"/>
            <a:ext cx="11287125" cy="4605867"/>
          </a:xfrm>
        </p:spPr>
        <p:txBody>
          <a:bodyPr>
            <a:noAutofit/>
          </a:bodyPr>
          <a:lstStyle/>
          <a:p>
            <a:pPr lvl="2" algn="just">
              <a:buFont typeface="Wingdings" panose="05000000000000000000" pitchFamily="2" charset="2"/>
              <a:buChar char="§"/>
            </a:pPr>
            <a:r>
              <a:rPr lang="en-US" sz="2400"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pPr lvl="2" algn="just">
              <a:buFont typeface="Wingdings" panose="05000000000000000000" pitchFamily="2" charset="2"/>
              <a:buChar char="§"/>
            </a:pPr>
            <a:r>
              <a:rPr lang="en-US" sz="2400"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a:xfrm>
            <a:off x="676656" y="2011680"/>
            <a:ext cx="11058144" cy="4617720"/>
          </a:xfrm>
        </p:spPr>
        <p:txBody>
          <a:bodyPr>
            <a:normAutofit/>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98.06%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
        <p:nvSpPr>
          <p:cNvPr id="5" name="Rectangle 2">
            <a:extLst>
              <a:ext uri="{FF2B5EF4-FFF2-40B4-BE49-F238E27FC236}">
                <a16:creationId xmlns:a16="http://schemas.microsoft.com/office/drawing/2014/main" id="{D84B4C7B-7300-486B-0FAF-BC4FDBCE4EA4}"/>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185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64DB1FF-0B62-402E-9CE7-A2F95B83A66B}"/>
              </a:ext>
            </a:extLst>
          </p:cNvPr>
          <p:cNvSpPr txBox="1"/>
          <p:nvPr/>
        </p:nvSpPr>
        <p:spPr>
          <a:xfrm>
            <a:off x="2819400" y="2392740"/>
            <a:ext cx="6894250" cy="1569660"/>
          </a:xfrm>
          <a:prstGeom prst="rect">
            <a:avLst/>
          </a:prstGeom>
          <a:noFill/>
        </p:spPr>
        <p:txBody>
          <a:bodyPr wrap="square">
            <a:spAutoFit/>
          </a:bodyPr>
          <a:lstStyle/>
          <a:p>
            <a:pPr algn="ctr"/>
            <a:r>
              <a:rPr lang="en-US" sz="9600" b="1" dirty="0">
                <a:solidFill>
                  <a:schemeClr val="tx1">
                    <a:lumMod val="95000"/>
                    <a:lumOff val="5000"/>
                  </a:schemeClr>
                </a:solidFill>
                <a:latin typeface="Algerian" panose="04020705040A02060702" pitchFamily="82" charset="0"/>
              </a:rPr>
              <a:t>THANK YOU</a:t>
            </a:r>
            <a:endParaRPr lang="en-IN" sz="9600" b="1" dirty="0">
              <a:solidFill>
                <a:schemeClr val="tx1">
                  <a:lumMod val="95000"/>
                  <a:lumOff val="5000"/>
                </a:schemeClr>
              </a:solidFill>
              <a:latin typeface="Algerian" panose="04020705040A02060702" pitchFamily="82" charset="0"/>
            </a:endParaRPr>
          </a:p>
        </p:txBody>
      </p:sp>
    </p:spTree>
    <p:extLst>
      <p:ext uri="{BB962C8B-B14F-4D97-AF65-F5344CB8AC3E}">
        <p14:creationId xmlns:p14="http://schemas.microsoft.com/office/powerpoint/2010/main"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a:xfrm>
            <a:off x="0" y="0"/>
            <a:ext cx="10772775" cy="1658198"/>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a:xfrm>
            <a:off x="676656" y="2011680"/>
            <a:ext cx="10858120" cy="4465320"/>
          </a:xfrm>
        </p:spPr>
        <p:txBody>
          <a:bodyPr>
            <a:normAutofit lnSpcReduction="10000"/>
          </a:bodyPr>
          <a:lstStyle/>
          <a:p>
            <a:pPr lvl="1" algn="just">
              <a:buFont typeface="Wingdings" panose="05000000000000000000" pitchFamily="2" charset="2"/>
              <a:buChar char="Ø"/>
            </a:pPr>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pPr lvl="1" algn="just">
              <a:buFont typeface="Wingdings" panose="05000000000000000000" pitchFamily="2" charset="2"/>
              <a:buChar char="Ø"/>
            </a:pPr>
            <a:r>
              <a:rPr lang="en-US" dirty="0"/>
              <a:t>The ability to successfully decide whether a review will be helpful to other customers and thus give the product more exposure is vital to companies that support these reviews, companies like Google, Amazon, Flipkart etc.</a:t>
            </a:r>
          </a:p>
          <a:p>
            <a:pPr lvl="1" algn="just">
              <a:buFont typeface="Wingdings" panose="05000000000000000000" pitchFamily="2" charset="2"/>
              <a:buChar char="Ø"/>
            </a:pPr>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customers and items. The second one is based on recommender systems, specifically on collaborative filtering and focuses on the reviewer’s point of view</a:t>
            </a:r>
            <a:r>
              <a:rPr lang="en-US" sz="2000" dirty="0"/>
              <a:t>.</a:t>
            </a:r>
            <a:endParaRPr lang="en-IN" sz="2000"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a:xfrm>
            <a:off x="0" y="0"/>
            <a:ext cx="10772775" cy="1658198"/>
          </a:xfrm>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a:xfrm>
            <a:off x="676656" y="2011680"/>
            <a:ext cx="10772775" cy="4346787"/>
          </a:xfrm>
        </p:spPr>
        <p:txBody>
          <a:bodyPr>
            <a:noAutofit/>
          </a:bodyPr>
          <a:lstStyle/>
          <a:p>
            <a:pPr algn="just"/>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pPr algn="just"/>
            <a:r>
              <a:rPr lang="en-US" dirty="0"/>
              <a:t>Basically, we need these columns:</a:t>
            </a:r>
          </a:p>
          <a:p>
            <a:pPr marL="0" indent="0" algn="just">
              <a:buNone/>
            </a:pPr>
            <a:r>
              <a:rPr lang="en-US" dirty="0"/>
              <a:t>	1) reviews of the product.</a:t>
            </a:r>
          </a:p>
          <a:p>
            <a:pPr marL="0" indent="0" algn="just">
              <a:buNone/>
            </a:pPr>
            <a:r>
              <a:rPr lang="en-US" dirty="0"/>
              <a:t>	2) rating of the product.</a:t>
            </a:r>
          </a:p>
          <a:p>
            <a:pPr algn="just"/>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a:xfrm>
            <a:off x="0" y="0"/>
            <a:ext cx="10772775" cy="1658198"/>
          </a:xfrm>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fontScale="92500" lnSpcReduction="10000"/>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02"/>
            <a:ext cx="10772775" cy="1658198"/>
          </a:xfrm>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416274423"/>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a:xfrm>
            <a:off x="0" y="0"/>
            <a:ext cx="10772775" cy="1658198"/>
          </a:xfrm>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a:xfrm>
            <a:off x="676656" y="2011680"/>
            <a:ext cx="10981944" cy="4541520"/>
          </a:xfrm>
        </p:spPr>
        <p:txBody>
          <a:bodyPr>
            <a:normAutofit lnSpcReduction="10000"/>
          </a:bodyPr>
          <a:lstStyle/>
          <a:p>
            <a:r>
              <a:rPr lang="en-IN" dirty="0"/>
              <a:t>Hardware technology being used.</a:t>
            </a:r>
          </a:p>
          <a:p>
            <a:pPr marL="0" indent="0">
              <a:buNone/>
            </a:pPr>
            <a:r>
              <a:rPr lang="en-IN" dirty="0"/>
              <a:t>	RAM 	: 8 GB</a:t>
            </a:r>
          </a:p>
          <a:p>
            <a:pPr marL="0" indent="0">
              <a:buNone/>
            </a:pPr>
            <a:r>
              <a:rPr lang="en-IN" dirty="0"/>
              <a:t>	CPU 	: </a:t>
            </a:r>
            <a:r>
              <a:rPr lang="pt-BR" dirty="0"/>
              <a:t>Intel(R) Core(TM) i5-3110M CPU @ 2.40GHz   2.40 GHz</a:t>
            </a:r>
          </a:p>
          <a:p>
            <a:pPr marL="0" indent="0">
              <a:buNone/>
            </a:pPr>
            <a:r>
              <a:rPr lang="en-IN" dirty="0"/>
              <a:t>	</a:t>
            </a:r>
          </a:p>
          <a:p>
            <a:pPr marL="0" indent="0">
              <a:buNone/>
            </a:pPr>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a:xfrm>
            <a:off x="0" y="0"/>
            <a:ext cx="10772775" cy="1658198"/>
          </a:xfrm>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a:xfrm>
            <a:off x="676656" y="2011680"/>
            <a:ext cx="10858120" cy="4160520"/>
          </a:xfrm>
        </p:spPr>
        <p:txBody>
          <a:bodyPr>
            <a:normAutofit/>
          </a:bodyPr>
          <a:lstStyle/>
          <a:p>
            <a:pPr lvl="2">
              <a:buFont typeface="Wingdings" panose="05000000000000000000" pitchFamily="2" charset="2"/>
              <a:buChar char="Ø"/>
            </a:pPr>
            <a:r>
              <a:rPr lang="en-US" sz="2800" dirty="0"/>
              <a:t>Importing the necessary libraries/dependencies</a:t>
            </a:r>
          </a:p>
          <a:p>
            <a:pPr lvl="2">
              <a:buFont typeface="Wingdings" panose="05000000000000000000" pitchFamily="2" charset="2"/>
              <a:buChar char="Ø"/>
            </a:pPr>
            <a:r>
              <a:rPr lang="en-US" sz="2800" dirty="0"/>
              <a:t>Checking dataset dimensions and null value details</a:t>
            </a:r>
          </a:p>
          <a:p>
            <a:pPr lvl="2">
              <a:buFont typeface="Wingdings" panose="05000000000000000000" pitchFamily="2" charset="2"/>
              <a:buChar char="Ø"/>
            </a:pPr>
            <a:r>
              <a:rPr lang="en-IN" sz="2800" dirty="0"/>
              <a:t>Taking a look at various label categories using the Unique method</a:t>
            </a:r>
          </a:p>
          <a:p>
            <a:pPr lvl="2">
              <a:buFont typeface="Wingdings" panose="05000000000000000000" pitchFamily="2" charset="2"/>
              <a:buChar char="Ø"/>
            </a:pPr>
            <a:r>
              <a:rPr lang="en-IN" sz="2800" dirty="0"/>
              <a:t>Performing data cleaning and then visualization steps</a:t>
            </a:r>
          </a:p>
          <a:p>
            <a:pPr lvl="2">
              <a:buFont typeface="Wingdings" panose="05000000000000000000" pitchFamily="2" charset="2"/>
              <a:buChar char="Ø"/>
            </a:pPr>
            <a:r>
              <a:rPr lang="en-IN" sz="2800" dirty="0"/>
              <a:t>Making Word Clouds for loud words in each label class</a:t>
            </a:r>
          </a:p>
          <a:p>
            <a:pPr lvl="2">
              <a:buFont typeface="Wingdings" panose="05000000000000000000" pitchFamily="2" charset="2"/>
              <a:buChar char="Ø"/>
            </a:pPr>
            <a:r>
              <a:rPr lang="en-IN" sz="2800" dirty="0"/>
              <a:t>Handling the class imbalance issue manually and fixing it</a:t>
            </a:r>
          </a:p>
          <a:p>
            <a:pPr lvl="2">
              <a:buFont typeface="Wingdings" panose="05000000000000000000" pitchFamily="2" charset="2"/>
              <a:buChar char="Ø"/>
            </a:pPr>
            <a:r>
              <a:rPr lang="en-IN" sz="2800" dirty="0"/>
              <a:t>Converting text into vectors using the TF-IDF Vectorizer</a:t>
            </a:r>
          </a:p>
          <a:p>
            <a:pPr lvl="2">
              <a:buFont typeface="Wingdings" panose="05000000000000000000" pitchFamily="2" charset="2"/>
              <a:buChar char="Ø"/>
            </a:pPr>
            <a:r>
              <a:rPr lang="en-IN" sz="2800" dirty="0"/>
              <a:t>Splitting the dataset into train and test to build classification models</a:t>
            </a:r>
          </a:p>
          <a:p>
            <a:pPr lvl="2">
              <a:buFont typeface="Wingdings" panose="05000000000000000000" pitchFamily="2" charset="2"/>
              <a:buChar char="Ø"/>
            </a:pPr>
            <a:r>
              <a:rPr lang="en-IN" sz="2800"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a:xfrm>
            <a:off x="8234862" y="206708"/>
            <a:ext cx="3383280" cy="1920240"/>
          </a:xfrm>
        </p:spPr>
        <p:txBody>
          <a:bodyPr/>
          <a:lstStyle/>
          <a:p>
            <a:r>
              <a:rPr lang="en-US" dirty="0"/>
              <a:t>WORD AND CHARACTER COUNT</a:t>
            </a:r>
            <a:endParaRPr lang="en-IN" dirty="0"/>
          </a:p>
        </p:txBody>
      </p:sp>
      <p:pic>
        <p:nvPicPr>
          <p:cNvPr id="14" name="Content Placeholder 13">
            <a:extLst>
              <a:ext uri="{FF2B5EF4-FFF2-40B4-BE49-F238E27FC236}">
                <a16:creationId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1166828"/>
            <a:ext cx="5943600" cy="3762343"/>
          </a:xfrm>
        </p:spPr>
      </p:pic>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p:txBody>
          <a:bodyPr>
            <a:normAutofit/>
          </a:bodyPr>
          <a:lstStyle/>
          <a:p>
            <a:r>
              <a:rPr lang="en-US" dirty="0"/>
              <a:t>Created the histogram + distribution plots for Word Counts and Character Counts before  cleaning the text data. We basically removed all the stop words, punctuations, smiley, special characters, white spaces etc.</a:t>
            </a:r>
            <a:endParaRPr lang="en-IN" dirty="0"/>
          </a:p>
        </p:txBody>
      </p:sp>
    </p:spTree>
    <p:extLst>
      <p:ext uri="{BB962C8B-B14F-4D97-AF65-F5344CB8AC3E}">
        <p14:creationId xmlns:p14="http://schemas.microsoft.com/office/powerpoint/2010/main" val="3838662694"/>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147</TotalTime>
  <Words>1498</Words>
  <Application>Microsoft Office PowerPoint</Application>
  <PresentationFormat>Widescreen</PresentationFormat>
  <Paragraphs>102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Calibri</vt:lpstr>
      <vt:lpstr>Calibri Light</vt:lpstr>
      <vt:lpstr>Candara</vt:lpstr>
      <vt:lpstr>Wingdings</vt:lpstr>
      <vt:lpstr>Metropolitan</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WORD AND CHARACTER COUNT</vt:lpstr>
      <vt:lpstr>WORD AND CHARACTER COUNT</vt:lpstr>
      <vt:lpstr>RATINGS PLOT</vt:lpstr>
      <vt:lpstr>RATINGS PLOT</vt:lpstr>
      <vt:lpstr>BAR PLOTS</vt:lpstr>
      <vt:lpstr>Count Plots</vt:lpstr>
      <vt:lpstr>Count plots</vt:lpstr>
      <vt:lpstr>WORD CLOUD</vt:lpstr>
      <vt:lpstr>MODEL DEVELOPMENT ALGORITHMS</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akhandss17@gmail.com</cp:lastModifiedBy>
  <cp:revision>16</cp:revision>
  <dcterms:created xsi:type="dcterms:W3CDTF">2021-12-26T03:23:22Z</dcterms:created>
  <dcterms:modified xsi:type="dcterms:W3CDTF">2022-07-23T08:59:09Z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