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Lst>
  <p:notesMasterIdLst>
    <p:notesMasterId r:id="rId34"/>
  </p:notesMasterIdLst>
  <p:handoutMasterIdLst>
    <p:handoutMasterId r:id="rId35"/>
  </p:handoutMasterIdLst>
  <p:sldIdLst>
    <p:sldId id="256" r:id="rId5"/>
    <p:sldId id="294" r:id="rId6"/>
    <p:sldId id="293" r:id="rId7"/>
    <p:sldId id="295" r:id="rId8"/>
    <p:sldId id="296" r:id="rId9"/>
    <p:sldId id="297" r:id="rId10"/>
    <p:sldId id="291" r:id="rId11"/>
    <p:sldId id="292" r:id="rId12"/>
    <p:sldId id="298" r:id="rId13"/>
    <p:sldId id="299" r:id="rId14"/>
    <p:sldId id="300" r:id="rId15"/>
    <p:sldId id="301" r:id="rId16"/>
    <p:sldId id="303" r:id="rId17"/>
    <p:sldId id="304" r:id="rId18"/>
    <p:sldId id="322" r:id="rId19"/>
    <p:sldId id="306" r:id="rId20"/>
    <p:sldId id="307" r:id="rId21"/>
    <p:sldId id="309" r:id="rId22"/>
    <p:sldId id="310" r:id="rId23"/>
    <p:sldId id="311" r:id="rId24"/>
    <p:sldId id="316" r:id="rId25"/>
    <p:sldId id="317" r:id="rId26"/>
    <p:sldId id="318" r:id="rId27"/>
    <p:sldId id="319" r:id="rId28"/>
    <p:sldId id="320" r:id="rId29"/>
    <p:sldId id="321" r:id="rId30"/>
    <p:sldId id="325" r:id="rId31"/>
    <p:sldId id="324" r:id="rId32"/>
    <p:sldId id="32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74" autoAdjust="0"/>
  </p:normalViewPr>
  <p:slideViewPr>
    <p:cSldViewPr snapToGrid="0">
      <p:cViewPr varScale="1">
        <p:scale>
          <a:sx n="62" d="100"/>
          <a:sy n="62" d="100"/>
        </p:scale>
        <p:origin x="828" y="48"/>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434" y="114649"/>
          <a:ext cx="2016151" cy="89373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4434" y="114649"/>
        <a:ext cx="2016151" cy="595826"/>
      </dsp:txXfrm>
    </dsp:sp>
    <dsp:sp modelId="{9D677988-374B-4BBA-B73C-8BE59201B4AA}">
      <dsp:nvSpPr>
        <dsp:cNvPr id="0" name=""/>
        <dsp:cNvSpPr/>
      </dsp:nvSpPr>
      <dsp:spPr>
        <a:xfrm>
          <a:off x="417380" y="710475"/>
          <a:ext cx="2016151"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476431" y="769526"/>
        <a:ext cx="1898049" cy="2835023"/>
      </dsp:txXfrm>
    </dsp:sp>
    <dsp:sp modelId="{51EA4E37-9197-43C9-9502-961CC2F00719}">
      <dsp:nvSpPr>
        <dsp:cNvPr id="0" name=""/>
        <dsp:cNvSpPr/>
      </dsp:nvSpPr>
      <dsp:spPr>
        <a:xfrm>
          <a:off x="2326227" y="161580"/>
          <a:ext cx="647959" cy="50196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26227" y="261973"/>
        <a:ext cx="497370" cy="301177"/>
      </dsp:txXfrm>
    </dsp:sp>
    <dsp:sp modelId="{6BB0ABCB-2373-47ED-9774-278F8EE9E9B2}">
      <dsp:nvSpPr>
        <dsp:cNvPr id="0" name=""/>
        <dsp:cNvSpPr/>
      </dsp:nvSpPr>
      <dsp:spPr>
        <a:xfrm>
          <a:off x="3243150" y="114649"/>
          <a:ext cx="2016151" cy="89373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3243150" y="114649"/>
        <a:ext cx="2016151" cy="595826"/>
      </dsp:txXfrm>
    </dsp:sp>
    <dsp:sp modelId="{93C83A52-6E6B-41FD-9424-D118FD751CED}">
      <dsp:nvSpPr>
        <dsp:cNvPr id="0" name=""/>
        <dsp:cNvSpPr/>
      </dsp:nvSpPr>
      <dsp:spPr>
        <a:xfrm>
          <a:off x="3656097" y="710475"/>
          <a:ext cx="2016151"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715148" y="769526"/>
        <a:ext cx="1898049" cy="2835023"/>
      </dsp:txXfrm>
    </dsp:sp>
    <dsp:sp modelId="{A66EA167-6AD2-4AA4-A421-59E2B4561DDF}">
      <dsp:nvSpPr>
        <dsp:cNvPr id="0" name=""/>
        <dsp:cNvSpPr/>
      </dsp:nvSpPr>
      <dsp:spPr>
        <a:xfrm>
          <a:off x="5564943" y="161580"/>
          <a:ext cx="647959" cy="50196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564943" y="261973"/>
        <a:ext cx="497370" cy="301177"/>
      </dsp:txXfrm>
    </dsp:sp>
    <dsp:sp modelId="{3E371716-205E-4EF6-A7ED-14278F63B034}">
      <dsp:nvSpPr>
        <dsp:cNvPr id="0" name=""/>
        <dsp:cNvSpPr/>
      </dsp:nvSpPr>
      <dsp:spPr>
        <a:xfrm>
          <a:off x="6481867" y="114649"/>
          <a:ext cx="2016151" cy="89373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and Data Preprocessing</a:t>
          </a:r>
        </a:p>
      </dsp:txBody>
      <dsp:txXfrm>
        <a:off x="6481867" y="114649"/>
        <a:ext cx="2016151" cy="595826"/>
      </dsp:txXfrm>
    </dsp:sp>
    <dsp:sp modelId="{D91F2413-E4E3-4058-AF8C-E44208B5C14B}">
      <dsp:nvSpPr>
        <dsp:cNvPr id="0" name=""/>
        <dsp:cNvSpPr/>
      </dsp:nvSpPr>
      <dsp:spPr>
        <a:xfrm>
          <a:off x="6894814" y="710475"/>
          <a:ext cx="2016151"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6953865" y="769526"/>
        <a:ext cx="1898049" cy="2835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434" y="58963"/>
          <a:ext cx="2016151" cy="83163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Building</a:t>
          </a:r>
        </a:p>
      </dsp:txBody>
      <dsp:txXfrm>
        <a:off x="4434" y="58963"/>
        <a:ext cx="2016151" cy="554422"/>
      </dsp:txXfrm>
    </dsp:sp>
    <dsp:sp modelId="{9D677988-374B-4BBA-B73C-8BE59201B4AA}">
      <dsp:nvSpPr>
        <dsp:cNvPr id="0" name=""/>
        <dsp:cNvSpPr/>
      </dsp:nvSpPr>
      <dsp:spPr>
        <a:xfrm>
          <a:off x="417380" y="613386"/>
          <a:ext cx="2016151" cy="31059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Create appropriate Regression Machine Learning model function</a:t>
          </a:r>
        </a:p>
        <a:p>
          <a:pPr marL="114300" lvl="1" indent="-114300" algn="l" defTabSz="622300">
            <a:lnSpc>
              <a:spcPct val="90000"/>
            </a:lnSpc>
            <a:spcBef>
              <a:spcPct val="0"/>
            </a:spcBef>
            <a:spcAft>
              <a:spcPct val="15000"/>
            </a:spcAft>
            <a:buChar char="•"/>
          </a:pPr>
          <a:r>
            <a:rPr lang="en-US" sz="1400" kern="1200" dirty="0"/>
            <a:t>Need to ensure that whenever the regression function is called it is able to process all the necessary parameters</a:t>
          </a:r>
        </a:p>
      </dsp:txBody>
      <dsp:txXfrm>
        <a:off x="476431" y="672437"/>
        <a:ext cx="1898049" cy="2987798"/>
      </dsp:txXfrm>
    </dsp:sp>
    <dsp:sp modelId="{51EA4E37-9197-43C9-9502-961CC2F00719}">
      <dsp:nvSpPr>
        <dsp:cNvPr id="0" name=""/>
        <dsp:cNvSpPr/>
      </dsp:nvSpPr>
      <dsp:spPr>
        <a:xfrm>
          <a:off x="2326227" y="85193"/>
          <a:ext cx="647959" cy="50196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2326227" y="185586"/>
        <a:ext cx="497370" cy="301177"/>
      </dsp:txXfrm>
    </dsp:sp>
    <dsp:sp modelId="{6BB0ABCB-2373-47ED-9774-278F8EE9E9B2}">
      <dsp:nvSpPr>
        <dsp:cNvPr id="0" name=""/>
        <dsp:cNvSpPr/>
      </dsp:nvSpPr>
      <dsp:spPr>
        <a:xfrm>
          <a:off x="3243150" y="58963"/>
          <a:ext cx="2016151" cy="83163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Evaluation</a:t>
          </a:r>
        </a:p>
      </dsp:txBody>
      <dsp:txXfrm>
        <a:off x="3243150" y="58963"/>
        <a:ext cx="2016151" cy="554422"/>
      </dsp:txXfrm>
    </dsp:sp>
    <dsp:sp modelId="{93C83A52-6E6B-41FD-9424-D118FD751CED}">
      <dsp:nvSpPr>
        <dsp:cNvPr id="0" name=""/>
        <dsp:cNvSpPr/>
      </dsp:nvSpPr>
      <dsp:spPr>
        <a:xfrm>
          <a:off x="3656097" y="613386"/>
          <a:ext cx="2016151" cy="31059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t>Ensure the cross validation techniques helps in reducing over fitting and under fitting data</a:t>
          </a:r>
        </a:p>
      </dsp:txBody>
      <dsp:txXfrm>
        <a:off x="3715148" y="672437"/>
        <a:ext cx="1898049" cy="2987798"/>
      </dsp:txXfrm>
    </dsp:sp>
    <dsp:sp modelId="{A66EA167-6AD2-4AA4-A421-59E2B4561DDF}">
      <dsp:nvSpPr>
        <dsp:cNvPr id="0" name=""/>
        <dsp:cNvSpPr/>
      </dsp:nvSpPr>
      <dsp:spPr>
        <a:xfrm>
          <a:off x="5564943" y="85193"/>
          <a:ext cx="647959" cy="50196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5564943" y="185586"/>
        <a:ext cx="497370" cy="301177"/>
      </dsp:txXfrm>
    </dsp:sp>
    <dsp:sp modelId="{3E371716-205E-4EF6-A7ED-14278F63B034}">
      <dsp:nvSpPr>
        <dsp:cNvPr id="0" name=""/>
        <dsp:cNvSpPr/>
      </dsp:nvSpPr>
      <dsp:spPr>
        <a:xfrm>
          <a:off x="6481867" y="58963"/>
          <a:ext cx="2016151" cy="83163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Hyperparameter Tuning Best Model</a:t>
          </a:r>
        </a:p>
      </dsp:txBody>
      <dsp:txXfrm>
        <a:off x="6481867" y="58963"/>
        <a:ext cx="2016151" cy="554422"/>
      </dsp:txXfrm>
    </dsp:sp>
    <dsp:sp modelId="{D91F2413-E4E3-4058-AF8C-E44208B5C14B}">
      <dsp:nvSpPr>
        <dsp:cNvPr id="0" name=""/>
        <dsp:cNvSpPr/>
      </dsp:nvSpPr>
      <dsp:spPr>
        <a:xfrm>
          <a:off x="6894814" y="613386"/>
          <a:ext cx="2016151" cy="31059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Choosing the appropriate Regression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t>Using Grid Search CV to obtain the best parameters that can be plugged into the selected model</a:t>
          </a:r>
        </a:p>
      </dsp:txBody>
      <dsp:txXfrm>
        <a:off x="6953865" y="672437"/>
        <a:ext cx="1898049" cy="29877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6/12/2022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6/12/2022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826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6/12/2022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75062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6/12/2022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8688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6/12/2022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311788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6/12/2022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721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6/12/2022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852939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6/12/2022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89605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6/12/2022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96991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6/12/2022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421356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t>6/12/2022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30011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6/12/2022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82954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6/12/2022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7221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583DDF-CA54-461A-A486-592D2374C532}" type="datetimeFigureOut">
              <a:rPr lang="en-US" smtClean="0"/>
              <a:t>6/12/2022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26525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en-US" smtClean="0"/>
              <a:t>6/12/2022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72936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6/12/2022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413339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6/12/2022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80259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583DDF-CA54-461A-A486-592D2374C532}" type="datetimeFigureOut">
              <a:rPr lang="en-US" smtClean="0"/>
              <a:pPr/>
              <a:t>6/12/2022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69989890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836" y="856716"/>
            <a:ext cx="8915399" cy="2262781"/>
          </a:xfrm>
        </p:spPr>
        <p:txBody>
          <a:bodyPr/>
          <a:lstStyle/>
          <a:p>
            <a:r>
              <a:rPr lang="en-US" dirty="0">
                <a:solidFill>
                  <a:srgbClr val="FF0000"/>
                </a:solidFill>
              </a:rPr>
              <a:t>Used Car Price Prediction Project Presentation</a:t>
            </a:r>
          </a:p>
        </p:txBody>
      </p:sp>
      <p:sp>
        <p:nvSpPr>
          <p:cNvPr id="5" name="Subtitle 4"/>
          <p:cNvSpPr>
            <a:spLocks noGrp="1"/>
          </p:cNvSpPr>
          <p:nvPr>
            <p:ph type="subTitle" idx="1"/>
          </p:nvPr>
        </p:nvSpPr>
        <p:spPr>
          <a:xfrm>
            <a:off x="2449798" y="4133583"/>
            <a:ext cx="6916336" cy="1771600"/>
          </a:xfrm>
        </p:spPr>
        <p:txBody>
          <a:bodyPr/>
          <a:lstStyle/>
          <a:p>
            <a:r>
              <a:rPr lang="en-US" dirty="0"/>
              <a:t>Submitted by </a:t>
            </a:r>
            <a:r>
              <a:rPr lang="en-US" dirty="0" err="1"/>
              <a:t>Akhand</a:t>
            </a:r>
            <a:r>
              <a:rPr lang="en-US" dirty="0"/>
              <a:t> Pratap </a:t>
            </a:r>
            <a:r>
              <a:rPr lang="en-US" dirty="0" err="1"/>
              <a:t>singh</a:t>
            </a:r>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28572" y="1485900"/>
            <a:ext cx="7420119" cy="4152901"/>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528572" y="1485900"/>
            <a:ext cx="8325642" cy="4152901"/>
          </a:xfrm>
        </p:spPr>
        <p:txBody>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528572" y="1485900"/>
            <a:ext cx="8041556" cy="4152901"/>
          </a:xfrm>
        </p:spPr>
        <p:txBody>
          <a:bodyPr>
            <a:normAutofit/>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intel core i5</a:t>
            </a:r>
          </a:p>
          <a:p>
            <a:pPr marL="45720" indent="0">
              <a:buNone/>
            </a:pPr>
            <a:r>
              <a:rPr lang="en-IN" dirty="0"/>
              <a:t>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18607" y="1565799"/>
            <a:ext cx="5573564" cy="4152901"/>
          </a:xfrm>
        </p:spPr>
        <p:txBody>
          <a:bodyPr>
            <a:normAutofit fontScale="92500" lnSpcReduction="2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1606-7D5D-4AE0-AD35-AFBDBADC9C57}"/>
              </a:ext>
            </a:extLst>
          </p:cNvPr>
          <p:cNvSpPr>
            <a:spLocks noGrp="1"/>
          </p:cNvSpPr>
          <p:nvPr>
            <p:ph type="title"/>
          </p:nvPr>
        </p:nvSpPr>
        <p:spPr/>
        <p:txBody>
          <a:bodyPr/>
          <a:lstStyle/>
          <a:p>
            <a:r>
              <a:rPr lang="en-US" dirty="0"/>
              <a:t>VISUALIZATION USING PANDAS PROFILING REPORT</a:t>
            </a:r>
            <a:endParaRPr lang="en-IN" dirty="0"/>
          </a:p>
        </p:txBody>
      </p:sp>
      <p:pic>
        <p:nvPicPr>
          <p:cNvPr id="5" name="Content Placeholder 4">
            <a:extLst>
              <a:ext uri="{FF2B5EF4-FFF2-40B4-BE49-F238E27FC236}">
                <a16:creationId xmlns:a16="http://schemas.microsoft.com/office/drawing/2014/main" id="{A0EAF19A-5B47-46B6-AE36-2EDCE029E6EB}"/>
              </a:ext>
            </a:extLst>
          </p:cNvPr>
          <p:cNvPicPr>
            <a:picLocks noGrp="1" noChangeAspect="1"/>
          </p:cNvPicPr>
          <p:nvPr>
            <p:ph idx="1"/>
          </p:nvPr>
        </p:nvPicPr>
        <p:blipFill>
          <a:blip r:embed="rId2"/>
          <a:stretch>
            <a:fillRect/>
          </a:stretch>
        </p:blipFill>
        <p:spPr>
          <a:xfrm>
            <a:off x="1659580" y="1663453"/>
            <a:ext cx="7732995" cy="4945520"/>
          </a:xfrm>
        </p:spPr>
      </p:pic>
    </p:spTree>
    <p:extLst>
      <p:ext uri="{BB962C8B-B14F-4D97-AF65-F5344CB8AC3E}">
        <p14:creationId xmlns:p14="http://schemas.microsoft.com/office/powerpoint/2010/main" val="271163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t>DESCRIBE DATASET NUMERIC DATA</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688469" y="2133600"/>
            <a:ext cx="6716888" cy="3778250"/>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Correlation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065" t="23484" r="21448" b="8403"/>
          <a:stretch/>
        </p:blipFill>
        <p:spPr>
          <a:xfrm>
            <a:off x="3001560" y="1786071"/>
            <a:ext cx="6178609" cy="4190820"/>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Price Summary</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7579"/>
          <a:stretch/>
        </p:blipFill>
        <p:spPr>
          <a:xfrm>
            <a:off x="1310673" y="1400441"/>
            <a:ext cx="9421264" cy="4897809"/>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IN" dirty="0"/>
              <a:t>Driven Summary</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5521"/>
          <a:stretch/>
        </p:blipFill>
        <p:spPr>
          <a:xfrm>
            <a:off x="2404534" y="1485900"/>
            <a:ext cx="7382933" cy="3923588"/>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528573" y="1485900"/>
            <a:ext cx="8023800" cy="4152901"/>
          </a:xfrm>
        </p:spPr>
        <p:txBody>
          <a:bodyPr/>
          <a:lstStyle/>
          <a:p>
            <a:pPr marL="45720" indent="0">
              <a:buNone/>
            </a:pPr>
            <a:endParaRPr lang="en-US" dirty="0"/>
          </a:p>
          <a:p>
            <a:pPr marL="45720" indent="0">
              <a:buNone/>
            </a:pPr>
            <a:r>
              <a:rPr lang="en-US" dirty="0"/>
              <a:t>I would like to express my deepest gratitude to my SME (Subject Matter Expert) Khushboo Garg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5316"/>
          <a:stretch/>
        </p:blipFill>
        <p:spPr>
          <a:xfrm>
            <a:off x="2399398" y="1622633"/>
            <a:ext cx="7382933" cy="3932134"/>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01735" y="2971165"/>
            <a:ext cx="3890356" cy="2103120"/>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524000" y="61154"/>
            <a:ext cx="9133730"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Shortlisting the best model</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688469" y="2133600"/>
            <a:ext cx="6716888" cy="3778250"/>
          </a:xfr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Selecting Visualization</a:t>
            </a:r>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27853" t="16694" r="27583" b="4287"/>
          <a:stretch/>
        </p:blipFill>
        <p:spPr>
          <a:xfrm>
            <a:off x="1629961" y="1751889"/>
            <a:ext cx="4392538" cy="4381127"/>
          </a:xfr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9633" t="39317" r="26933" b="22656"/>
          <a:stretch/>
        </p:blipFill>
        <p:spPr>
          <a:xfrm>
            <a:off x="6663828" y="2711563"/>
            <a:ext cx="4368791" cy="2151527"/>
          </a:xfrm>
          <a:prstGeom prst="rect">
            <a:avLst/>
          </a:prstGeo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lnSpcReduction="1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87767" y="1485900"/>
            <a:ext cx="9996256" cy="4577549"/>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7278" y="2967335"/>
            <a:ext cx="3557449" cy="1754326"/>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lnSpcReduction="1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528571" y="1485900"/>
            <a:ext cx="5245091"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p:txBody>
          <a:bodyPr>
            <a:normAutofit fontScale="92500" lnSpcReduction="1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1607884523"/>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607591039"/>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8469" y="2133600"/>
            <a:ext cx="6716888" cy="3778250"/>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2236</TotalTime>
  <Words>1825</Words>
  <Application>Microsoft Office PowerPoint</Application>
  <PresentationFormat>Widescreen</PresentationFormat>
  <Paragraphs>140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Cambria</vt:lpstr>
      <vt:lpstr>Century Gothic</vt:lpstr>
      <vt:lpstr>Constantia (Body)</vt:lpstr>
      <vt:lpstr>Wingdings</vt:lpstr>
      <vt:lpstr>Wingdings 3</vt:lpstr>
      <vt:lpstr>Wisp</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VISUALIZATION USING PANDAS PROFILING REPORT</vt:lpstr>
      <vt:lpstr>DESCRIBE DATASET NUMERIC DATA</vt:lpstr>
      <vt:lpstr>Correlation </vt:lpstr>
      <vt:lpstr>Price Summary</vt:lpstr>
      <vt:lpstr>Driven Summary</vt:lpstr>
      <vt:lpstr>SKEWNESS WITH DISTRIBUTION PLOTS</vt:lpstr>
      <vt:lpstr>MODEL TRAINING PHASES</vt:lpstr>
      <vt:lpstr>REGRESSION MACHINE LEARNING MODEL/S USED</vt:lpstr>
      <vt:lpstr>Shortlisting the best model</vt:lpstr>
      <vt:lpstr>Model Selecting Visualization</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akhandss17@gmail.com</cp:lastModifiedBy>
  <cp:revision>16</cp:revision>
  <dcterms:created xsi:type="dcterms:W3CDTF">2021-11-11T17:57:02Z</dcterms:created>
  <dcterms:modified xsi:type="dcterms:W3CDTF">2022-06-12T16:21:11Z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