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313" r:id="rId5"/>
    <p:sldId id="276" r:id="rId6"/>
    <p:sldId id="337" r:id="rId7"/>
    <p:sldId id="270" r:id="rId8"/>
    <p:sldId id="338" r:id="rId9"/>
    <p:sldId id="339" r:id="rId10"/>
    <p:sldId id="314" r:id="rId11"/>
    <p:sldId id="340" r:id="rId12"/>
    <p:sldId id="258" r:id="rId13"/>
    <p:sldId id="341" r:id="rId14"/>
    <p:sldId id="260" r:id="rId15"/>
    <p:sldId id="261" r:id="rId16"/>
    <p:sldId id="264" r:id="rId17"/>
    <p:sldId id="34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55"/>
    <p:restoredTop sz="95574"/>
  </p:normalViewPr>
  <p:slideViewPr>
    <p:cSldViewPr snapToGrid="0" snapToObjects="1">
      <p:cViewPr varScale="1">
        <p:scale>
          <a:sx n="103" d="100"/>
          <a:sy n="103" d="100"/>
        </p:scale>
        <p:origin x="168" y="224"/>
      </p:cViewPr>
      <p:guideLst/>
    </p:cSldViewPr>
  </p:slideViewPr>
  <p:outlineViewPr>
    <p:cViewPr>
      <p:scale>
        <a:sx n="33" d="100"/>
        <a:sy n="33" d="100"/>
      </p:scale>
      <p:origin x="0" y="-45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A09238-3D7A-C545-BBB2-56F6ABE60FEB}" type="datetimeFigureOut">
              <a:rPr lang="en-US" smtClean="0"/>
              <a:t>2/12/22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70CE6-E3A4-5246-8E2C-FB330E5D9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4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70CE6-E3A4-5246-8E2C-FB330E5D91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061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70CE6-E3A4-5246-8E2C-FB330E5D91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55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70CE6-E3A4-5246-8E2C-FB330E5D91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15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70CE6-E3A4-5246-8E2C-FB330E5D91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03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70CE6-E3A4-5246-8E2C-FB330E5D91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78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70CE6-E3A4-5246-8E2C-FB330E5D91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057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70CE6-E3A4-5246-8E2C-FB330E5D91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52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70CE6-E3A4-5246-8E2C-FB330E5D91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03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70CE6-E3A4-5246-8E2C-FB330E5D91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01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70CE6-E3A4-5246-8E2C-FB330E5D91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23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70CE6-E3A4-5246-8E2C-FB330E5D91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957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70CE6-E3A4-5246-8E2C-FB330E5D91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88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70CE6-E3A4-5246-8E2C-FB330E5D91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62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70CE6-E3A4-5246-8E2C-FB330E5D91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84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70CE6-E3A4-5246-8E2C-FB330E5D91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84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C753C-A2E8-104A-94DD-945E96DA3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A6EAF-8C50-1A47-A638-0196A0C48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AE41E-7085-F546-B06E-2153EA487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D064-49F9-B34A-B9FE-CA23356AE966}" type="datetimeFigureOut">
              <a:rPr lang="en-US" smtClean="0"/>
              <a:t>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97DE3-36BE-954A-85E6-B95B9AFE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4FBB4-00E4-4948-A6F6-17D6749D4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6BFF-CC58-3C49-9C6A-0AF0E52DD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55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58E0-0538-7E46-81AA-70EAB6EC1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0A60A-623E-C844-ADB8-8DF967688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F062C-2544-4E4D-B8CD-7359F705D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D064-49F9-B34A-B9FE-CA23356AE966}" type="datetimeFigureOut">
              <a:rPr lang="en-US" smtClean="0"/>
              <a:t>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7F2BB-3710-DC43-B7E1-085F3EA0C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5F201-56EB-2A4E-A1A6-8E3A7FEB0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6BFF-CC58-3C49-9C6A-0AF0E52DD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22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430B8D-E030-E149-A061-869463048D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A4ED20-B3DD-A24B-9C46-3B09CE490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4DFC5-050C-3E4B-B8D3-83F9A494E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D064-49F9-B34A-B9FE-CA23356AE966}" type="datetimeFigureOut">
              <a:rPr lang="en-US" smtClean="0"/>
              <a:t>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170BA-0839-BE4C-BCBE-F43AF9303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C480F-505F-2945-AEA4-21503A85F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6BFF-CC58-3C49-9C6A-0AF0E52DD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3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10A0F-F029-D64A-B09D-B157EF0E6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5DCAC-D0DF-FE4D-B25A-E33B2C7E3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0609F-F5DA-DC45-B33E-55D8CE9FD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D064-49F9-B34A-B9FE-CA23356AE966}" type="datetimeFigureOut">
              <a:rPr lang="en-US" smtClean="0"/>
              <a:t>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0E0EE-A828-504B-8B3A-E40CF5AAF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DDD24-2B00-D349-8A21-E8DE23EBA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6BFF-CC58-3C49-9C6A-0AF0E52DD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9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E5677-45CA-094A-B2CC-0CD5EA245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8513E-28C1-D948-A02E-1306EE3B9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E1A61-8B79-3842-9DCB-95B37123E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D064-49F9-B34A-B9FE-CA23356AE966}" type="datetimeFigureOut">
              <a:rPr lang="en-US" smtClean="0"/>
              <a:t>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5AE33-AADF-4D41-8F5F-BDF6E616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5D65E-5C4C-F04F-B19D-F9E9E3AC3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6BFF-CC58-3C49-9C6A-0AF0E52DD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50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C346B-F8DE-2243-AD1A-C342A20F5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60951-8C99-5645-9E4F-18FABA6A5C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DEE7D-46D2-9248-A5AC-DF5971668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D520F-56A2-D340-9296-BE9089C28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D064-49F9-B34A-B9FE-CA23356AE966}" type="datetimeFigureOut">
              <a:rPr lang="en-US" smtClean="0"/>
              <a:t>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6CBA3-7C39-304A-9E2C-AED579DD2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47F00-F499-794E-ACB3-CB5B87CC4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6BFF-CC58-3C49-9C6A-0AF0E52DD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0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A3C3E-584B-E94A-BC75-D24C2CE39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AC2E5-2890-2C4E-A466-6C91EACEF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5478D-A54E-1E42-8C7C-50141BEEA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907A33-3098-1D42-AE4B-D3A7E1C7B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756698-9ADB-FA4D-8CD3-28F629F327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79365D-B6FD-4542-A4ED-8A74D4630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D064-49F9-B34A-B9FE-CA23356AE966}" type="datetimeFigureOut">
              <a:rPr lang="en-US" smtClean="0"/>
              <a:t>2/12/22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6BC4D6-14FC-BE46-A767-513A42431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09DAEE-41CC-0F42-9B18-E8FE7A848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6BFF-CC58-3C49-9C6A-0AF0E52DD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44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76181-BDE1-DE49-AC2D-F1492CFE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8888AB-3577-F34D-9111-38C2A65CD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D064-49F9-B34A-B9FE-CA23356AE966}" type="datetimeFigureOut">
              <a:rPr lang="en-US" smtClean="0"/>
              <a:t>2/12/22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787864-2416-DF4E-87D0-00BAD9CAF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8AB0D6-0E54-1640-B3A0-88FCEB65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6BFF-CC58-3C49-9C6A-0AF0E52DD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5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B12258-9294-F147-9837-73686FF6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D064-49F9-B34A-B9FE-CA23356AE966}" type="datetimeFigureOut">
              <a:rPr lang="en-US" smtClean="0"/>
              <a:t>2/12/22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4E9388-D68A-BC4E-9FE6-3A34D2881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5E283-446B-3246-B76D-D4532E8B1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6BFF-CC58-3C49-9C6A-0AF0E52DD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8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803B9-DD24-F841-A431-EF061750F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29B20-D0FF-0747-AB25-121F6A255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2462DE-7A93-1845-8D0F-52C70717D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B6231-8873-5242-8AC6-B57858E21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D064-49F9-B34A-B9FE-CA23356AE966}" type="datetimeFigureOut">
              <a:rPr lang="en-US" smtClean="0"/>
              <a:t>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E6ED7-DE1C-6D4F-A6A7-2BDF643A3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9AA10-E684-874D-9FA5-01D06EE38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6BFF-CC58-3C49-9C6A-0AF0E52DD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99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7805-9E94-434D-AA66-F4BA7E4A7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79DD9-A56F-974D-BAFF-1CB0A3D07E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FFFC5-2EB3-5947-B594-223F3DAFC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E2D96-3923-BE4C-B543-CAE9B41A4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D064-49F9-B34A-B9FE-CA23356AE966}" type="datetimeFigureOut">
              <a:rPr lang="en-US" smtClean="0"/>
              <a:t>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AF7EC-079F-CB42-9322-935159098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E882A-D434-0F43-9CF6-1433B8CFE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6BFF-CC58-3C49-9C6A-0AF0E52DD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3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F7193A-2EF2-134F-BC0F-0C51FCE8C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DB8C8-C939-7540-BF31-DF5C34F69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31F65-B9DD-7647-9249-66B55515A3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8D064-49F9-B34A-B9FE-CA23356AE966}" type="datetimeFigureOut">
              <a:rPr lang="en-US" smtClean="0"/>
              <a:t>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F1DAC-462E-2D4A-B27B-17732E873C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C8A9E-846A-AF4C-82A3-981D5A5DA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66BFF-CC58-3C49-9C6A-0AF0E52DD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9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view/greedyreg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l.ion.ucl.ac.uk/~john/misc/dartel.pp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CC263-75F5-A04A-A4CD-023A5FF1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Diffeomorphic registration implementations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3E1AD-272F-1242-B45E-086770CD7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Three different methods:</a:t>
            </a:r>
          </a:p>
          <a:p>
            <a:pPr lvl="1"/>
            <a:r>
              <a:rPr lang="en-US" dirty="0"/>
              <a:t>DARTEL</a:t>
            </a:r>
          </a:p>
          <a:p>
            <a:pPr lvl="1"/>
            <a:r>
              <a:rPr lang="en-US" dirty="0"/>
              <a:t>ANTS </a:t>
            </a:r>
            <a:r>
              <a:rPr lang="en-US" dirty="0" err="1"/>
              <a:t>SyN</a:t>
            </a:r>
            <a:endParaRPr lang="en-US" dirty="0"/>
          </a:p>
          <a:p>
            <a:pPr lvl="1"/>
            <a:r>
              <a:rPr lang="en-US" dirty="0"/>
              <a:t>Greedy</a:t>
            </a:r>
          </a:p>
          <a:p>
            <a:r>
              <a:rPr lang="en-US" dirty="0"/>
              <a:t>How they differ in:</a:t>
            </a:r>
          </a:p>
          <a:p>
            <a:pPr lvl="1"/>
            <a:r>
              <a:rPr lang="en-US" dirty="0"/>
              <a:t>Faster approximations to the LDDMM transformation model</a:t>
            </a:r>
          </a:p>
          <a:p>
            <a:pPr lvl="1"/>
            <a:r>
              <a:rPr lang="en-US" dirty="0"/>
              <a:t>Image cost functions</a:t>
            </a:r>
          </a:p>
          <a:p>
            <a:pPr lvl="1"/>
            <a:r>
              <a:rPr lang="en-US" dirty="0"/>
              <a:t>Practical issues</a:t>
            </a:r>
          </a:p>
        </p:txBody>
      </p:sp>
    </p:spTree>
    <p:extLst>
      <p:ext uri="{BB962C8B-B14F-4D97-AF65-F5344CB8AC3E}">
        <p14:creationId xmlns:p14="http://schemas.microsoft.com/office/powerpoint/2010/main" val="1715437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83873-0988-6C45-8901-932C7ACDB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Geodesic shooting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0A409-91CC-1E4E-9348-0876E12FC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alternative approach to time-varying (LDDMM) flows</a:t>
            </a:r>
          </a:p>
          <a:p>
            <a:r>
              <a:rPr lang="en-US" dirty="0"/>
              <a:t>Relies on the conservation of momentum property</a:t>
            </a:r>
          </a:p>
          <a:p>
            <a:pPr lvl="1"/>
            <a:r>
              <a:rPr lang="en-US" dirty="0"/>
              <a:t>Given the initial conditions, can determine the entire flow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754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D4399-C4DF-424C-9783-F7FEE432C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ANTS Symmetric Normalization (</a:t>
            </a:r>
            <a:r>
              <a:rPr lang="en-US" dirty="0" err="1"/>
              <a:t>SyN</a:t>
            </a:r>
            <a:r>
              <a:rPr lang="en-US" dirty="0"/>
              <a:t>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3BA59-6FCB-AA4E-919B-4B7941F38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Advanced Normalization Tools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stnava.github.io</a:t>
            </a:r>
            <a:r>
              <a:rPr lang="en-US" dirty="0"/>
              <a:t>/ANTs/</a:t>
            </a:r>
          </a:p>
          <a:p>
            <a:pPr lvl="1"/>
            <a:endParaRPr lang="en-US" dirty="0"/>
          </a:p>
          <a:p>
            <a:r>
              <a:rPr lang="en-US" dirty="0"/>
              <a:t>Papers:</a:t>
            </a:r>
          </a:p>
          <a:p>
            <a:pPr lvl="1"/>
            <a:r>
              <a:rPr lang="en-US" dirty="0" err="1"/>
              <a:t>Avants</a:t>
            </a:r>
            <a:r>
              <a:rPr lang="en-US" dirty="0"/>
              <a:t> et al. Symmetric diffeomorphic image registration with cross-correlation: evaluating automated labeling of elderly and neurodegenerative brain. Medical Image Analysis, 2008</a:t>
            </a:r>
          </a:p>
          <a:p>
            <a:pPr lvl="1"/>
            <a:r>
              <a:rPr lang="en-US" dirty="0" err="1"/>
              <a:t>Avants</a:t>
            </a:r>
            <a:r>
              <a:rPr lang="en-US" dirty="0"/>
              <a:t> et al. </a:t>
            </a:r>
            <a:r>
              <a:rPr lang="en-US" dirty="0" err="1"/>
              <a:t>Lagrangian</a:t>
            </a:r>
            <a:r>
              <a:rPr lang="en-US" dirty="0"/>
              <a:t> frame diffeomorphic image registration: Morphometric comparison of human and chimpanzee cortex. Medical Image Analysis, 2006</a:t>
            </a:r>
          </a:p>
        </p:txBody>
      </p:sp>
    </p:spTree>
    <p:extLst>
      <p:ext uri="{BB962C8B-B14F-4D97-AF65-F5344CB8AC3E}">
        <p14:creationId xmlns:p14="http://schemas.microsoft.com/office/powerpoint/2010/main" val="657410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D4399-C4DF-424C-9783-F7FEE432C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ANTS Symmetric Normalization (</a:t>
            </a:r>
            <a:r>
              <a:rPr lang="en-US" dirty="0" err="1"/>
              <a:t>SyN</a:t>
            </a:r>
            <a:r>
              <a:rPr lang="en-US" dirty="0"/>
              <a:t>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3BA59-6FCB-AA4E-919B-4B7941F38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Lagrangian</a:t>
            </a:r>
            <a:r>
              <a:rPr lang="en-US" dirty="0"/>
              <a:t> optimization instead of Eulerian</a:t>
            </a:r>
          </a:p>
          <a:p>
            <a:pPr lvl="1"/>
            <a:r>
              <a:rPr lang="en-US" dirty="0"/>
              <a:t>Optimizes the Phi mappings (</a:t>
            </a:r>
            <a:r>
              <a:rPr lang="en-US" dirty="0" err="1"/>
              <a:t>Lagrangian</a:t>
            </a:r>
            <a:r>
              <a:rPr lang="en-US" dirty="0"/>
              <a:t>), instead of the velocity field</a:t>
            </a:r>
          </a:p>
          <a:p>
            <a:pPr lvl="2"/>
            <a:r>
              <a:rPr lang="en-US" dirty="0"/>
              <a:t>Allowing for larger steps to be taken</a:t>
            </a:r>
          </a:p>
          <a:p>
            <a:pPr lvl="1"/>
            <a:r>
              <a:rPr lang="en-US" dirty="0"/>
              <a:t>Still computes the velocities (Eulerian), but by pushing the image forward</a:t>
            </a:r>
          </a:p>
          <a:p>
            <a:pPr lvl="2"/>
            <a:r>
              <a:rPr lang="en-US" dirty="0"/>
              <a:t>Involves inverting the mapping (</a:t>
            </a:r>
            <a:r>
              <a:rPr lang="en-US" dirty="0" err="1"/>
              <a:t>ie</a:t>
            </a:r>
            <a:r>
              <a:rPr lang="en-US" dirty="0"/>
              <a:t> computing Phi inverse) in order to push forward</a:t>
            </a:r>
          </a:p>
        </p:txBody>
      </p:sp>
    </p:spTree>
    <p:extLst>
      <p:ext uri="{BB962C8B-B14F-4D97-AF65-F5344CB8AC3E}">
        <p14:creationId xmlns:p14="http://schemas.microsoft.com/office/powerpoint/2010/main" val="2444934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D4399-C4DF-424C-9783-F7FEE432C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ANTS Symmetric Normalization (</a:t>
            </a:r>
            <a:r>
              <a:rPr lang="en-US" dirty="0" err="1"/>
              <a:t>SyN</a:t>
            </a:r>
            <a:r>
              <a:rPr lang="en-US" dirty="0"/>
              <a:t>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055EB0-C5DE-6844-894A-82F9B9CAE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" y="1524000"/>
            <a:ext cx="100076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062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25718-FE1C-A44B-88C4-78A637506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“Greedy”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C6148-7C58-BD45-9D41-A5A018EE5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Algorithm described in Christensen et al (1996); also implemented by Beg</a:t>
            </a:r>
          </a:p>
          <a:p>
            <a:pPr lvl="1"/>
            <a:r>
              <a:rPr lang="en-US" dirty="0"/>
              <a:t>Modern implementation by </a:t>
            </a:r>
            <a:r>
              <a:rPr lang="en-US" dirty="0" err="1"/>
              <a:t>Yushkevich</a:t>
            </a:r>
            <a:r>
              <a:rPr lang="en-US" dirty="0"/>
              <a:t> </a:t>
            </a:r>
          </a:p>
          <a:p>
            <a:pPr lvl="2"/>
            <a:r>
              <a:rPr lang="en-US" dirty="0">
                <a:hlinkClick r:id="rId3"/>
              </a:rPr>
              <a:t>https://sites.google.com/view/greedyreg</a:t>
            </a:r>
            <a:endParaRPr lang="en-US" dirty="0"/>
          </a:p>
          <a:p>
            <a:pPr lvl="1"/>
            <a:r>
              <a:rPr lang="en-US" dirty="0"/>
              <a:t>Eulerian optimization, as in LDDMM</a:t>
            </a:r>
          </a:p>
          <a:p>
            <a:r>
              <a:rPr lang="en-US" dirty="0"/>
              <a:t>But, instead of optimizing the entire time-dependent flow each step, it uses a “greedy” approach</a:t>
            </a:r>
          </a:p>
          <a:p>
            <a:pPr lvl="1"/>
            <a:r>
              <a:rPr lang="en-US" dirty="0"/>
              <a:t>Solve timesteps in sequence, one at a time, using the transformation and velocity from the previous step</a:t>
            </a:r>
          </a:p>
          <a:p>
            <a:r>
              <a:rPr lang="en-US" dirty="0"/>
              <a:t>No geodesic or symmetric properties</a:t>
            </a:r>
          </a:p>
          <a:p>
            <a:pPr lvl="1"/>
            <a:r>
              <a:rPr lang="en-US" dirty="0"/>
              <a:t>Gains in speed</a:t>
            </a:r>
          </a:p>
          <a:p>
            <a:r>
              <a:rPr lang="en-US" dirty="0"/>
              <a:t>Not ideal for computational anatomy (i.e. using metrics on the velocity fields/warps), but still very good for simply aligning anatomy </a:t>
            </a:r>
          </a:p>
        </p:txBody>
      </p:sp>
    </p:spTree>
    <p:extLst>
      <p:ext uri="{BB962C8B-B14F-4D97-AF65-F5344CB8AC3E}">
        <p14:creationId xmlns:p14="http://schemas.microsoft.com/office/powerpoint/2010/main" val="232632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97E57-9DA9-C149-83BB-506A58E32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</a:t>
            </a:r>
            <a:r>
              <a:rPr lang="en-US" baseline="0" dirty="0"/>
              <a:t> cost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6C77B-805C-144E-83C2-B9848384C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aseline="0" dirty="0"/>
              <a:t>DARTEL</a:t>
            </a:r>
          </a:p>
          <a:p>
            <a:pPr lvl="1"/>
            <a:r>
              <a:rPr lang="en-US" baseline="0" dirty="0"/>
              <a:t>Multinomial image cost based on tissue probabilities</a:t>
            </a:r>
          </a:p>
          <a:p>
            <a:r>
              <a:rPr lang="en-US" dirty="0"/>
              <a:t>ANTS</a:t>
            </a:r>
          </a:p>
          <a:p>
            <a:pPr lvl="1"/>
            <a:r>
              <a:rPr lang="en-US" dirty="0"/>
              <a:t>Variety of costs available</a:t>
            </a:r>
          </a:p>
          <a:p>
            <a:pPr lvl="2"/>
            <a:r>
              <a:rPr lang="en-US" dirty="0"/>
              <a:t>SSD</a:t>
            </a:r>
          </a:p>
          <a:p>
            <a:pPr lvl="2"/>
            <a:r>
              <a:rPr lang="en-US" dirty="0"/>
              <a:t>Cross-correlation</a:t>
            </a:r>
          </a:p>
          <a:p>
            <a:pPr lvl="2"/>
            <a:r>
              <a:rPr lang="en-US" dirty="0"/>
              <a:t>Mutual information</a:t>
            </a:r>
          </a:p>
          <a:p>
            <a:r>
              <a:rPr lang="en-US" dirty="0"/>
              <a:t>Greedy</a:t>
            </a:r>
          </a:p>
        </p:txBody>
      </p:sp>
    </p:spTree>
    <p:extLst>
      <p:ext uri="{BB962C8B-B14F-4D97-AF65-F5344CB8AC3E}">
        <p14:creationId xmlns:p14="http://schemas.microsoft.com/office/powerpoint/2010/main" val="1743728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50DB4-C870-CF41-B3FB-8580FE65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E36A0-6417-D641-9812-67AC56F12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DARTEL</a:t>
            </a:r>
          </a:p>
          <a:p>
            <a:pPr lvl="1"/>
            <a:r>
              <a:rPr lang="en-US" baseline="0" dirty="0"/>
              <a:t>Pros:</a:t>
            </a:r>
            <a:endParaRPr lang="en-US" dirty="0"/>
          </a:p>
          <a:p>
            <a:pPr lvl="2"/>
            <a:r>
              <a:rPr lang="en-US" dirty="0"/>
              <a:t>Probabilistic cost function</a:t>
            </a:r>
          </a:p>
          <a:p>
            <a:pPr lvl="2"/>
            <a:r>
              <a:rPr lang="en-US" dirty="0"/>
              <a:t>Geodesic shooting template generation</a:t>
            </a:r>
          </a:p>
          <a:p>
            <a:pPr lvl="1"/>
            <a:r>
              <a:rPr lang="en-US" dirty="0"/>
              <a:t>Cons:</a:t>
            </a:r>
          </a:p>
          <a:p>
            <a:pPr lvl="2"/>
            <a:r>
              <a:rPr lang="en-US" dirty="0"/>
              <a:t>Stationary velocity field transformation could be limiting</a:t>
            </a:r>
          </a:p>
          <a:p>
            <a:pPr lvl="2"/>
            <a:r>
              <a:rPr lang="en-US" dirty="0"/>
              <a:t>Must use GM+WM probabilities for cost function</a:t>
            </a:r>
          </a:p>
          <a:p>
            <a:pPr lvl="2"/>
            <a:r>
              <a:rPr lang="en-US" dirty="0"/>
              <a:t>Outputs not interoperable (e.g. SPM-specific formats, MATLAB requirement)</a:t>
            </a:r>
          </a:p>
          <a:p>
            <a:r>
              <a:rPr lang="en-US" dirty="0"/>
              <a:t>ANTS</a:t>
            </a:r>
          </a:p>
          <a:p>
            <a:pPr lvl="1"/>
            <a:r>
              <a:rPr lang="en-US" dirty="0"/>
              <a:t>Pros:</a:t>
            </a:r>
          </a:p>
          <a:p>
            <a:pPr lvl="2"/>
            <a:r>
              <a:rPr lang="en-US" dirty="0"/>
              <a:t>High flexibility (many different transformation models + cost functions implemented)</a:t>
            </a:r>
          </a:p>
          <a:p>
            <a:pPr lvl="2"/>
            <a:r>
              <a:rPr lang="en-US" dirty="0"/>
              <a:t>Interoperable outputs</a:t>
            </a:r>
          </a:p>
          <a:p>
            <a:pPr lvl="2"/>
            <a:r>
              <a:rPr lang="en-US" dirty="0"/>
              <a:t>Many wrappers are available (R, python,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Cons:</a:t>
            </a:r>
          </a:p>
          <a:p>
            <a:pPr lvl="2"/>
            <a:r>
              <a:rPr lang="en-US" dirty="0"/>
              <a:t>API can be intimidating, many different ways of running it</a:t>
            </a:r>
          </a:p>
          <a:p>
            <a:pPr lvl="2"/>
            <a:r>
              <a:rPr lang="en-US" dirty="0"/>
              <a:t>Computationally-intensive</a:t>
            </a:r>
          </a:p>
          <a:p>
            <a:r>
              <a:rPr lang="en-US" dirty="0"/>
              <a:t>Greedy</a:t>
            </a:r>
          </a:p>
          <a:p>
            <a:pPr lvl="1"/>
            <a:r>
              <a:rPr lang="en-US" dirty="0"/>
              <a:t>Pros:</a:t>
            </a:r>
          </a:p>
          <a:p>
            <a:pPr lvl="2"/>
            <a:r>
              <a:rPr lang="en-US" dirty="0"/>
              <a:t>Fast &amp; easy to use – makes hyper-parameter selection more tractable</a:t>
            </a:r>
          </a:p>
          <a:p>
            <a:pPr lvl="2"/>
            <a:r>
              <a:rPr lang="en-US" dirty="0"/>
              <a:t>Good amount of flexibility (most of the useful cost functions from ANTS)</a:t>
            </a:r>
          </a:p>
          <a:p>
            <a:pPr lvl="2"/>
            <a:r>
              <a:rPr lang="en-US" dirty="0"/>
              <a:t>Robust and fast linear registration too</a:t>
            </a:r>
          </a:p>
          <a:p>
            <a:pPr lvl="2"/>
            <a:r>
              <a:rPr lang="en-US" dirty="0"/>
              <a:t>Interoperable outputs</a:t>
            </a:r>
          </a:p>
          <a:p>
            <a:pPr lvl="1"/>
            <a:r>
              <a:rPr lang="en-US" dirty="0"/>
              <a:t>Cons:</a:t>
            </a:r>
          </a:p>
          <a:p>
            <a:pPr lvl="2"/>
            <a:r>
              <a:rPr lang="en-US" dirty="0"/>
              <a:t>Not suitable if you are doing computational anatomy (</a:t>
            </a:r>
            <a:r>
              <a:rPr lang="en-US" dirty="0" err="1"/>
              <a:t>ie</a:t>
            </a:r>
            <a:r>
              <a:rPr lang="en-US" dirty="0"/>
              <a:t> statistics on velocity/momentum/warp fields</a:t>
            </a:r>
          </a:p>
          <a:p>
            <a:pPr lvl="2"/>
            <a:r>
              <a:rPr lang="en-US" dirty="0"/>
              <a:t>Newer, not recognized by the community yet</a:t>
            </a:r>
          </a:p>
        </p:txBody>
      </p:sp>
    </p:spTree>
    <p:extLst>
      <p:ext uri="{BB962C8B-B14F-4D97-AF65-F5344CB8AC3E}">
        <p14:creationId xmlns:p14="http://schemas.microsoft.com/office/powerpoint/2010/main" val="3229039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20FDE-C5C2-3F4F-9AFF-160B6EFAC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practical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A6CAC-9924-3B46-95AA-5BFCC1940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FSL, SPM, and ITK all have different conventions on how spaces and warps are defined</a:t>
            </a:r>
          </a:p>
          <a:p>
            <a:pPr lvl="1"/>
            <a:r>
              <a:rPr lang="en-US" dirty="0"/>
              <a:t>The ITK conventions are widely adopted as the standard</a:t>
            </a:r>
          </a:p>
          <a:p>
            <a:pPr lvl="2"/>
            <a:r>
              <a:rPr lang="en-US" dirty="0"/>
              <a:t>ANTS and greedy support this</a:t>
            </a:r>
          </a:p>
          <a:p>
            <a:pPr lvl="1"/>
            <a:r>
              <a:rPr lang="en-US" dirty="0"/>
              <a:t>Tools exist to convert between conventions (e.g. FSL &lt;-&gt; ITK)</a:t>
            </a:r>
          </a:p>
          <a:p>
            <a:r>
              <a:rPr lang="en-US" dirty="0"/>
              <a:t>Transforming images should be done with concatenated transforms to avoid interpolation error</a:t>
            </a:r>
          </a:p>
          <a:p>
            <a:pPr lvl="1"/>
            <a:r>
              <a:rPr lang="en-US" dirty="0"/>
              <a:t>Either by supplying all the warps/matrices at once when warping the image, or generating a concatenated warp file</a:t>
            </a:r>
          </a:p>
          <a:p>
            <a:r>
              <a:rPr lang="en-US" dirty="0"/>
              <a:t>Transforming images (pull) vs surfaces (push) requires different (inverted) transforms</a:t>
            </a:r>
          </a:p>
        </p:txBody>
      </p:sp>
    </p:spTree>
    <p:extLst>
      <p:ext uri="{BB962C8B-B14F-4D97-AF65-F5344CB8AC3E}">
        <p14:creationId xmlns:p14="http://schemas.microsoft.com/office/powerpoint/2010/main" val="2392524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7E95B-48D8-A742-A4CF-600A8492E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approximations</a:t>
            </a:r>
            <a:r>
              <a:rPr lang="en-US" baseline="0" dirty="0"/>
              <a:t> to LDDMM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DD24D-1368-734E-81DE-73BED3122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</a:t>
            </a:r>
            <a:r>
              <a:rPr lang="en-US" baseline="0" dirty="0"/>
              <a:t> we have seen, LDDMM needs to optimize the entire time-dependent velocity flow at each gradient descent step</a:t>
            </a:r>
          </a:p>
          <a:p>
            <a:r>
              <a:rPr lang="en-US" baseline="0" dirty="0"/>
              <a:t>This requires a large amount of memory and time</a:t>
            </a:r>
          </a:p>
          <a:p>
            <a:r>
              <a:rPr lang="en-US" baseline="0" dirty="0"/>
              <a:t>Most registration methods take some shortcuts to make the computations more tractable</a:t>
            </a:r>
          </a:p>
          <a:p>
            <a:endParaRPr lang="en-US" dirty="0"/>
          </a:p>
          <a:p>
            <a:r>
              <a:rPr lang="en-US" baseline="0" dirty="0"/>
              <a:t>Eulerian vs </a:t>
            </a:r>
            <a:r>
              <a:rPr lang="en-US" baseline="0" dirty="0" err="1"/>
              <a:t>Lagrangian</a:t>
            </a:r>
            <a:r>
              <a:rPr lang="en-US" baseline="0" dirty="0"/>
              <a:t> view</a:t>
            </a:r>
          </a:p>
        </p:txBody>
      </p:sp>
    </p:spTree>
    <p:extLst>
      <p:ext uri="{BB962C8B-B14F-4D97-AF65-F5344CB8AC3E}">
        <p14:creationId xmlns:p14="http://schemas.microsoft.com/office/powerpoint/2010/main" val="293995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F875-E5FE-0049-9AA0-E17ACF64C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DARTEL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03EEA-2F22-4C45-8916-45540FD38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in SPM </a:t>
            </a:r>
          </a:p>
          <a:p>
            <a:r>
              <a:rPr lang="en-US" dirty="0"/>
              <a:t>Slides taken from: </a:t>
            </a:r>
            <a:r>
              <a:rPr lang="en-CA" dirty="0">
                <a:hlinkClick r:id="rId3"/>
              </a:rPr>
              <a:t>https://www.fil.ion.ucl.ac.uk/~john/misc/dartel.ppt</a:t>
            </a:r>
            <a:endParaRPr lang="en-US" dirty="0"/>
          </a:p>
          <a:p>
            <a:endParaRPr lang="en-US" dirty="0"/>
          </a:p>
          <a:p>
            <a:r>
              <a:rPr lang="en-US" dirty="0"/>
              <a:t>Papers:</a:t>
            </a:r>
          </a:p>
          <a:p>
            <a:pPr lvl="1"/>
            <a:r>
              <a:rPr lang="en-US" dirty="0"/>
              <a:t>DARTEL: Ashburner. A fast diffeomorphic image registration algorithm. </a:t>
            </a:r>
            <a:r>
              <a:rPr lang="en-US" dirty="0" err="1"/>
              <a:t>NeuroImage</a:t>
            </a:r>
            <a:r>
              <a:rPr lang="en-US" dirty="0"/>
              <a:t>, 2007</a:t>
            </a:r>
          </a:p>
          <a:p>
            <a:pPr lvl="1"/>
            <a:r>
              <a:rPr lang="en-US" dirty="0"/>
              <a:t>Shoot: Ashburner, </a:t>
            </a:r>
            <a:r>
              <a:rPr lang="en-US" dirty="0" err="1"/>
              <a:t>Friston</a:t>
            </a:r>
            <a:r>
              <a:rPr lang="en-US" dirty="0"/>
              <a:t>. Diffeomorphic registration using geodesic shooting and Gauss–Newton optimization. </a:t>
            </a:r>
            <a:r>
              <a:rPr lang="en-US" dirty="0" err="1"/>
              <a:t>NeuroImage</a:t>
            </a:r>
            <a:r>
              <a:rPr lang="en-US" dirty="0"/>
              <a:t> 2011.</a:t>
            </a:r>
          </a:p>
        </p:txBody>
      </p:sp>
    </p:spTree>
    <p:extLst>
      <p:ext uri="{BB962C8B-B14F-4D97-AF65-F5344CB8AC3E}">
        <p14:creationId xmlns:p14="http://schemas.microsoft.com/office/powerpoint/2010/main" val="374789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B6741E2E-1104-8141-A5BD-913572F4FC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Principles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F3D41722-4654-7E47-AA3D-814750E4EC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0" y="1600201"/>
            <a:ext cx="4114800" cy="4525963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4400" dirty="0">
                <a:solidFill>
                  <a:srgbClr val="FF0000"/>
                </a:solidFill>
              </a:rPr>
              <a:t>D</a:t>
            </a:r>
            <a:r>
              <a:rPr lang="en-US" altLang="en-US" sz="4400" dirty="0"/>
              <a:t>iffeomorphic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4400" dirty="0">
                <a:solidFill>
                  <a:srgbClr val="FF0000"/>
                </a:solidFill>
              </a:rPr>
              <a:t>A</a:t>
            </a:r>
            <a:r>
              <a:rPr lang="en-US" altLang="en-US" sz="4400" dirty="0"/>
              <a:t>natomical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4400" dirty="0">
                <a:solidFill>
                  <a:srgbClr val="FF0000"/>
                </a:solidFill>
              </a:rPr>
              <a:t>R</a:t>
            </a:r>
            <a:r>
              <a:rPr lang="en-US" altLang="en-US" sz="4400" dirty="0"/>
              <a:t>egistration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4400" dirty="0">
                <a:solidFill>
                  <a:srgbClr val="FF0000"/>
                </a:solidFill>
              </a:rPr>
              <a:t>T</a:t>
            </a:r>
            <a:r>
              <a:rPr lang="en-US" altLang="en-US" sz="4400" dirty="0"/>
              <a:t>hrough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4400" dirty="0">
                <a:solidFill>
                  <a:srgbClr val="FF0000"/>
                </a:solidFill>
              </a:rPr>
              <a:t>E</a:t>
            </a:r>
            <a:r>
              <a:rPr lang="en-US" altLang="en-US" sz="4400" dirty="0"/>
              <a:t>xponentiated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4400" dirty="0">
                <a:solidFill>
                  <a:srgbClr val="FF0000"/>
                </a:solidFill>
              </a:rPr>
              <a:t>L</a:t>
            </a:r>
            <a:r>
              <a:rPr lang="en-US" altLang="en-US" sz="4400" dirty="0"/>
              <a:t>ie Algebra</a:t>
            </a:r>
          </a:p>
        </p:txBody>
      </p:sp>
      <p:sp>
        <p:nvSpPr>
          <p:cNvPr id="60420" name="Text Box 4">
            <a:extLst>
              <a:ext uri="{FF2B5EF4-FFF2-40B4-BE49-F238E27FC236}">
                <a16:creationId xmlns:a16="http://schemas.microsoft.com/office/drawing/2014/main" id="{86AF7B34-AF7F-F64F-AEB0-87A3F522A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6" y="1789113"/>
            <a:ext cx="2606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GB" altLang="en-US"/>
          </a:p>
        </p:txBody>
      </p:sp>
      <p:sp>
        <p:nvSpPr>
          <p:cNvPr id="60421" name="Text Box 5">
            <a:extLst>
              <a:ext uri="{FF2B5EF4-FFF2-40B4-BE49-F238E27FC236}">
                <a16:creationId xmlns:a16="http://schemas.microsoft.com/office/drawing/2014/main" id="{B0D62149-9783-B449-8159-0089EE136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6" y="1712913"/>
            <a:ext cx="3978275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/>
              <a:t>Deformations parameterized by a single flow field, which is considered to be constant in time.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FB76CEFB-D1E2-5743-9B1F-CD32C69B65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DARTEL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E673FE4C-2443-5047-9242-095A93DFB6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4000" dirty="0" err="1">
                <a:cs typeface="Arial" panose="020B0604020202020204" pitchFamily="34" charset="0"/>
              </a:rPr>
              <a:t>Parameterising</a:t>
            </a:r>
            <a:r>
              <a:rPr lang="en-US" altLang="en-US" sz="4000" dirty="0">
                <a:cs typeface="Arial" panose="020B0604020202020204" pitchFamily="34" charset="0"/>
              </a:rPr>
              <a:t> the deformation</a:t>
            </a:r>
          </a:p>
          <a:p>
            <a:r>
              <a:rPr lang="el-GR" altLang="en-US" sz="5400" b="1" dirty="0">
                <a:cs typeface="Arial" panose="020B0604020202020204" pitchFamily="34" charset="0"/>
              </a:rPr>
              <a:t>φ</a:t>
            </a:r>
            <a:r>
              <a:rPr lang="en-US" altLang="en-US" sz="5400" baseline="30000" dirty="0">
                <a:cs typeface="Arial" panose="020B0604020202020204" pitchFamily="34" charset="0"/>
              </a:rPr>
              <a:t>(0)</a:t>
            </a:r>
            <a:r>
              <a:rPr lang="en-US" altLang="en-US" sz="5400" dirty="0">
                <a:cs typeface="Arial" panose="020B0604020202020204" pitchFamily="34" charset="0"/>
              </a:rPr>
              <a:t>(</a:t>
            </a:r>
            <a:r>
              <a:rPr lang="en-US" altLang="en-US" sz="5400" b="1" dirty="0">
                <a:cs typeface="Arial" panose="020B0604020202020204" pitchFamily="34" charset="0"/>
              </a:rPr>
              <a:t>x</a:t>
            </a:r>
            <a:r>
              <a:rPr lang="en-US" altLang="en-US" sz="5400" dirty="0">
                <a:cs typeface="Arial" panose="020B0604020202020204" pitchFamily="34" charset="0"/>
              </a:rPr>
              <a:t>)</a:t>
            </a:r>
            <a:r>
              <a:rPr lang="en-US" altLang="en-US" sz="5400" dirty="0"/>
              <a:t> = </a:t>
            </a:r>
            <a:r>
              <a:rPr lang="en-US" altLang="en-US" sz="5400" b="1" dirty="0"/>
              <a:t>x</a:t>
            </a:r>
          </a:p>
          <a:p>
            <a:r>
              <a:rPr lang="el-GR" altLang="en-US" sz="5400" b="1" dirty="0">
                <a:cs typeface="Arial" panose="020B0604020202020204" pitchFamily="34" charset="0"/>
              </a:rPr>
              <a:t>φ</a:t>
            </a:r>
            <a:r>
              <a:rPr lang="en-US" altLang="en-US" sz="5400" baseline="30000" dirty="0">
                <a:cs typeface="Arial" panose="020B0604020202020204" pitchFamily="34" charset="0"/>
              </a:rPr>
              <a:t>(1)</a:t>
            </a:r>
            <a:r>
              <a:rPr lang="en-US" altLang="en-US" sz="5400" dirty="0">
                <a:cs typeface="Arial" panose="020B0604020202020204" pitchFamily="34" charset="0"/>
              </a:rPr>
              <a:t>(</a:t>
            </a:r>
            <a:r>
              <a:rPr lang="en-US" altLang="en-US" sz="5400" b="1" dirty="0">
                <a:cs typeface="Arial" panose="020B0604020202020204" pitchFamily="34" charset="0"/>
              </a:rPr>
              <a:t>x</a:t>
            </a:r>
            <a:r>
              <a:rPr lang="en-US" altLang="en-US" sz="5400" dirty="0">
                <a:cs typeface="Arial" panose="020B0604020202020204" pitchFamily="34" charset="0"/>
              </a:rPr>
              <a:t>)</a:t>
            </a:r>
            <a:r>
              <a:rPr lang="en-US" altLang="en-US" sz="5400" dirty="0"/>
              <a:t> = </a:t>
            </a:r>
            <a:r>
              <a:rPr lang="en-US" altLang="en-US" sz="6600" dirty="0">
                <a:cs typeface="Arial" panose="020B0604020202020204" pitchFamily="34" charset="0"/>
              </a:rPr>
              <a:t>∫</a:t>
            </a:r>
            <a:r>
              <a:rPr lang="en-US" altLang="en-US" sz="5400" dirty="0"/>
              <a:t> </a:t>
            </a:r>
            <a:r>
              <a:rPr lang="en-US" altLang="en-US" sz="5400" b="1" dirty="0"/>
              <a:t>u</a:t>
            </a:r>
            <a:r>
              <a:rPr lang="en-US" altLang="en-US" sz="6600" dirty="0"/>
              <a:t>(</a:t>
            </a:r>
            <a:r>
              <a:rPr lang="el-GR" altLang="en-US" sz="5400" b="1" dirty="0">
                <a:cs typeface="Arial" panose="020B0604020202020204" pitchFamily="34" charset="0"/>
              </a:rPr>
              <a:t>φ</a:t>
            </a:r>
            <a:r>
              <a:rPr lang="en-US" altLang="en-US" sz="5400" baseline="30000" dirty="0">
                <a:cs typeface="Arial" panose="020B0604020202020204" pitchFamily="34" charset="0"/>
              </a:rPr>
              <a:t>(t)</a:t>
            </a:r>
            <a:r>
              <a:rPr lang="en-US" altLang="en-US" sz="5400" dirty="0">
                <a:cs typeface="Arial" panose="020B0604020202020204" pitchFamily="34" charset="0"/>
              </a:rPr>
              <a:t>(</a:t>
            </a:r>
            <a:r>
              <a:rPr lang="en-US" altLang="en-US" sz="5400" b="1" dirty="0">
                <a:cs typeface="Arial" panose="020B0604020202020204" pitchFamily="34" charset="0"/>
              </a:rPr>
              <a:t>x</a:t>
            </a:r>
            <a:r>
              <a:rPr lang="en-US" altLang="en-US" sz="5400" dirty="0">
                <a:cs typeface="Arial" panose="020B0604020202020204" pitchFamily="34" charset="0"/>
              </a:rPr>
              <a:t>)</a:t>
            </a:r>
            <a:r>
              <a:rPr lang="en-US" altLang="en-US" sz="6600" dirty="0"/>
              <a:t>)</a:t>
            </a:r>
            <a:r>
              <a:rPr lang="en-US" altLang="en-US" sz="5400" dirty="0"/>
              <a:t>dt</a:t>
            </a:r>
          </a:p>
          <a:p>
            <a:r>
              <a:rPr lang="en-US" altLang="en-US" sz="5400" b="1" dirty="0"/>
              <a:t>u </a:t>
            </a:r>
            <a:r>
              <a:rPr lang="en-US" altLang="en-US" sz="4000" dirty="0"/>
              <a:t>is a flow field to be estimated</a:t>
            </a:r>
          </a:p>
          <a:p>
            <a:pPr>
              <a:buFontTx/>
              <a:buNone/>
            </a:pPr>
            <a:endParaRPr lang="en-US" altLang="en-US" sz="4000" dirty="0"/>
          </a:p>
        </p:txBody>
      </p:sp>
      <p:sp>
        <p:nvSpPr>
          <p:cNvPr id="22533" name="Text Box 5">
            <a:extLst>
              <a:ext uri="{FF2B5EF4-FFF2-40B4-BE49-F238E27FC236}">
                <a16:creationId xmlns:a16="http://schemas.microsoft.com/office/drawing/2014/main" id="{182C37A5-6557-FE49-8235-EC3C99956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267200"/>
            <a:ext cx="615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t=0</a:t>
            </a:r>
          </a:p>
        </p:txBody>
      </p:sp>
      <p:sp>
        <p:nvSpPr>
          <p:cNvPr id="22534" name="Text Box 6">
            <a:extLst>
              <a:ext uri="{FF2B5EF4-FFF2-40B4-BE49-F238E27FC236}">
                <a16:creationId xmlns:a16="http://schemas.microsoft.com/office/drawing/2014/main" id="{1E094847-9DFA-5747-B50C-F846AF066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124201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121F737B-D302-ED4D-AABB-723F11CBF8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Euler integration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BC65851C-A15F-A849-82A1-BD97ED363C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600" dirty="0"/>
              <a:t>The differential equation is</a:t>
            </a:r>
          </a:p>
          <a:p>
            <a:pPr lvl="1">
              <a:buFontTx/>
              <a:buNone/>
            </a:pPr>
            <a:r>
              <a:rPr lang="en-US" altLang="en-US" sz="4000" dirty="0"/>
              <a:t>d</a:t>
            </a:r>
            <a:r>
              <a:rPr lang="el-GR" altLang="en-US" sz="4000" b="1" dirty="0">
                <a:cs typeface="Arial" panose="020B0604020202020204" pitchFamily="34" charset="0"/>
              </a:rPr>
              <a:t>φ</a:t>
            </a:r>
            <a:r>
              <a:rPr lang="en-US" altLang="en-US" sz="4000" dirty="0">
                <a:cs typeface="Arial" panose="020B0604020202020204" pitchFamily="34" charset="0"/>
              </a:rPr>
              <a:t>(</a:t>
            </a:r>
            <a:r>
              <a:rPr lang="en-US" altLang="en-US" sz="4000" b="1" dirty="0">
                <a:cs typeface="Arial" panose="020B0604020202020204" pitchFamily="34" charset="0"/>
              </a:rPr>
              <a:t>x</a:t>
            </a:r>
            <a:r>
              <a:rPr lang="en-US" altLang="en-US" sz="4000" dirty="0">
                <a:cs typeface="Arial" panose="020B0604020202020204" pitchFamily="34" charset="0"/>
              </a:rPr>
              <a:t>)</a:t>
            </a:r>
            <a:r>
              <a:rPr lang="en-US" altLang="en-US" sz="4000" dirty="0"/>
              <a:t>/dt = </a:t>
            </a:r>
            <a:r>
              <a:rPr lang="en-US" altLang="en-US" sz="4000" b="1" dirty="0"/>
              <a:t>u</a:t>
            </a:r>
            <a:r>
              <a:rPr lang="en-US" altLang="en-US" sz="4800" dirty="0"/>
              <a:t>(</a:t>
            </a:r>
            <a:r>
              <a:rPr lang="el-GR" altLang="en-US" sz="4000" b="1" dirty="0">
                <a:cs typeface="Arial" panose="020B0604020202020204" pitchFamily="34" charset="0"/>
              </a:rPr>
              <a:t>φ</a:t>
            </a:r>
            <a:r>
              <a:rPr lang="en-US" altLang="en-US" sz="4000" baseline="30000" dirty="0"/>
              <a:t>(t)</a:t>
            </a:r>
            <a:r>
              <a:rPr lang="en-US" altLang="en-US" sz="4000" dirty="0">
                <a:cs typeface="Arial" panose="020B0604020202020204" pitchFamily="34" charset="0"/>
              </a:rPr>
              <a:t>(</a:t>
            </a:r>
            <a:r>
              <a:rPr lang="en-US" altLang="en-US" sz="4000" b="1" dirty="0">
                <a:cs typeface="Arial" panose="020B0604020202020204" pitchFamily="34" charset="0"/>
              </a:rPr>
              <a:t>x</a:t>
            </a:r>
            <a:r>
              <a:rPr lang="en-US" altLang="en-US" sz="4000" dirty="0">
                <a:cs typeface="Arial" panose="020B0604020202020204" pitchFamily="34" charset="0"/>
              </a:rPr>
              <a:t>)</a:t>
            </a:r>
            <a:r>
              <a:rPr lang="en-US" altLang="en-US" sz="4800" dirty="0"/>
              <a:t>)</a:t>
            </a:r>
          </a:p>
          <a:p>
            <a:r>
              <a:rPr lang="en-US" altLang="en-US" sz="3600" dirty="0"/>
              <a:t>By Euler integration</a:t>
            </a:r>
          </a:p>
          <a:p>
            <a:pPr lvl="1">
              <a:buFontTx/>
              <a:buNone/>
            </a:pPr>
            <a:r>
              <a:rPr lang="el-GR" altLang="en-US" sz="4000" b="1" dirty="0">
                <a:cs typeface="Arial" panose="020B0604020202020204" pitchFamily="34" charset="0"/>
              </a:rPr>
              <a:t>φ</a:t>
            </a:r>
            <a:r>
              <a:rPr lang="en-US" altLang="en-US" sz="4000" baseline="30000" dirty="0"/>
              <a:t>(</a:t>
            </a:r>
            <a:r>
              <a:rPr lang="en-US" altLang="en-US" sz="4000" baseline="30000" dirty="0" err="1"/>
              <a:t>t+h</a:t>
            </a:r>
            <a:r>
              <a:rPr lang="en-US" altLang="en-US" sz="4000" baseline="30000" dirty="0"/>
              <a:t>)</a:t>
            </a:r>
            <a:r>
              <a:rPr lang="en-US" altLang="en-US" sz="4000" dirty="0"/>
              <a:t> = </a:t>
            </a:r>
            <a:r>
              <a:rPr lang="el-GR" altLang="en-US" sz="4000" b="1" dirty="0">
                <a:cs typeface="Arial" panose="020B0604020202020204" pitchFamily="34" charset="0"/>
              </a:rPr>
              <a:t>φ</a:t>
            </a:r>
            <a:r>
              <a:rPr lang="en-US" altLang="en-US" sz="4000" baseline="30000" dirty="0"/>
              <a:t>(t)</a:t>
            </a:r>
            <a:r>
              <a:rPr lang="en-US" altLang="en-US" sz="4000" dirty="0"/>
              <a:t> + h</a:t>
            </a:r>
            <a:r>
              <a:rPr lang="en-US" altLang="en-US" sz="4000" b="1" dirty="0"/>
              <a:t>u</a:t>
            </a:r>
            <a:r>
              <a:rPr lang="en-US" altLang="en-US" sz="4000" dirty="0"/>
              <a:t>(</a:t>
            </a:r>
            <a:r>
              <a:rPr lang="el-GR" altLang="en-US" sz="4000" b="1" dirty="0">
                <a:cs typeface="Arial" panose="020B0604020202020204" pitchFamily="34" charset="0"/>
              </a:rPr>
              <a:t>φ</a:t>
            </a:r>
            <a:r>
              <a:rPr lang="en-US" altLang="en-US" sz="4000" baseline="30000" dirty="0"/>
              <a:t>(t)</a:t>
            </a:r>
            <a:r>
              <a:rPr lang="en-US" altLang="en-US" sz="4000" dirty="0"/>
              <a:t>)</a:t>
            </a:r>
          </a:p>
          <a:p>
            <a:r>
              <a:rPr lang="en-US" altLang="en-US" sz="3600" dirty="0"/>
              <a:t>Equivalent to</a:t>
            </a:r>
          </a:p>
          <a:p>
            <a:pPr lvl="1">
              <a:buFontTx/>
              <a:buNone/>
            </a:pPr>
            <a:r>
              <a:rPr lang="el-GR" altLang="en-US" sz="4000" b="1" dirty="0">
                <a:cs typeface="Arial" panose="020B0604020202020204" pitchFamily="34" charset="0"/>
              </a:rPr>
              <a:t>φ</a:t>
            </a:r>
            <a:r>
              <a:rPr lang="en-US" altLang="en-US" sz="4000" baseline="30000" dirty="0"/>
              <a:t>(</a:t>
            </a:r>
            <a:r>
              <a:rPr lang="en-US" altLang="en-US" sz="4000" baseline="30000" dirty="0" err="1"/>
              <a:t>t+h</a:t>
            </a:r>
            <a:r>
              <a:rPr lang="en-US" altLang="en-US" sz="4000" baseline="30000" dirty="0"/>
              <a:t>)</a:t>
            </a:r>
            <a:r>
              <a:rPr lang="en-US" altLang="en-US" sz="4000" dirty="0"/>
              <a:t> = (</a:t>
            </a:r>
            <a:r>
              <a:rPr lang="en-US" altLang="en-US" sz="4000" b="1" dirty="0">
                <a:cs typeface="Arial" panose="020B0604020202020204" pitchFamily="34" charset="0"/>
              </a:rPr>
              <a:t>x</a:t>
            </a:r>
            <a:r>
              <a:rPr lang="en-US" altLang="en-US" sz="4000" dirty="0"/>
              <a:t> + h</a:t>
            </a:r>
            <a:r>
              <a:rPr lang="en-US" altLang="en-US" sz="4000" b="1" dirty="0"/>
              <a:t>u</a:t>
            </a:r>
            <a:r>
              <a:rPr lang="en-US" altLang="en-US" sz="4000" dirty="0"/>
              <a:t>) </a:t>
            </a:r>
            <a:r>
              <a:rPr lang="en-US" altLang="en-US" dirty="0"/>
              <a:t>o</a:t>
            </a:r>
            <a:r>
              <a:rPr lang="en-US" altLang="en-US" sz="4000" dirty="0"/>
              <a:t> </a:t>
            </a:r>
            <a:r>
              <a:rPr lang="el-GR" altLang="en-US" sz="4000" b="1" dirty="0">
                <a:cs typeface="Arial" panose="020B0604020202020204" pitchFamily="34" charset="0"/>
              </a:rPr>
              <a:t>φ</a:t>
            </a:r>
            <a:r>
              <a:rPr lang="en-US" altLang="en-US" sz="4000" baseline="30000" dirty="0"/>
              <a:t>(t)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4E1EB5AA-55E1-9B47-B012-8651791383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Flow Field</a:t>
            </a:r>
          </a:p>
        </p:txBody>
      </p:sp>
      <p:pic>
        <p:nvPicPr>
          <p:cNvPr id="16388" name="Picture 4">
            <a:extLst>
              <a:ext uri="{FF2B5EF4-FFF2-40B4-BE49-F238E27FC236}">
                <a16:creationId xmlns:a16="http://schemas.microsoft.com/office/drawing/2014/main" id="{8515BDC9-3433-104E-B8BA-9B0FE3FD9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789" y="1411288"/>
            <a:ext cx="4622800" cy="483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9" name="Picture 5">
            <a:extLst>
              <a:ext uri="{FF2B5EF4-FFF2-40B4-BE49-F238E27FC236}">
                <a16:creationId xmlns:a16="http://schemas.microsoft.com/office/drawing/2014/main" id="{2168E788-58FB-BA49-B7FF-6CCF289CF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789" y="1690688"/>
            <a:ext cx="4572000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D93D2B41-784F-7A49-A882-8AF2C39DA9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For (</a:t>
            </a:r>
            <a:r>
              <a:rPr lang="en-US" altLang="en-US" dirty="0" err="1"/>
              <a:t>e.g</a:t>
            </a:r>
            <a:r>
              <a:rPr lang="en-US" altLang="en-US" dirty="0"/>
              <a:t>) 8 time steps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BBB6B9CA-B3EF-4F49-9E3C-8885384AAFC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b="1" dirty="0">
                <a:cs typeface="Arial" panose="020B0604020202020204" pitchFamily="34" charset="0"/>
              </a:rPr>
              <a:t>Simple integration</a:t>
            </a:r>
          </a:p>
          <a:p>
            <a:pPr>
              <a:lnSpc>
                <a:spcPct val="80000"/>
              </a:lnSpc>
            </a:pPr>
            <a:r>
              <a:rPr lang="el-GR" altLang="en-US" b="1" dirty="0">
                <a:cs typeface="Arial" panose="020B0604020202020204" pitchFamily="34" charset="0"/>
              </a:rPr>
              <a:t>φ</a:t>
            </a:r>
            <a:r>
              <a:rPr lang="en-US" altLang="en-US" baseline="30000" dirty="0"/>
              <a:t>(1/8)</a:t>
            </a:r>
            <a:r>
              <a:rPr lang="en-US" altLang="en-US" dirty="0"/>
              <a:t> = </a:t>
            </a:r>
            <a:r>
              <a:rPr lang="en-US" altLang="en-US" b="1" dirty="0">
                <a:cs typeface="Arial" panose="020B0604020202020204" pitchFamily="34" charset="0"/>
              </a:rPr>
              <a:t>x</a:t>
            </a:r>
            <a:r>
              <a:rPr lang="en-US" altLang="en-US" dirty="0"/>
              <a:t> + </a:t>
            </a:r>
            <a:r>
              <a:rPr lang="en-US" altLang="en-US" b="1" dirty="0"/>
              <a:t>u</a:t>
            </a:r>
            <a:r>
              <a:rPr lang="en-US" altLang="en-US" dirty="0"/>
              <a:t>/8</a:t>
            </a:r>
            <a:endParaRPr lang="en-US" altLang="en-US" b="1" dirty="0"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l-GR" altLang="en-US" b="1" dirty="0">
                <a:cs typeface="Arial" panose="020B0604020202020204" pitchFamily="34" charset="0"/>
              </a:rPr>
              <a:t>φ</a:t>
            </a:r>
            <a:r>
              <a:rPr lang="en-US" altLang="en-US" baseline="30000" dirty="0"/>
              <a:t>(2/8)</a:t>
            </a:r>
            <a:r>
              <a:rPr lang="en-US" altLang="en-US" dirty="0"/>
              <a:t> = </a:t>
            </a:r>
            <a:r>
              <a:rPr lang="el-GR" altLang="en-US" b="1" dirty="0">
                <a:cs typeface="Arial" panose="020B0604020202020204" pitchFamily="34" charset="0"/>
              </a:rPr>
              <a:t>φ</a:t>
            </a:r>
            <a:r>
              <a:rPr lang="en-US" altLang="en-US" baseline="30000" dirty="0"/>
              <a:t>(1/8)</a:t>
            </a:r>
            <a:r>
              <a:rPr lang="en-US" altLang="en-US" dirty="0"/>
              <a:t> </a:t>
            </a:r>
            <a:r>
              <a:rPr lang="en-US" altLang="en-US" sz="1800" dirty="0"/>
              <a:t>o</a:t>
            </a:r>
            <a:r>
              <a:rPr lang="en-US" altLang="en-US" dirty="0"/>
              <a:t> </a:t>
            </a:r>
            <a:r>
              <a:rPr lang="el-GR" altLang="en-US" b="1" dirty="0">
                <a:cs typeface="Arial" panose="020B0604020202020204" pitchFamily="34" charset="0"/>
              </a:rPr>
              <a:t>φ</a:t>
            </a:r>
            <a:r>
              <a:rPr lang="en-US" altLang="en-US" baseline="30000" dirty="0"/>
              <a:t>(1/8)</a:t>
            </a:r>
            <a:r>
              <a:rPr lang="en-US" altLang="en-US" dirty="0"/>
              <a:t> </a:t>
            </a:r>
          </a:p>
          <a:p>
            <a:pPr>
              <a:lnSpc>
                <a:spcPct val="80000"/>
              </a:lnSpc>
            </a:pPr>
            <a:r>
              <a:rPr lang="el-GR" altLang="en-US" b="1" dirty="0">
                <a:cs typeface="Arial" panose="020B0604020202020204" pitchFamily="34" charset="0"/>
              </a:rPr>
              <a:t>φ</a:t>
            </a:r>
            <a:r>
              <a:rPr lang="en-US" altLang="en-US" baseline="30000" dirty="0"/>
              <a:t>(3/8)</a:t>
            </a:r>
            <a:r>
              <a:rPr lang="en-US" altLang="en-US" dirty="0"/>
              <a:t> = </a:t>
            </a:r>
            <a:r>
              <a:rPr lang="el-GR" altLang="en-US" b="1" dirty="0">
                <a:cs typeface="Arial" panose="020B0604020202020204" pitchFamily="34" charset="0"/>
              </a:rPr>
              <a:t>φ</a:t>
            </a:r>
            <a:r>
              <a:rPr lang="en-US" altLang="en-US" baseline="30000" dirty="0"/>
              <a:t>(1/8)</a:t>
            </a:r>
            <a:r>
              <a:rPr lang="en-US" altLang="en-US" dirty="0"/>
              <a:t> </a:t>
            </a:r>
            <a:r>
              <a:rPr lang="en-US" altLang="en-US" sz="1800" dirty="0"/>
              <a:t>o</a:t>
            </a:r>
            <a:r>
              <a:rPr lang="en-US" altLang="en-US" dirty="0"/>
              <a:t> </a:t>
            </a:r>
            <a:r>
              <a:rPr lang="el-GR" altLang="en-US" b="1" dirty="0">
                <a:cs typeface="Arial" panose="020B0604020202020204" pitchFamily="34" charset="0"/>
              </a:rPr>
              <a:t>φ</a:t>
            </a:r>
            <a:r>
              <a:rPr lang="en-US" altLang="en-US" baseline="30000" dirty="0"/>
              <a:t>(2/8)</a:t>
            </a:r>
            <a:r>
              <a:rPr lang="en-US" altLang="en-US" dirty="0"/>
              <a:t> </a:t>
            </a:r>
          </a:p>
          <a:p>
            <a:pPr>
              <a:lnSpc>
                <a:spcPct val="80000"/>
              </a:lnSpc>
            </a:pPr>
            <a:r>
              <a:rPr lang="el-GR" altLang="en-US" b="1" dirty="0">
                <a:cs typeface="Arial" panose="020B0604020202020204" pitchFamily="34" charset="0"/>
              </a:rPr>
              <a:t>φ</a:t>
            </a:r>
            <a:r>
              <a:rPr lang="en-US" altLang="en-US" baseline="30000" dirty="0"/>
              <a:t>(4/8)</a:t>
            </a:r>
            <a:r>
              <a:rPr lang="en-US" altLang="en-US" dirty="0"/>
              <a:t> = </a:t>
            </a:r>
            <a:r>
              <a:rPr lang="el-GR" altLang="en-US" b="1" dirty="0">
                <a:cs typeface="Arial" panose="020B0604020202020204" pitchFamily="34" charset="0"/>
              </a:rPr>
              <a:t>φ</a:t>
            </a:r>
            <a:r>
              <a:rPr lang="en-US" altLang="en-US" baseline="30000" dirty="0"/>
              <a:t>(1/8)</a:t>
            </a:r>
            <a:r>
              <a:rPr lang="en-US" altLang="en-US" dirty="0"/>
              <a:t> </a:t>
            </a:r>
            <a:r>
              <a:rPr lang="en-US" altLang="en-US" sz="1800" dirty="0"/>
              <a:t>o</a:t>
            </a:r>
            <a:r>
              <a:rPr lang="en-US" altLang="en-US" dirty="0"/>
              <a:t> </a:t>
            </a:r>
            <a:r>
              <a:rPr lang="el-GR" altLang="en-US" b="1" dirty="0">
                <a:cs typeface="Arial" panose="020B0604020202020204" pitchFamily="34" charset="0"/>
              </a:rPr>
              <a:t>φ</a:t>
            </a:r>
            <a:r>
              <a:rPr lang="en-US" altLang="en-US" baseline="30000" dirty="0"/>
              <a:t>(3/8)</a:t>
            </a:r>
            <a:r>
              <a:rPr lang="en-US" altLang="en-US" dirty="0"/>
              <a:t> </a:t>
            </a:r>
          </a:p>
          <a:p>
            <a:pPr>
              <a:lnSpc>
                <a:spcPct val="80000"/>
              </a:lnSpc>
            </a:pPr>
            <a:r>
              <a:rPr lang="el-GR" altLang="en-US" b="1" dirty="0">
                <a:cs typeface="Arial" panose="020B0604020202020204" pitchFamily="34" charset="0"/>
              </a:rPr>
              <a:t>φ</a:t>
            </a:r>
            <a:r>
              <a:rPr lang="en-US" altLang="en-US" baseline="30000" dirty="0"/>
              <a:t>(5/8)</a:t>
            </a:r>
            <a:r>
              <a:rPr lang="en-US" altLang="en-US" dirty="0"/>
              <a:t> = </a:t>
            </a:r>
            <a:r>
              <a:rPr lang="el-GR" altLang="en-US" b="1" dirty="0">
                <a:cs typeface="Arial" panose="020B0604020202020204" pitchFamily="34" charset="0"/>
              </a:rPr>
              <a:t>φ</a:t>
            </a:r>
            <a:r>
              <a:rPr lang="en-US" altLang="en-US" baseline="30000" dirty="0"/>
              <a:t>(1/8)</a:t>
            </a:r>
            <a:r>
              <a:rPr lang="en-US" altLang="en-US" dirty="0"/>
              <a:t> </a:t>
            </a:r>
            <a:r>
              <a:rPr lang="en-US" altLang="en-US" sz="1800" dirty="0"/>
              <a:t>o</a:t>
            </a:r>
            <a:r>
              <a:rPr lang="en-US" altLang="en-US" dirty="0"/>
              <a:t> </a:t>
            </a:r>
            <a:r>
              <a:rPr lang="el-GR" altLang="en-US" b="1" dirty="0">
                <a:cs typeface="Arial" panose="020B0604020202020204" pitchFamily="34" charset="0"/>
              </a:rPr>
              <a:t>φ</a:t>
            </a:r>
            <a:r>
              <a:rPr lang="en-US" altLang="en-US" baseline="30000" dirty="0"/>
              <a:t>(4/8)</a:t>
            </a:r>
            <a:r>
              <a:rPr lang="en-US" altLang="en-US" dirty="0"/>
              <a:t> </a:t>
            </a:r>
          </a:p>
          <a:p>
            <a:pPr>
              <a:lnSpc>
                <a:spcPct val="80000"/>
              </a:lnSpc>
            </a:pPr>
            <a:r>
              <a:rPr lang="el-GR" altLang="en-US" b="1" dirty="0">
                <a:cs typeface="Arial" panose="020B0604020202020204" pitchFamily="34" charset="0"/>
              </a:rPr>
              <a:t>φ</a:t>
            </a:r>
            <a:r>
              <a:rPr lang="en-US" altLang="en-US" baseline="30000" dirty="0"/>
              <a:t>(6/8)</a:t>
            </a:r>
            <a:r>
              <a:rPr lang="en-US" altLang="en-US" dirty="0"/>
              <a:t> = </a:t>
            </a:r>
            <a:r>
              <a:rPr lang="el-GR" altLang="en-US" b="1" dirty="0">
                <a:cs typeface="Arial" panose="020B0604020202020204" pitchFamily="34" charset="0"/>
              </a:rPr>
              <a:t>φ</a:t>
            </a:r>
            <a:r>
              <a:rPr lang="en-US" altLang="en-US" baseline="30000" dirty="0"/>
              <a:t>(1/8)</a:t>
            </a:r>
            <a:r>
              <a:rPr lang="en-US" altLang="en-US" dirty="0"/>
              <a:t> </a:t>
            </a:r>
            <a:r>
              <a:rPr lang="en-US" altLang="en-US" sz="1800" dirty="0"/>
              <a:t>o</a:t>
            </a:r>
            <a:r>
              <a:rPr lang="en-US" altLang="en-US" dirty="0"/>
              <a:t> </a:t>
            </a:r>
            <a:r>
              <a:rPr lang="el-GR" altLang="en-US" b="1" dirty="0">
                <a:cs typeface="Arial" panose="020B0604020202020204" pitchFamily="34" charset="0"/>
              </a:rPr>
              <a:t>φ</a:t>
            </a:r>
            <a:r>
              <a:rPr lang="en-US" altLang="en-US" baseline="30000" dirty="0"/>
              <a:t>(5/8)</a:t>
            </a:r>
            <a:r>
              <a:rPr lang="en-US" altLang="en-US" dirty="0"/>
              <a:t> </a:t>
            </a:r>
          </a:p>
          <a:p>
            <a:pPr>
              <a:lnSpc>
                <a:spcPct val="80000"/>
              </a:lnSpc>
            </a:pPr>
            <a:r>
              <a:rPr lang="el-GR" altLang="en-US" b="1" dirty="0">
                <a:cs typeface="Arial" panose="020B0604020202020204" pitchFamily="34" charset="0"/>
              </a:rPr>
              <a:t>φ</a:t>
            </a:r>
            <a:r>
              <a:rPr lang="en-US" altLang="en-US" baseline="30000" dirty="0"/>
              <a:t>(7/8)</a:t>
            </a:r>
            <a:r>
              <a:rPr lang="en-US" altLang="en-US" dirty="0"/>
              <a:t> = </a:t>
            </a:r>
            <a:r>
              <a:rPr lang="el-GR" altLang="en-US" b="1" dirty="0">
                <a:cs typeface="Arial" panose="020B0604020202020204" pitchFamily="34" charset="0"/>
              </a:rPr>
              <a:t>φ</a:t>
            </a:r>
            <a:r>
              <a:rPr lang="en-US" altLang="en-US" baseline="30000" dirty="0"/>
              <a:t>(1/8)</a:t>
            </a:r>
            <a:r>
              <a:rPr lang="en-US" altLang="en-US" dirty="0"/>
              <a:t> </a:t>
            </a:r>
            <a:r>
              <a:rPr lang="en-US" altLang="en-US" sz="1800" dirty="0"/>
              <a:t>o</a:t>
            </a:r>
            <a:r>
              <a:rPr lang="en-US" altLang="en-US" dirty="0"/>
              <a:t> </a:t>
            </a:r>
            <a:r>
              <a:rPr lang="el-GR" altLang="en-US" b="1" dirty="0">
                <a:cs typeface="Arial" panose="020B0604020202020204" pitchFamily="34" charset="0"/>
              </a:rPr>
              <a:t>φ</a:t>
            </a:r>
            <a:r>
              <a:rPr lang="en-US" altLang="en-US" baseline="30000" dirty="0"/>
              <a:t>(6/8)</a:t>
            </a:r>
            <a:r>
              <a:rPr lang="en-US" altLang="en-US" dirty="0"/>
              <a:t> </a:t>
            </a:r>
          </a:p>
          <a:p>
            <a:pPr>
              <a:lnSpc>
                <a:spcPct val="80000"/>
              </a:lnSpc>
            </a:pPr>
            <a:r>
              <a:rPr lang="el-GR" altLang="en-US" b="1" dirty="0">
                <a:cs typeface="Arial" panose="020B0604020202020204" pitchFamily="34" charset="0"/>
              </a:rPr>
              <a:t>φ</a:t>
            </a:r>
            <a:r>
              <a:rPr lang="en-US" altLang="en-US" baseline="30000" dirty="0"/>
              <a:t>(8/8)</a:t>
            </a:r>
            <a:r>
              <a:rPr lang="en-US" altLang="en-US" dirty="0"/>
              <a:t> = </a:t>
            </a:r>
            <a:r>
              <a:rPr lang="el-GR" altLang="en-US" b="1" dirty="0">
                <a:cs typeface="Arial" panose="020B0604020202020204" pitchFamily="34" charset="0"/>
              </a:rPr>
              <a:t>φ</a:t>
            </a:r>
            <a:r>
              <a:rPr lang="en-US" altLang="en-US" baseline="30000" dirty="0"/>
              <a:t>(1/8)</a:t>
            </a:r>
            <a:r>
              <a:rPr lang="en-US" altLang="en-US" dirty="0"/>
              <a:t> </a:t>
            </a:r>
            <a:r>
              <a:rPr lang="en-US" altLang="en-US" sz="1800" dirty="0"/>
              <a:t>o</a:t>
            </a:r>
            <a:r>
              <a:rPr lang="en-US" altLang="en-US" dirty="0"/>
              <a:t> </a:t>
            </a:r>
            <a:r>
              <a:rPr lang="el-GR" altLang="en-US" b="1" dirty="0">
                <a:cs typeface="Arial" panose="020B0604020202020204" pitchFamily="34" charset="0"/>
              </a:rPr>
              <a:t>φ</a:t>
            </a:r>
            <a:r>
              <a:rPr lang="en-US" altLang="en-US" baseline="30000" dirty="0"/>
              <a:t>(7/8)</a:t>
            </a:r>
            <a:r>
              <a:rPr lang="en-US" altLang="en-US" dirty="0"/>
              <a:t> 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en-US" sz="1800" b="1" dirty="0"/>
              <a:t>7</a:t>
            </a:r>
            <a:r>
              <a:rPr lang="en-US" altLang="en-US" sz="1800" dirty="0"/>
              <a:t> compositions</a:t>
            </a:r>
          </a:p>
        </p:txBody>
      </p:sp>
      <p:sp>
        <p:nvSpPr>
          <p:cNvPr id="89092" name="Rectangle 4">
            <a:extLst>
              <a:ext uri="{FF2B5EF4-FFF2-40B4-BE49-F238E27FC236}">
                <a16:creationId xmlns:a16="http://schemas.microsoft.com/office/drawing/2014/main" id="{6633C770-9C42-F44F-B18B-80A66AF5545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lnSpc>
                <a:spcPct val="80000"/>
              </a:lnSpc>
              <a:buNone/>
            </a:pPr>
            <a:r>
              <a:rPr lang="en-US" altLang="en-US" b="1" dirty="0">
                <a:cs typeface="Arial" panose="020B0604020202020204" pitchFamily="34" charset="0"/>
              </a:rPr>
              <a:t>Scaling and squaring</a:t>
            </a:r>
          </a:p>
          <a:p>
            <a:pPr marL="457200" indent="-457200">
              <a:lnSpc>
                <a:spcPct val="80000"/>
              </a:lnSpc>
            </a:pPr>
            <a:r>
              <a:rPr lang="el-GR" altLang="en-US" b="1" dirty="0">
                <a:cs typeface="Arial" panose="020B0604020202020204" pitchFamily="34" charset="0"/>
              </a:rPr>
              <a:t>φ</a:t>
            </a:r>
            <a:r>
              <a:rPr lang="en-US" altLang="en-US" baseline="30000" dirty="0"/>
              <a:t>(1/8)</a:t>
            </a:r>
            <a:r>
              <a:rPr lang="en-US" altLang="en-US" dirty="0"/>
              <a:t> = </a:t>
            </a:r>
            <a:r>
              <a:rPr lang="en-US" altLang="en-US" b="1" dirty="0">
                <a:cs typeface="Arial" panose="020B0604020202020204" pitchFamily="34" charset="0"/>
              </a:rPr>
              <a:t>x</a:t>
            </a:r>
            <a:r>
              <a:rPr lang="en-US" altLang="en-US" dirty="0"/>
              <a:t> + </a:t>
            </a:r>
            <a:r>
              <a:rPr lang="en-US" altLang="en-US" b="1" dirty="0"/>
              <a:t>u</a:t>
            </a:r>
            <a:r>
              <a:rPr lang="en-US" altLang="en-US" dirty="0"/>
              <a:t>/8</a:t>
            </a:r>
            <a:endParaRPr lang="en-US" altLang="en-US" b="1" dirty="0">
              <a:cs typeface="Arial" panose="020B0604020202020204" pitchFamily="34" charset="0"/>
            </a:endParaRPr>
          </a:p>
          <a:p>
            <a:pPr marL="457200" indent="-457200">
              <a:lnSpc>
                <a:spcPct val="80000"/>
              </a:lnSpc>
            </a:pPr>
            <a:r>
              <a:rPr lang="el-GR" altLang="en-US" b="1" dirty="0">
                <a:cs typeface="Arial" panose="020B0604020202020204" pitchFamily="34" charset="0"/>
              </a:rPr>
              <a:t>φ</a:t>
            </a:r>
            <a:r>
              <a:rPr lang="en-US" altLang="en-US" baseline="30000" dirty="0"/>
              <a:t>(2/8)</a:t>
            </a:r>
            <a:r>
              <a:rPr lang="en-US" altLang="en-US" dirty="0"/>
              <a:t> = </a:t>
            </a:r>
            <a:r>
              <a:rPr lang="el-GR" altLang="en-US" b="1" dirty="0">
                <a:cs typeface="Arial" panose="020B0604020202020204" pitchFamily="34" charset="0"/>
              </a:rPr>
              <a:t>φ</a:t>
            </a:r>
            <a:r>
              <a:rPr lang="en-US" altLang="en-US" baseline="30000" dirty="0"/>
              <a:t>(1/8)</a:t>
            </a:r>
            <a:r>
              <a:rPr lang="en-US" altLang="en-US" dirty="0"/>
              <a:t> </a:t>
            </a:r>
            <a:r>
              <a:rPr lang="en-US" altLang="en-US" sz="1800" dirty="0"/>
              <a:t>o</a:t>
            </a:r>
            <a:r>
              <a:rPr lang="en-US" altLang="en-US" dirty="0"/>
              <a:t> </a:t>
            </a:r>
            <a:r>
              <a:rPr lang="el-GR" altLang="en-US" b="1" dirty="0">
                <a:cs typeface="Arial" panose="020B0604020202020204" pitchFamily="34" charset="0"/>
              </a:rPr>
              <a:t>φ</a:t>
            </a:r>
            <a:r>
              <a:rPr lang="en-US" altLang="en-US" baseline="30000" dirty="0"/>
              <a:t>(1/8)</a:t>
            </a:r>
          </a:p>
          <a:p>
            <a:pPr marL="457200" indent="-457200">
              <a:lnSpc>
                <a:spcPct val="80000"/>
              </a:lnSpc>
            </a:pPr>
            <a:r>
              <a:rPr lang="el-GR" altLang="en-US" b="1" dirty="0">
                <a:cs typeface="Arial" panose="020B0604020202020204" pitchFamily="34" charset="0"/>
              </a:rPr>
              <a:t>φ</a:t>
            </a:r>
            <a:r>
              <a:rPr lang="en-US" altLang="en-US" baseline="30000" dirty="0"/>
              <a:t>(4/8)</a:t>
            </a:r>
            <a:r>
              <a:rPr lang="en-US" altLang="en-US" dirty="0"/>
              <a:t> = </a:t>
            </a:r>
            <a:r>
              <a:rPr lang="el-GR" altLang="en-US" b="1" dirty="0">
                <a:cs typeface="Arial" panose="020B0604020202020204" pitchFamily="34" charset="0"/>
              </a:rPr>
              <a:t>φ</a:t>
            </a:r>
            <a:r>
              <a:rPr lang="en-US" altLang="en-US" baseline="30000" dirty="0"/>
              <a:t>(2/8)</a:t>
            </a:r>
            <a:r>
              <a:rPr lang="en-US" altLang="en-US" dirty="0"/>
              <a:t> </a:t>
            </a:r>
            <a:r>
              <a:rPr lang="en-US" altLang="en-US" sz="1800" dirty="0"/>
              <a:t>o</a:t>
            </a:r>
            <a:r>
              <a:rPr lang="en-US" altLang="en-US" dirty="0"/>
              <a:t> </a:t>
            </a:r>
            <a:r>
              <a:rPr lang="el-GR" altLang="en-US" b="1" dirty="0">
                <a:cs typeface="Arial" panose="020B0604020202020204" pitchFamily="34" charset="0"/>
              </a:rPr>
              <a:t>φ</a:t>
            </a:r>
            <a:r>
              <a:rPr lang="en-US" altLang="en-US" baseline="30000" dirty="0"/>
              <a:t>(2/8)</a:t>
            </a:r>
          </a:p>
          <a:p>
            <a:pPr marL="457200" indent="-457200">
              <a:lnSpc>
                <a:spcPct val="80000"/>
              </a:lnSpc>
            </a:pPr>
            <a:r>
              <a:rPr lang="el-GR" altLang="en-US" b="1" dirty="0">
                <a:cs typeface="Arial" panose="020B0604020202020204" pitchFamily="34" charset="0"/>
              </a:rPr>
              <a:t>φ</a:t>
            </a:r>
            <a:r>
              <a:rPr lang="en-US" altLang="en-US" baseline="30000" dirty="0"/>
              <a:t>(8/8)</a:t>
            </a:r>
            <a:r>
              <a:rPr lang="en-US" altLang="en-US" dirty="0"/>
              <a:t> = </a:t>
            </a:r>
            <a:r>
              <a:rPr lang="el-GR" altLang="en-US" b="1" dirty="0">
                <a:cs typeface="Arial" panose="020B0604020202020204" pitchFamily="34" charset="0"/>
              </a:rPr>
              <a:t>φ</a:t>
            </a:r>
            <a:r>
              <a:rPr lang="en-US" altLang="en-US" baseline="30000" dirty="0"/>
              <a:t>(4/8)</a:t>
            </a:r>
            <a:r>
              <a:rPr lang="en-US" altLang="en-US" dirty="0"/>
              <a:t> </a:t>
            </a:r>
            <a:r>
              <a:rPr lang="en-US" altLang="en-US" sz="1800" dirty="0"/>
              <a:t>o</a:t>
            </a:r>
            <a:r>
              <a:rPr lang="en-US" altLang="en-US" dirty="0"/>
              <a:t> </a:t>
            </a:r>
            <a:r>
              <a:rPr lang="el-GR" altLang="en-US" b="1" dirty="0">
                <a:cs typeface="Arial" panose="020B0604020202020204" pitchFamily="34" charset="0"/>
              </a:rPr>
              <a:t>φ</a:t>
            </a:r>
            <a:r>
              <a:rPr lang="en-US" altLang="en-US" baseline="30000" dirty="0"/>
              <a:t>(4/8)</a:t>
            </a:r>
          </a:p>
          <a:p>
            <a:pPr marL="457200" indent="-457200" algn="ctr">
              <a:lnSpc>
                <a:spcPct val="80000"/>
              </a:lnSpc>
              <a:buNone/>
            </a:pPr>
            <a:r>
              <a:rPr lang="en-US" altLang="en-US" sz="1800" b="1" dirty="0"/>
              <a:t>3</a:t>
            </a:r>
            <a:r>
              <a:rPr lang="en-US" altLang="en-US" sz="1800" dirty="0"/>
              <a:t> compositions</a:t>
            </a:r>
          </a:p>
          <a:p>
            <a:pPr marL="457200" indent="-457200">
              <a:lnSpc>
                <a:spcPct val="80000"/>
              </a:lnSpc>
            </a:pPr>
            <a:endParaRPr lang="en-US" altLang="en-US" sz="2000" dirty="0"/>
          </a:p>
          <a:p>
            <a:pPr marL="457200" indent="-457200">
              <a:lnSpc>
                <a:spcPct val="80000"/>
              </a:lnSpc>
            </a:pPr>
            <a:r>
              <a:rPr lang="en-US" altLang="en-US" dirty="0"/>
              <a:t>Similar procedure used for the inverse.</a:t>
            </a:r>
          </a:p>
          <a:p>
            <a:pPr marL="838200" lvl="1" indent="-381000">
              <a:lnSpc>
                <a:spcPct val="80000"/>
              </a:lnSpc>
              <a:buNone/>
            </a:pPr>
            <a:r>
              <a:rPr lang="en-US" altLang="en-US" dirty="0"/>
              <a:t>Starts with</a:t>
            </a:r>
          </a:p>
          <a:p>
            <a:pPr marL="838200" lvl="1" indent="-381000">
              <a:lnSpc>
                <a:spcPct val="80000"/>
              </a:lnSpc>
              <a:buNone/>
            </a:pPr>
            <a:r>
              <a:rPr lang="el-GR" altLang="en-US" b="1" dirty="0">
                <a:cs typeface="Arial" panose="020B0604020202020204" pitchFamily="34" charset="0"/>
              </a:rPr>
              <a:t>φ</a:t>
            </a:r>
            <a:r>
              <a:rPr lang="en-US" altLang="en-US" baseline="30000" dirty="0"/>
              <a:t>(-1/8)</a:t>
            </a:r>
            <a:r>
              <a:rPr lang="en-US" altLang="en-US" dirty="0"/>
              <a:t> = </a:t>
            </a:r>
            <a:r>
              <a:rPr lang="en-US" altLang="en-US" b="1" dirty="0">
                <a:cs typeface="Arial" panose="020B0604020202020204" pitchFamily="34" charset="0"/>
              </a:rPr>
              <a:t>x</a:t>
            </a:r>
            <a:r>
              <a:rPr lang="en-US" altLang="en-US" dirty="0"/>
              <a:t> - </a:t>
            </a:r>
            <a:r>
              <a:rPr lang="en-US" altLang="en-US" b="1" dirty="0"/>
              <a:t>u</a:t>
            </a:r>
            <a:r>
              <a:rPr lang="en-US" altLang="en-US" dirty="0"/>
              <a:t>/8</a:t>
            </a:r>
            <a:endParaRPr lang="en-US" altLang="en-US" b="1" dirty="0">
              <a:cs typeface="Arial" panose="020B0604020202020204" pitchFamily="34" charset="0"/>
            </a:endParaRPr>
          </a:p>
          <a:p>
            <a:pPr marL="838200" lvl="1" indent="-381000">
              <a:lnSpc>
                <a:spcPct val="80000"/>
              </a:lnSpc>
            </a:pPr>
            <a:endParaRPr lang="en-US" altLang="en-US" dirty="0"/>
          </a:p>
          <a:p>
            <a:pPr marL="457200" indent="-457200">
              <a:lnSpc>
                <a:spcPct val="80000"/>
              </a:lnSpc>
            </a:pPr>
            <a:endParaRPr lang="en-US" altLang="en-US" baseline="30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F45CE315-E149-7B40-80C3-75AF993D6E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Scaling and squaring example</a:t>
            </a:r>
          </a:p>
        </p:txBody>
      </p:sp>
      <p:pic>
        <p:nvPicPr>
          <p:cNvPr id="91141" name="Picture 5">
            <a:extLst>
              <a:ext uri="{FF2B5EF4-FFF2-40B4-BE49-F238E27FC236}">
                <a16:creationId xmlns:a16="http://schemas.microsoft.com/office/drawing/2014/main" id="{ECD291D1-4726-F34F-BF72-C5B04A869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295400"/>
            <a:ext cx="5435600" cy="488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2275</TotalTime>
  <Words>1026</Words>
  <Application>Microsoft Macintosh PowerPoint</Application>
  <PresentationFormat>Widescreen</PresentationFormat>
  <Paragraphs>153</Paragraphs>
  <Slides>17</Slides>
  <Notes>15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Diffeomorphic registration implementations</vt:lpstr>
      <vt:lpstr>Fast approximations to LDDMM</vt:lpstr>
      <vt:lpstr>DARTEL</vt:lpstr>
      <vt:lpstr>Principles</vt:lpstr>
      <vt:lpstr>DARTEL</vt:lpstr>
      <vt:lpstr>Euler integration</vt:lpstr>
      <vt:lpstr>Flow Field</vt:lpstr>
      <vt:lpstr>For (e.g) 8 time steps</vt:lpstr>
      <vt:lpstr>Scaling and squaring example</vt:lpstr>
      <vt:lpstr>Geodesic shooting</vt:lpstr>
      <vt:lpstr>ANTS Symmetric Normalization (SyN) </vt:lpstr>
      <vt:lpstr>ANTS Symmetric Normalization (SyN) </vt:lpstr>
      <vt:lpstr>ANTS Symmetric Normalization (SyN) </vt:lpstr>
      <vt:lpstr>“Greedy” approach</vt:lpstr>
      <vt:lpstr>Image cost functions</vt:lpstr>
      <vt:lpstr>Summary</vt:lpstr>
      <vt:lpstr>Some practical considerations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normalization</dc:title>
  <dc:creator>Ali Khan</dc:creator>
  <cp:lastModifiedBy>Ali Khan</cp:lastModifiedBy>
  <cp:revision>7</cp:revision>
  <dcterms:created xsi:type="dcterms:W3CDTF">2022-02-12T13:42:59Z</dcterms:created>
  <dcterms:modified xsi:type="dcterms:W3CDTF">2022-02-14T03:38:42Z</dcterms:modified>
</cp:coreProperties>
</file>