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313" r:id="rId5"/>
    <p:sldId id="276" r:id="rId6"/>
    <p:sldId id="337" r:id="rId7"/>
    <p:sldId id="270" r:id="rId8"/>
    <p:sldId id="338" r:id="rId9"/>
    <p:sldId id="339" r:id="rId10"/>
    <p:sldId id="314" r:id="rId11"/>
    <p:sldId id="340" r:id="rId12"/>
    <p:sldId id="258" r:id="rId13"/>
    <p:sldId id="341" r:id="rId14"/>
    <p:sldId id="260" r:id="rId15"/>
    <p:sldId id="261" r:id="rId16"/>
    <p:sldId id="264" r:id="rId17"/>
    <p:sldId id="342" r:id="rId18"/>
    <p:sldId id="3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5"/>
    <p:restoredTop sz="95574"/>
  </p:normalViewPr>
  <p:slideViewPr>
    <p:cSldViewPr snapToGrid="0" snapToObjects="1">
      <p:cViewPr varScale="1">
        <p:scale>
          <a:sx n="103" d="100"/>
          <a:sy n="103" d="100"/>
        </p:scale>
        <p:origin x="168" y="224"/>
      </p:cViewPr>
      <p:guideLst/>
    </p:cSldViewPr>
  </p:slideViewPr>
  <p:outlineViewPr>
    <p:cViewPr>
      <p:scale>
        <a:sx n="33" d="100"/>
        <a:sy n="33" d="100"/>
      </p:scale>
      <p:origin x="0" y="-4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09238-3D7A-C545-BBB2-56F6ABE60FEB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70CE6-E3A4-5246-8E2C-FB330E5D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6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7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5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5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753C-A2E8-104A-94DD-945E96DA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6EAF-8C50-1A47-A638-0196A0C4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E41E-7085-F546-B06E-2153EA48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7DE3-36BE-954A-85E6-B95B9AFE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FBB4-00E4-4948-A6F6-17D6749D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58E0-0538-7E46-81AA-70EAB6EC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0A60A-623E-C844-ADB8-8DF96768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062C-2544-4E4D-B8CD-7359F705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F2BB-3710-DC43-B7E1-085F3EA0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F201-56EB-2A4E-A1A6-8E3A7FEB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30B8D-E030-E149-A061-869463048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4ED20-B3DD-A24B-9C46-3B09CE490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DFC5-050C-3E4B-B8D3-83F9A494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70BA-0839-BE4C-BCBE-F43AF930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480F-505F-2945-AEA4-21503A85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0A0F-F029-D64A-B09D-B157EF0E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DCAC-D0DF-FE4D-B25A-E33B2C7E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0609F-F5DA-DC45-B33E-55D8CE9F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E0EE-A828-504B-8B3A-E40CF5AA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DD24-2B00-D349-8A21-E8DE23EB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5677-45CA-094A-B2CC-0CD5EA24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513E-28C1-D948-A02E-1306EE3B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1A61-8B79-3842-9DCB-95B37123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AE33-AADF-4D41-8F5F-BDF6E61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D65E-5C4C-F04F-B19D-F9E9E3AC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346B-F8DE-2243-AD1A-C342A20F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0951-8C99-5645-9E4F-18FABA6A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DEE7D-46D2-9248-A5AC-DF597166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D520F-56A2-D340-9296-BE9089C2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6CBA3-7C39-304A-9E2C-AED579DD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47F00-F499-794E-ACB3-CB5B87CC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3C3E-584B-E94A-BC75-D24C2CE3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C2E5-2890-2C4E-A466-6C91EACE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5478D-A54E-1E42-8C7C-50141BEE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07A33-3098-1D42-AE4B-D3A7E1C7B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56698-9ADB-FA4D-8CD3-28F629F32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9365D-B6FD-4542-A4ED-8A74D463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BC4D6-14FC-BE46-A767-513A4243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9DAEE-41CC-0F42-9B18-E8FE7A8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6181-BDE1-DE49-AC2D-F1492CFE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888AB-3577-F34D-9111-38C2A65C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87864-2416-DF4E-87D0-00BAD9CA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AB0D6-0E54-1640-B3A0-88FCEB65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12258-9294-F147-9837-73686FF6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E9388-D68A-BC4E-9FE6-3A34D288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E283-446B-3246-B76D-D4532E8B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03B9-DD24-F841-A431-EF061750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9B20-D0FF-0747-AB25-121F6A25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462DE-7A93-1845-8D0F-52C70717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B6231-8873-5242-8AC6-B57858E2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E6ED7-DE1C-6D4F-A6A7-2BDF643A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9AA10-E684-874D-9FA5-01D06EE3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7805-9E94-434D-AA66-F4BA7E4A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9DD9-A56F-974D-BAFF-1CB0A3D07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FFFC5-2EB3-5947-B594-223F3DAFC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2D96-3923-BE4C-B543-CAE9B41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AF7EC-079F-CB42-9322-93515909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882A-D434-0F43-9CF6-1433B8CF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7193A-2EF2-134F-BC0F-0C51FCE8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B8C8-C939-7540-BF31-DF5C34F6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1F65-B9DD-7647-9249-66B55515A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1DAC-462E-2D4A-B27B-17732E873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8A9E-846A-AF4C-82A3-981D5A5DA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9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greedyre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ithub.com/akhanf/methods-lunch-spatial-normaliz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.ion.ucl.ac.uk/~john/misc/dartel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263-75F5-A04A-A4CD-023A5FF1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Diffeomorphic registration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3E1AD-272F-1242-B45E-086770CD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methods:</a:t>
            </a:r>
          </a:p>
          <a:p>
            <a:pPr lvl="1"/>
            <a:r>
              <a:rPr lang="en-US" dirty="0"/>
              <a:t>DARTEL</a:t>
            </a:r>
          </a:p>
          <a:p>
            <a:pPr lvl="1"/>
            <a:r>
              <a:rPr lang="en-US" dirty="0"/>
              <a:t>ANTS </a:t>
            </a:r>
            <a:r>
              <a:rPr lang="en-US" dirty="0" err="1"/>
              <a:t>SyN</a:t>
            </a:r>
            <a:endParaRPr lang="en-US" dirty="0"/>
          </a:p>
          <a:p>
            <a:pPr lvl="1"/>
            <a:r>
              <a:rPr lang="en-US" dirty="0"/>
              <a:t>Greedy</a:t>
            </a:r>
          </a:p>
          <a:p>
            <a:r>
              <a:rPr lang="en-US" dirty="0"/>
              <a:t>How they differ in:</a:t>
            </a:r>
          </a:p>
          <a:p>
            <a:pPr lvl="1"/>
            <a:r>
              <a:rPr lang="en-US" dirty="0"/>
              <a:t>Faster approximations to the LDDMM transformation model</a:t>
            </a:r>
          </a:p>
          <a:p>
            <a:pPr lvl="1"/>
            <a:r>
              <a:rPr lang="en-US" dirty="0"/>
              <a:t>Image cost functions</a:t>
            </a:r>
          </a:p>
          <a:p>
            <a:pPr lvl="1"/>
            <a:r>
              <a:rPr lang="en-US" dirty="0"/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171543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3873-0988-6C45-8901-932C7ACD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Geodesic 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A409-91CC-1E4E-9348-0876E12F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approach to time-varying (LDDMM) flows</a:t>
            </a:r>
          </a:p>
          <a:p>
            <a:r>
              <a:rPr lang="en-US" dirty="0"/>
              <a:t>Relies on the conservation of momentum property</a:t>
            </a:r>
          </a:p>
          <a:p>
            <a:pPr lvl="1"/>
            <a:r>
              <a:rPr lang="en-US" dirty="0"/>
              <a:t>Given the initial conditions, can determine the entire 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5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4399-C4DF-424C-9783-F7FEE43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 Symmetric Normalization (</a:t>
            </a:r>
            <a:r>
              <a:rPr lang="en-US" dirty="0" err="1"/>
              <a:t>SyN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BA59-6FCB-AA4E-919B-4B7941F3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Normalization Tools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stnava.github.io</a:t>
            </a:r>
            <a:r>
              <a:rPr lang="en-US" dirty="0"/>
              <a:t>/ANTs/</a:t>
            </a:r>
          </a:p>
          <a:p>
            <a:pPr lvl="1"/>
            <a:endParaRPr lang="en-US" dirty="0"/>
          </a:p>
          <a:p>
            <a:r>
              <a:rPr lang="en-US" dirty="0"/>
              <a:t>Papers:</a:t>
            </a:r>
          </a:p>
          <a:p>
            <a:pPr lvl="1"/>
            <a:r>
              <a:rPr lang="en-US" dirty="0" err="1"/>
              <a:t>Avants</a:t>
            </a:r>
            <a:r>
              <a:rPr lang="en-US" dirty="0"/>
              <a:t> et al. Symmetric diffeomorphic image registration with cross-correlation: evaluating automated labeling of elderly and neurodegenerative brain. Medical Image Analysis, 2008</a:t>
            </a:r>
          </a:p>
          <a:p>
            <a:pPr lvl="1"/>
            <a:r>
              <a:rPr lang="en-US" dirty="0" err="1"/>
              <a:t>Avants</a:t>
            </a:r>
            <a:r>
              <a:rPr lang="en-US" dirty="0"/>
              <a:t> et al. </a:t>
            </a:r>
            <a:r>
              <a:rPr lang="en-US" dirty="0" err="1"/>
              <a:t>Lagrangian</a:t>
            </a:r>
            <a:r>
              <a:rPr lang="en-US" dirty="0"/>
              <a:t> frame diffeomorphic image registration: Morphometric comparison of human and chimpanzee cortex. Medical Image Analysis, 2006</a:t>
            </a:r>
          </a:p>
        </p:txBody>
      </p:sp>
    </p:spTree>
    <p:extLst>
      <p:ext uri="{BB962C8B-B14F-4D97-AF65-F5344CB8AC3E}">
        <p14:creationId xmlns:p14="http://schemas.microsoft.com/office/powerpoint/2010/main" val="65741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4399-C4DF-424C-9783-F7FEE43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 Symmetric Normalization (</a:t>
            </a:r>
            <a:r>
              <a:rPr lang="en-US" dirty="0" err="1"/>
              <a:t>SyN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BA59-6FCB-AA4E-919B-4B7941F3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optimization instead of Eulerian</a:t>
            </a:r>
          </a:p>
          <a:p>
            <a:pPr lvl="1"/>
            <a:r>
              <a:rPr lang="en-US" dirty="0"/>
              <a:t>Optimizes the Phi mappings (</a:t>
            </a:r>
            <a:r>
              <a:rPr lang="en-US" dirty="0" err="1"/>
              <a:t>Lagrangian</a:t>
            </a:r>
            <a:r>
              <a:rPr lang="en-US" dirty="0"/>
              <a:t>), instead of the velocity field</a:t>
            </a:r>
          </a:p>
          <a:p>
            <a:pPr lvl="2"/>
            <a:r>
              <a:rPr lang="en-US" dirty="0"/>
              <a:t>Allowing for larger steps to be taken</a:t>
            </a:r>
          </a:p>
          <a:p>
            <a:pPr lvl="1"/>
            <a:r>
              <a:rPr lang="en-US" dirty="0"/>
              <a:t>Still computes the velocities (Eulerian), but by pushing the image forward</a:t>
            </a:r>
          </a:p>
          <a:p>
            <a:pPr lvl="2"/>
            <a:r>
              <a:rPr lang="en-US" dirty="0"/>
              <a:t>Involves inverting the mapping (</a:t>
            </a:r>
            <a:r>
              <a:rPr lang="en-US" dirty="0" err="1"/>
              <a:t>ie</a:t>
            </a:r>
            <a:r>
              <a:rPr lang="en-US" dirty="0"/>
              <a:t> computing Phi inverse) in order to push forward</a:t>
            </a:r>
          </a:p>
        </p:txBody>
      </p:sp>
    </p:spTree>
    <p:extLst>
      <p:ext uri="{BB962C8B-B14F-4D97-AF65-F5344CB8AC3E}">
        <p14:creationId xmlns:p14="http://schemas.microsoft.com/office/powerpoint/2010/main" val="244493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4399-C4DF-424C-9783-F7FEE43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 Symmetric Normalization (</a:t>
            </a:r>
            <a:r>
              <a:rPr lang="en-US" dirty="0" err="1"/>
              <a:t>SyN</a:t>
            </a:r>
            <a:r>
              <a:rPr lang="en-US" dirty="0"/>
              <a:t>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55EB0-C5DE-6844-894A-82F9B9CA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24000"/>
            <a:ext cx="10007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6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5718-FE1C-A44B-88C4-78A63750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“Greedy”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6148-7C58-BD45-9D41-A5A018EE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 described in Christensen et al (1996); also implemented by Beg</a:t>
            </a:r>
          </a:p>
          <a:p>
            <a:pPr lvl="1"/>
            <a:r>
              <a:rPr lang="en-US" dirty="0"/>
              <a:t>Modern implementation by </a:t>
            </a:r>
            <a:r>
              <a:rPr lang="en-US" dirty="0" err="1"/>
              <a:t>Yushkevich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3"/>
              </a:rPr>
              <a:t>https://sites.google.com/view/greedyreg</a:t>
            </a:r>
            <a:endParaRPr lang="en-US" dirty="0"/>
          </a:p>
          <a:p>
            <a:pPr lvl="1"/>
            <a:r>
              <a:rPr lang="en-US" dirty="0"/>
              <a:t>Eulerian optimization, as in LDDMM</a:t>
            </a:r>
          </a:p>
          <a:p>
            <a:r>
              <a:rPr lang="en-US" dirty="0"/>
              <a:t>But, instead of optimizing the entire time-dependent flow each step, it uses a “greedy” approach</a:t>
            </a:r>
          </a:p>
          <a:p>
            <a:pPr lvl="1"/>
            <a:r>
              <a:rPr lang="en-US" dirty="0"/>
              <a:t>Solve timesteps in sequence, one at a time, using the transformation and velocity from the previous step</a:t>
            </a:r>
          </a:p>
          <a:p>
            <a:r>
              <a:rPr lang="en-US" dirty="0"/>
              <a:t>No geodesic or symmetric properties</a:t>
            </a:r>
          </a:p>
          <a:p>
            <a:pPr lvl="1"/>
            <a:r>
              <a:rPr lang="en-US" dirty="0"/>
              <a:t>Gains in speed</a:t>
            </a:r>
          </a:p>
          <a:p>
            <a:r>
              <a:rPr lang="en-US" dirty="0"/>
              <a:t>Not ideal for computational anatomy (i.e. using metrics on the velocity fields/warps), but still very good for simply aligning anatomy </a:t>
            </a:r>
          </a:p>
        </p:txBody>
      </p:sp>
    </p:spTree>
    <p:extLst>
      <p:ext uri="{BB962C8B-B14F-4D97-AF65-F5344CB8AC3E}">
        <p14:creationId xmlns:p14="http://schemas.microsoft.com/office/powerpoint/2010/main" val="232632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7E57-9DA9-C149-83BB-506A58E3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  <a:r>
              <a:rPr lang="en-US" baseline="0" dirty="0"/>
              <a:t> cost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C77B-805C-144E-83C2-B9848384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DARTEL</a:t>
            </a:r>
          </a:p>
          <a:p>
            <a:pPr lvl="1"/>
            <a:r>
              <a:rPr lang="en-US" baseline="0" dirty="0"/>
              <a:t>Multinomial image cost based on tissue probabilities</a:t>
            </a:r>
          </a:p>
          <a:p>
            <a:r>
              <a:rPr lang="en-US" dirty="0"/>
              <a:t>ANTS, Greedy</a:t>
            </a:r>
          </a:p>
          <a:p>
            <a:pPr lvl="1"/>
            <a:r>
              <a:rPr lang="en-US" dirty="0"/>
              <a:t>Variety of costs available</a:t>
            </a:r>
          </a:p>
          <a:p>
            <a:pPr lvl="2"/>
            <a:r>
              <a:rPr lang="en-US" dirty="0"/>
              <a:t>Sum of squared differences</a:t>
            </a:r>
          </a:p>
          <a:p>
            <a:pPr lvl="2"/>
            <a:r>
              <a:rPr lang="en-US" dirty="0"/>
              <a:t>Cross-correlation</a:t>
            </a:r>
          </a:p>
          <a:p>
            <a:pPr lvl="2"/>
            <a:r>
              <a:rPr lang="en-US" dirty="0"/>
              <a:t>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72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0DB4-C870-CF41-B3FB-8580FE65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36A0-6417-D641-9812-67AC56F1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DARTEL</a:t>
            </a:r>
          </a:p>
          <a:p>
            <a:pPr lvl="1"/>
            <a:r>
              <a:rPr lang="en-US" baseline="0" dirty="0"/>
              <a:t>Pros:</a:t>
            </a:r>
            <a:endParaRPr lang="en-US" dirty="0"/>
          </a:p>
          <a:p>
            <a:pPr lvl="2"/>
            <a:r>
              <a:rPr lang="en-US" dirty="0"/>
              <a:t>Probabilistic cost function</a:t>
            </a:r>
          </a:p>
          <a:p>
            <a:pPr lvl="2"/>
            <a:r>
              <a:rPr lang="en-US" dirty="0"/>
              <a:t>Geodesic shooting template generation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Stationary velocity field transformation could be limiting</a:t>
            </a:r>
          </a:p>
          <a:p>
            <a:pPr lvl="2"/>
            <a:r>
              <a:rPr lang="en-US" dirty="0"/>
              <a:t>Must use GM+WM probabilities for cost function</a:t>
            </a:r>
          </a:p>
          <a:p>
            <a:pPr lvl="2"/>
            <a:r>
              <a:rPr lang="en-US" dirty="0"/>
              <a:t>Outputs not interoperable (e.g. SPM-specific formats, MATLAB requirement)</a:t>
            </a:r>
          </a:p>
          <a:p>
            <a:r>
              <a:rPr lang="en-US" dirty="0"/>
              <a:t>ANTS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High flexibility (many different transformation models + cost functions implemented)</a:t>
            </a:r>
          </a:p>
          <a:p>
            <a:pPr lvl="2"/>
            <a:r>
              <a:rPr lang="en-US" dirty="0"/>
              <a:t>Interoperable outputs</a:t>
            </a:r>
          </a:p>
          <a:p>
            <a:pPr lvl="2"/>
            <a:r>
              <a:rPr lang="en-US" dirty="0"/>
              <a:t>Many wrappers are available (R, python,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API can be intimidating, many different ways of running it</a:t>
            </a:r>
          </a:p>
          <a:p>
            <a:pPr lvl="2"/>
            <a:r>
              <a:rPr lang="en-US" dirty="0"/>
              <a:t>Computationally-intensive</a:t>
            </a:r>
          </a:p>
          <a:p>
            <a:r>
              <a:rPr lang="en-US" dirty="0"/>
              <a:t>Greedy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Fast &amp; easy to use – makes hyper-parameter selection more tractable</a:t>
            </a:r>
          </a:p>
          <a:p>
            <a:pPr lvl="2"/>
            <a:r>
              <a:rPr lang="en-US" dirty="0"/>
              <a:t>Good amount of flexibility (most of the useful cost functions from ANTS)</a:t>
            </a:r>
          </a:p>
          <a:p>
            <a:pPr lvl="2"/>
            <a:r>
              <a:rPr lang="en-US" dirty="0"/>
              <a:t>Robust and fast linear registration too</a:t>
            </a:r>
          </a:p>
          <a:p>
            <a:pPr lvl="2"/>
            <a:r>
              <a:rPr lang="en-US" dirty="0"/>
              <a:t>Interoperable outputs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Not suitable if you are doing computational anatomy (</a:t>
            </a:r>
            <a:r>
              <a:rPr lang="en-US" dirty="0" err="1"/>
              <a:t>ie</a:t>
            </a:r>
            <a:r>
              <a:rPr lang="en-US" dirty="0"/>
              <a:t> statistics on velocity/momentum/warp fields</a:t>
            </a:r>
          </a:p>
          <a:p>
            <a:pPr lvl="2"/>
            <a:r>
              <a:rPr lang="en-US" dirty="0"/>
              <a:t>Newer, not recognized by the community yet</a:t>
            </a:r>
          </a:p>
        </p:txBody>
      </p:sp>
    </p:spTree>
    <p:extLst>
      <p:ext uri="{BB962C8B-B14F-4D97-AF65-F5344CB8AC3E}">
        <p14:creationId xmlns:p14="http://schemas.microsoft.com/office/powerpoint/2010/main" val="322903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0FDE-C5C2-3F4F-9AFF-160B6EFA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6CAC-9924-3B46-95AA-5BFCC194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FSL, SPM, and ITK all have different conventions on how spaces and warps are defined</a:t>
            </a:r>
          </a:p>
          <a:p>
            <a:pPr lvl="1"/>
            <a:r>
              <a:rPr lang="en-US" dirty="0"/>
              <a:t>The ITK conventions are widely adopted as the standard</a:t>
            </a:r>
          </a:p>
          <a:p>
            <a:pPr lvl="2"/>
            <a:r>
              <a:rPr lang="en-US" dirty="0"/>
              <a:t>ANTS and greedy support this</a:t>
            </a:r>
          </a:p>
          <a:p>
            <a:pPr lvl="1"/>
            <a:r>
              <a:rPr lang="en-US" dirty="0"/>
              <a:t>Tools exist to convert between conventions (e.g. FSL &lt;-&gt; ITK)</a:t>
            </a:r>
          </a:p>
          <a:p>
            <a:r>
              <a:rPr lang="en-US" dirty="0"/>
              <a:t>Transforming images should be done with concatenated transforms to avoid interpolation error</a:t>
            </a:r>
          </a:p>
          <a:p>
            <a:pPr lvl="1"/>
            <a:r>
              <a:rPr lang="en-US" dirty="0"/>
              <a:t>Either by supplying all the warps/matrices at once when warping the image, or generating a concatenated warp file</a:t>
            </a:r>
          </a:p>
          <a:p>
            <a:r>
              <a:rPr lang="en-US" dirty="0"/>
              <a:t>Transforming images (pull) vs surfaces (push) requires different (inverted) transforms</a:t>
            </a:r>
          </a:p>
        </p:txBody>
      </p:sp>
    </p:spTree>
    <p:extLst>
      <p:ext uri="{BB962C8B-B14F-4D97-AF65-F5344CB8AC3E}">
        <p14:creationId xmlns:p14="http://schemas.microsoft.com/office/powerpoint/2010/main" val="239252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D386-D905-D54D-A14E-F395BA35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25D7-0C20-0F43-B11E-4B9207B0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http://github.com/akhanf/methods-lunch-spatial-normalization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14D8B-4DCE-3745-A0F9-BC12F1F7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685649"/>
            <a:ext cx="5318090" cy="38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0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95B-48D8-A742-A4CF-600A8492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approximations</a:t>
            </a:r>
            <a:r>
              <a:rPr lang="en-US" baseline="0" dirty="0"/>
              <a:t> to LDDMM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24D-1368-734E-81DE-73BED312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en-US" baseline="0" dirty="0"/>
              <a:t> we have seen, LDDMM needs to optimize the entire time-dependent velocity flow at each gradient descent step</a:t>
            </a:r>
          </a:p>
          <a:p>
            <a:r>
              <a:rPr lang="en-US" baseline="0" dirty="0"/>
              <a:t>This requires a large amount of memory and time</a:t>
            </a:r>
          </a:p>
          <a:p>
            <a:r>
              <a:rPr lang="en-US" baseline="0" dirty="0"/>
              <a:t>Most registration methods take some shortcuts to make the computations more tractable</a:t>
            </a:r>
          </a:p>
          <a:p>
            <a:endParaRPr lang="en-US" dirty="0"/>
          </a:p>
          <a:p>
            <a:r>
              <a:rPr lang="en-US" baseline="0" dirty="0"/>
              <a:t>Eulerian vs </a:t>
            </a:r>
            <a:r>
              <a:rPr lang="en-US" baseline="0" dirty="0" err="1"/>
              <a:t>Lagrangian</a:t>
            </a:r>
            <a:r>
              <a:rPr lang="en-US" baseline="0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939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F875-E5FE-0049-9AA0-E17ACF64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3EEA-2F22-4C45-8916-45540FD3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SPM </a:t>
            </a:r>
          </a:p>
          <a:p>
            <a:r>
              <a:rPr lang="en-US" dirty="0"/>
              <a:t>Slides taken from: </a:t>
            </a:r>
            <a:r>
              <a:rPr lang="en-CA" dirty="0">
                <a:hlinkClick r:id="rId3"/>
              </a:rPr>
              <a:t>https://www.fil.ion.ucl.ac.uk/~john/misc/dartel.ppt</a:t>
            </a:r>
            <a:endParaRPr lang="en-US" dirty="0"/>
          </a:p>
          <a:p>
            <a:endParaRPr lang="en-US" dirty="0"/>
          </a:p>
          <a:p>
            <a:r>
              <a:rPr lang="en-US" dirty="0"/>
              <a:t>Papers:</a:t>
            </a:r>
          </a:p>
          <a:p>
            <a:pPr lvl="1"/>
            <a:r>
              <a:rPr lang="en-US" dirty="0"/>
              <a:t>DARTEL: Ashburner. A fast diffeomorphic image registration algorithm. </a:t>
            </a:r>
            <a:r>
              <a:rPr lang="en-US" dirty="0" err="1"/>
              <a:t>NeuroImage</a:t>
            </a:r>
            <a:r>
              <a:rPr lang="en-US" dirty="0"/>
              <a:t>, 2007</a:t>
            </a:r>
          </a:p>
          <a:p>
            <a:pPr lvl="1"/>
            <a:r>
              <a:rPr lang="en-US" dirty="0"/>
              <a:t>Shoot: Ashburner, </a:t>
            </a:r>
            <a:r>
              <a:rPr lang="en-US" dirty="0" err="1"/>
              <a:t>Friston</a:t>
            </a:r>
            <a:r>
              <a:rPr lang="en-US" dirty="0"/>
              <a:t>. Diffeomorphic registration using geodesic shooting and Gauss–Newton optimization. </a:t>
            </a:r>
            <a:r>
              <a:rPr lang="en-US" dirty="0" err="1"/>
              <a:t>NeuroImage</a:t>
            </a:r>
            <a:r>
              <a:rPr lang="en-US" dirty="0"/>
              <a:t> 2011.</a:t>
            </a:r>
          </a:p>
        </p:txBody>
      </p:sp>
    </p:spTree>
    <p:extLst>
      <p:ext uri="{BB962C8B-B14F-4D97-AF65-F5344CB8AC3E}">
        <p14:creationId xmlns:p14="http://schemas.microsoft.com/office/powerpoint/2010/main" val="37478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6741E2E-1104-8141-A5BD-913572F4F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Principles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3D41722-4654-7E47-AA3D-814750E4E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0" y="1600201"/>
            <a:ext cx="4114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D</a:t>
            </a:r>
            <a:r>
              <a:rPr lang="en-US" altLang="en-US" sz="4400" dirty="0"/>
              <a:t>iffeomorphic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A</a:t>
            </a:r>
            <a:r>
              <a:rPr lang="en-US" altLang="en-US" sz="4400" dirty="0"/>
              <a:t>natomical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R</a:t>
            </a:r>
            <a:r>
              <a:rPr lang="en-US" altLang="en-US" sz="4400" dirty="0"/>
              <a:t>egistration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T</a:t>
            </a:r>
            <a:r>
              <a:rPr lang="en-US" altLang="en-US" sz="4400" dirty="0"/>
              <a:t>hrough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E</a:t>
            </a:r>
            <a:r>
              <a:rPr lang="en-US" altLang="en-US" sz="4400" dirty="0"/>
              <a:t>xponentiated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L</a:t>
            </a:r>
            <a:r>
              <a:rPr lang="en-US" altLang="en-US" sz="4400" dirty="0"/>
              <a:t>ie Algebra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86AF7B34-AF7F-F64F-AEB0-87A3F522A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789113"/>
            <a:ext cx="2606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/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B0D62149-9783-B449-8159-0089EE13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712913"/>
            <a:ext cx="397827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Deformations parameterized by a single flow field, which is considered to be constant in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76CEFB-D1E2-5743-9B1F-CD32C69B6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DARTEL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673FE4C-2443-5047-9242-095A93DFB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 err="1">
                <a:cs typeface="Arial" panose="020B0604020202020204" pitchFamily="34" charset="0"/>
              </a:rPr>
              <a:t>Parameterising</a:t>
            </a:r>
            <a:r>
              <a:rPr lang="en-US" altLang="en-US" sz="4000" dirty="0">
                <a:cs typeface="Arial" panose="020B0604020202020204" pitchFamily="34" charset="0"/>
              </a:rPr>
              <a:t> the deformation</a:t>
            </a:r>
          </a:p>
          <a:p>
            <a:r>
              <a:rPr lang="el-GR" altLang="en-US" sz="5400" b="1" dirty="0">
                <a:cs typeface="Arial" panose="020B0604020202020204" pitchFamily="34" charset="0"/>
              </a:rPr>
              <a:t>φ</a:t>
            </a:r>
            <a:r>
              <a:rPr lang="en-US" altLang="en-US" sz="5400" baseline="30000" dirty="0">
                <a:cs typeface="Arial" panose="020B0604020202020204" pitchFamily="34" charset="0"/>
              </a:rPr>
              <a:t>(0)</a:t>
            </a:r>
            <a:r>
              <a:rPr lang="en-US" altLang="en-US" sz="5400" dirty="0">
                <a:cs typeface="Arial" panose="020B0604020202020204" pitchFamily="34" charset="0"/>
              </a:rPr>
              <a:t>(</a:t>
            </a:r>
            <a:r>
              <a:rPr lang="en-US" altLang="en-US" sz="5400" b="1" dirty="0">
                <a:cs typeface="Arial" panose="020B0604020202020204" pitchFamily="34" charset="0"/>
              </a:rPr>
              <a:t>x</a:t>
            </a:r>
            <a:r>
              <a:rPr lang="en-US" altLang="en-US" sz="5400" dirty="0">
                <a:cs typeface="Arial" panose="020B0604020202020204" pitchFamily="34" charset="0"/>
              </a:rPr>
              <a:t>)</a:t>
            </a:r>
            <a:r>
              <a:rPr lang="en-US" altLang="en-US" sz="5400" dirty="0"/>
              <a:t> = </a:t>
            </a:r>
            <a:r>
              <a:rPr lang="en-US" altLang="en-US" sz="5400" b="1" dirty="0"/>
              <a:t>x</a:t>
            </a:r>
          </a:p>
          <a:p>
            <a:r>
              <a:rPr lang="el-GR" altLang="en-US" sz="5400" b="1" dirty="0">
                <a:cs typeface="Arial" panose="020B0604020202020204" pitchFamily="34" charset="0"/>
              </a:rPr>
              <a:t>φ</a:t>
            </a:r>
            <a:r>
              <a:rPr lang="en-US" altLang="en-US" sz="5400" baseline="30000" dirty="0">
                <a:cs typeface="Arial" panose="020B0604020202020204" pitchFamily="34" charset="0"/>
              </a:rPr>
              <a:t>(1)</a:t>
            </a:r>
            <a:r>
              <a:rPr lang="en-US" altLang="en-US" sz="5400" dirty="0">
                <a:cs typeface="Arial" panose="020B0604020202020204" pitchFamily="34" charset="0"/>
              </a:rPr>
              <a:t>(</a:t>
            </a:r>
            <a:r>
              <a:rPr lang="en-US" altLang="en-US" sz="5400" b="1" dirty="0">
                <a:cs typeface="Arial" panose="020B0604020202020204" pitchFamily="34" charset="0"/>
              </a:rPr>
              <a:t>x</a:t>
            </a:r>
            <a:r>
              <a:rPr lang="en-US" altLang="en-US" sz="5400" dirty="0">
                <a:cs typeface="Arial" panose="020B0604020202020204" pitchFamily="34" charset="0"/>
              </a:rPr>
              <a:t>)</a:t>
            </a:r>
            <a:r>
              <a:rPr lang="en-US" altLang="en-US" sz="5400" dirty="0"/>
              <a:t> = </a:t>
            </a:r>
            <a:r>
              <a:rPr lang="en-US" altLang="en-US" sz="6600" dirty="0">
                <a:cs typeface="Arial" panose="020B0604020202020204" pitchFamily="34" charset="0"/>
              </a:rPr>
              <a:t>∫</a:t>
            </a:r>
            <a:r>
              <a:rPr lang="en-US" altLang="en-US" sz="5400" dirty="0"/>
              <a:t> </a:t>
            </a:r>
            <a:r>
              <a:rPr lang="en-US" altLang="en-US" sz="5400" b="1" dirty="0"/>
              <a:t>u</a:t>
            </a:r>
            <a:r>
              <a:rPr lang="en-US" altLang="en-US" sz="6600" dirty="0"/>
              <a:t>(</a:t>
            </a:r>
            <a:r>
              <a:rPr lang="el-GR" altLang="en-US" sz="5400" b="1" dirty="0">
                <a:cs typeface="Arial" panose="020B0604020202020204" pitchFamily="34" charset="0"/>
              </a:rPr>
              <a:t>φ</a:t>
            </a:r>
            <a:r>
              <a:rPr lang="en-US" altLang="en-US" sz="5400" baseline="30000" dirty="0">
                <a:cs typeface="Arial" panose="020B0604020202020204" pitchFamily="34" charset="0"/>
              </a:rPr>
              <a:t>(t)</a:t>
            </a:r>
            <a:r>
              <a:rPr lang="en-US" altLang="en-US" sz="5400" dirty="0">
                <a:cs typeface="Arial" panose="020B0604020202020204" pitchFamily="34" charset="0"/>
              </a:rPr>
              <a:t>(</a:t>
            </a:r>
            <a:r>
              <a:rPr lang="en-US" altLang="en-US" sz="5400" b="1" dirty="0">
                <a:cs typeface="Arial" panose="020B0604020202020204" pitchFamily="34" charset="0"/>
              </a:rPr>
              <a:t>x</a:t>
            </a:r>
            <a:r>
              <a:rPr lang="en-US" altLang="en-US" sz="5400" dirty="0">
                <a:cs typeface="Arial" panose="020B0604020202020204" pitchFamily="34" charset="0"/>
              </a:rPr>
              <a:t>)</a:t>
            </a:r>
            <a:r>
              <a:rPr lang="en-US" altLang="en-US" sz="6600" dirty="0"/>
              <a:t>)</a:t>
            </a:r>
            <a:r>
              <a:rPr lang="en-US" altLang="en-US" sz="5400" dirty="0"/>
              <a:t>dt</a:t>
            </a:r>
          </a:p>
          <a:p>
            <a:r>
              <a:rPr lang="en-US" altLang="en-US" sz="5400" b="1" dirty="0"/>
              <a:t>u </a:t>
            </a:r>
            <a:r>
              <a:rPr lang="en-US" altLang="en-US" sz="4000" dirty="0"/>
              <a:t>is a flow field to be estimated</a:t>
            </a:r>
          </a:p>
          <a:p>
            <a:pPr>
              <a:buFontTx/>
              <a:buNone/>
            </a:pPr>
            <a:endParaRPr lang="en-US" altLang="en-US" sz="4000" dirty="0"/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182C37A5-6557-FE49-8235-EC3C99956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6720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t=0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1E094847-9DFA-5747-B50C-F846AF066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24201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1F737B-D302-ED4D-AABB-723F11CBF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Euler integration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C65851C-A15F-A849-82A1-BD97ED363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The differential equation is</a:t>
            </a:r>
          </a:p>
          <a:p>
            <a:pPr lvl="1">
              <a:buFontTx/>
              <a:buNone/>
            </a:pPr>
            <a:r>
              <a:rPr lang="en-US" altLang="en-US" sz="4000" dirty="0"/>
              <a:t>d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dirty="0">
                <a:cs typeface="Arial" panose="020B0604020202020204" pitchFamily="34" charset="0"/>
              </a:rPr>
              <a:t>(</a:t>
            </a:r>
            <a:r>
              <a:rPr lang="en-US" altLang="en-US" sz="4000" b="1" dirty="0">
                <a:cs typeface="Arial" panose="020B0604020202020204" pitchFamily="34" charset="0"/>
              </a:rPr>
              <a:t>x</a:t>
            </a:r>
            <a:r>
              <a:rPr lang="en-US" altLang="en-US" sz="4000" dirty="0">
                <a:cs typeface="Arial" panose="020B0604020202020204" pitchFamily="34" charset="0"/>
              </a:rPr>
              <a:t>)</a:t>
            </a:r>
            <a:r>
              <a:rPr lang="en-US" altLang="en-US" sz="4000" dirty="0"/>
              <a:t>/dt = </a:t>
            </a:r>
            <a:r>
              <a:rPr lang="en-US" altLang="en-US" sz="4000" b="1" dirty="0"/>
              <a:t>u</a:t>
            </a:r>
            <a:r>
              <a:rPr lang="en-US" altLang="en-US" sz="4800" dirty="0"/>
              <a:t>(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(t)</a:t>
            </a:r>
            <a:r>
              <a:rPr lang="en-US" altLang="en-US" sz="4000" dirty="0">
                <a:cs typeface="Arial" panose="020B0604020202020204" pitchFamily="34" charset="0"/>
              </a:rPr>
              <a:t>(</a:t>
            </a:r>
            <a:r>
              <a:rPr lang="en-US" altLang="en-US" sz="4000" b="1" dirty="0">
                <a:cs typeface="Arial" panose="020B0604020202020204" pitchFamily="34" charset="0"/>
              </a:rPr>
              <a:t>x</a:t>
            </a:r>
            <a:r>
              <a:rPr lang="en-US" altLang="en-US" sz="4000" dirty="0">
                <a:cs typeface="Arial" panose="020B0604020202020204" pitchFamily="34" charset="0"/>
              </a:rPr>
              <a:t>)</a:t>
            </a:r>
            <a:r>
              <a:rPr lang="en-US" altLang="en-US" sz="4800" dirty="0"/>
              <a:t>)</a:t>
            </a:r>
          </a:p>
          <a:p>
            <a:r>
              <a:rPr lang="en-US" altLang="en-US" sz="3600" dirty="0"/>
              <a:t>By Euler integration</a:t>
            </a:r>
          </a:p>
          <a:p>
            <a:pPr lvl="1">
              <a:buFontTx/>
              <a:buNone/>
            </a:pP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</a:t>
            </a:r>
            <a:r>
              <a:rPr lang="en-US" altLang="en-US" sz="4000" baseline="30000" dirty="0" err="1"/>
              <a:t>t+h</a:t>
            </a:r>
            <a:r>
              <a:rPr lang="en-US" altLang="en-US" sz="4000" baseline="30000" dirty="0"/>
              <a:t>)</a:t>
            </a:r>
            <a:r>
              <a:rPr lang="en-US" altLang="en-US" sz="4000" dirty="0"/>
              <a:t> = 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(t)</a:t>
            </a:r>
            <a:r>
              <a:rPr lang="en-US" altLang="en-US" sz="4000" dirty="0"/>
              <a:t> + h</a:t>
            </a:r>
            <a:r>
              <a:rPr lang="en-US" altLang="en-US" sz="4000" b="1" dirty="0"/>
              <a:t>u</a:t>
            </a:r>
            <a:r>
              <a:rPr lang="en-US" altLang="en-US" sz="4000" dirty="0"/>
              <a:t>(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(t)</a:t>
            </a:r>
            <a:r>
              <a:rPr lang="en-US" altLang="en-US" sz="4000" dirty="0"/>
              <a:t>)</a:t>
            </a:r>
          </a:p>
          <a:p>
            <a:r>
              <a:rPr lang="en-US" altLang="en-US" sz="3600" dirty="0"/>
              <a:t>Equivalent to</a:t>
            </a:r>
          </a:p>
          <a:p>
            <a:pPr lvl="1">
              <a:buFontTx/>
              <a:buNone/>
            </a:pP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</a:t>
            </a:r>
            <a:r>
              <a:rPr lang="en-US" altLang="en-US" sz="4000" baseline="30000" dirty="0" err="1"/>
              <a:t>t+h</a:t>
            </a:r>
            <a:r>
              <a:rPr lang="en-US" altLang="en-US" sz="4000" baseline="30000" dirty="0"/>
              <a:t>)</a:t>
            </a:r>
            <a:r>
              <a:rPr lang="en-US" altLang="en-US" sz="4000" dirty="0"/>
              <a:t> = (</a:t>
            </a:r>
            <a:r>
              <a:rPr lang="en-US" altLang="en-US" sz="4000" b="1" dirty="0">
                <a:cs typeface="Arial" panose="020B0604020202020204" pitchFamily="34" charset="0"/>
              </a:rPr>
              <a:t>x</a:t>
            </a:r>
            <a:r>
              <a:rPr lang="en-US" altLang="en-US" sz="4000" dirty="0"/>
              <a:t> + h</a:t>
            </a:r>
            <a:r>
              <a:rPr lang="en-US" altLang="en-US" sz="4000" b="1" dirty="0"/>
              <a:t>u</a:t>
            </a:r>
            <a:r>
              <a:rPr lang="en-US" altLang="en-US" sz="4000" dirty="0"/>
              <a:t>) </a:t>
            </a:r>
            <a:r>
              <a:rPr lang="en-US" altLang="en-US" dirty="0"/>
              <a:t>o</a:t>
            </a:r>
            <a:r>
              <a:rPr lang="en-US" altLang="en-US" sz="4000" dirty="0"/>
              <a:t> 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1EB5AA-55E1-9B47-B012-865179138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Field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8515BDC9-3433-104E-B8BA-9B0FE3FD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89" y="1411288"/>
            <a:ext cx="4622800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2168E788-58FB-BA49-B7FF-6CCF289C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89" y="1690688"/>
            <a:ext cx="4572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93D2B41-784F-7A49-A882-8AF2C39DA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(</a:t>
            </a:r>
            <a:r>
              <a:rPr lang="en-US" altLang="en-US" dirty="0" err="1"/>
              <a:t>e.g</a:t>
            </a:r>
            <a:r>
              <a:rPr lang="en-US" altLang="en-US" dirty="0"/>
              <a:t>) 8 time steps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BB6B9CA-B3EF-4F49-9E3C-8885384AAF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>
                <a:cs typeface="Arial" panose="020B0604020202020204" pitchFamily="34" charset="0"/>
              </a:rPr>
              <a:t>Simple integration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= </a:t>
            </a:r>
            <a:r>
              <a:rPr lang="en-US" altLang="en-US" b="1" dirty="0">
                <a:cs typeface="Arial" panose="020B0604020202020204" pitchFamily="34" charset="0"/>
              </a:rPr>
              <a:t>x</a:t>
            </a:r>
            <a:r>
              <a:rPr lang="en-US" altLang="en-US" dirty="0"/>
              <a:t> + </a:t>
            </a:r>
            <a:r>
              <a:rPr lang="en-US" altLang="en-US" b="1" dirty="0"/>
              <a:t>u</a:t>
            </a:r>
            <a:r>
              <a:rPr lang="en-US" altLang="en-US" dirty="0"/>
              <a:t>/8</a:t>
            </a:r>
            <a:endParaRPr lang="en-US" altLang="en-US" b="1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(3/8)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(3/8)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(5/8)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(6/8)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(5/8)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(7/8)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(6/8)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(8/8)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(7/8)</a:t>
            </a:r>
            <a:r>
              <a:rPr lang="en-US" altLang="en-US" dirty="0"/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7</a:t>
            </a:r>
            <a:r>
              <a:rPr lang="en-US" altLang="en-US" sz="1800" dirty="0"/>
              <a:t> compositions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6633C770-9C42-F44F-B18B-80A66AF5545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en-US" b="1" dirty="0">
                <a:cs typeface="Arial" panose="020B0604020202020204" pitchFamily="34" charset="0"/>
              </a:rPr>
              <a:t>Scaling and squaring</a:t>
            </a:r>
          </a:p>
          <a:p>
            <a:pPr marL="457200" indent="-457200"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= </a:t>
            </a:r>
            <a:r>
              <a:rPr lang="en-US" altLang="en-US" b="1" dirty="0">
                <a:cs typeface="Arial" panose="020B0604020202020204" pitchFamily="34" charset="0"/>
              </a:rPr>
              <a:t>x</a:t>
            </a:r>
            <a:r>
              <a:rPr lang="en-US" altLang="en-US" dirty="0"/>
              <a:t> + </a:t>
            </a:r>
            <a:r>
              <a:rPr lang="en-US" altLang="en-US" b="1" dirty="0"/>
              <a:t>u</a:t>
            </a:r>
            <a:r>
              <a:rPr lang="en-US" altLang="en-US" dirty="0"/>
              <a:t>/8</a:t>
            </a:r>
            <a:endParaRPr lang="en-US" altLang="en-US" b="1" dirty="0"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</a:p>
          <a:p>
            <a:pPr marL="457200" indent="-457200"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</a:p>
          <a:p>
            <a:pPr marL="457200" indent="-457200"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(8/8)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altLang="en-US" sz="1800" b="1" dirty="0"/>
              <a:t>3</a:t>
            </a:r>
            <a:r>
              <a:rPr lang="en-US" altLang="en-US" sz="1800" dirty="0"/>
              <a:t> compositions</a:t>
            </a:r>
          </a:p>
          <a:p>
            <a:pPr marL="457200" indent="-457200">
              <a:lnSpc>
                <a:spcPct val="80000"/>
              </a:lnSpc>
            </a:pPr>
            <a:endParaRPr lang="en-US" altLang="en-US" sz="2000" dirty="0"/>
          </a:p>
          <a:p>
            <a:pPr marL="457200" indent="-457200">
              <a:lnSpc>
                <a:spcPct val="80000"/>
              </a:lnSpc>
            </a:pPr>
            <a:r>
              <a:rPr lang="en-US" altLang="en-US" dirty="0"/>
              <a:t>Similar procedure used for the inverse.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dirty="0"/>
              <a:t>Starts with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(-1/8)</a:t>
            </a:r>
            <a:r>
              <a:rPr lang="en-US" altLang="en-US" dirty="0"/>
              <a:t> = </a:t>
            </a:r>
            <a:r>
              <a:rPr lang="en-US" altLang="en-US" b="1" dirty="0">
                <a:cs typeface="Arial" panose="020B0604020202020204" pitchFamily="34" charset="0"/>
              </a:rPr>
              <a:t>x</a:t>
            </a:r>
            <a:r>
              <a:rPr lang="en-US" altLang="en-US" dirty="0"/>
              <a:t> - </a:t>
            </a:r>
            <a:r>
              <a:rPr lang="en-US" altLang="en-US" b="1" dirty="0"/>
              <a:t>u</a:t>
            </a:r>
            <a:r>
              <a:rPr lang="en-US" altLang="en-US" dirty="0"/>
              <a:t>/8</a:t>
            </a:r>
            <a:endParaRPr lang="en-US" altLang="en-US" b="1" dirty="0">
              <a:cs typeface="Arial" panose="020B0604020202020204" pitchFamily="34" charset="0"/>
            </a:endParaRPr>
          </a:p>
          <a:p>
            <a:pPr marL="838200" lvl="1" indent="-381000">
              <a:lnSpc>
                <a:spcPct val="80000"/>
              </a:lnSpc>
            </a:pPr>
            <a:endParaRPr lang="en-US" altLang="en-US" dirty="0"/>
          </a:p>
          <a:p>
            <a:pPr marL="457200" indent="-457200">
              <a:lnSpc>
                <a:spcPct val="80000"/>
              </a:lnSpc>
            </a:pPr>
            <a:endParaRPr lang="en-US" altLang="en-US" baseline="30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45CE315-E149-7B40-80C3-75AF993D6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Scaling and squaring example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ECD291D1-4726-F34F-BF72-C5B04A86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4356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1040</Words>
  <Application>Microsoft Macintosh PowerPoint</Application>
  <PresentationFormat>Widescreen</PresentationFormat>
  <Paragraphs>154</Paragraphs>
  <Slides>18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Diffeomorphic registration implementations</vt:lpstr>
      <vt:lpstr>Fast approximations to LDDMM</vt:lpstr>
      <vt:lpstr>DARTEL</vt:lpstr>
      <vt:lpstr>Principles</vt:lpstr>
      <vt:lpstr>DARTEL</vt:lpstr>
      <vt:lpstr>Euler integration</vt:lpstr>
      <vt:lpstr>Flow Field</vt:lpstr>
      <vt:lpstr>For (e.g) 8 time steps</vt:lpstr>
      <vt:lpstr>Scaling and squaring example</vt:lpstr>
      <vt:lpstr>Geodesic shooting</vt:lpstr>
      <vt:lpstr>ANTS Symmetric Normalization (SyN) </vt:lpstr>
      <vt:lpstr>ANTS Symmetric Normalization (SyN) </vt:lpstr>
      <vt:lpstr>ANTS Symmetric Normalization (SyN) </vt:lpstr>
      <vt:lpstr>“Greedy” approach</vt:lpstr>
      <vt:lpstr>Image cost functions</vt:lpstr>
      <vt:lpstr>Summary</vt:lpstr>
      <vt:lpstr>Some practical considerations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normalization</dc:title>
  <dc:creator>Ali Khan</dc:creator>
  <cp:lastModifiedBy>Ali Khan</cp:lastModifiedBy>
  <cp:revision>9</cp:revision>
  <dcterms:created xsi:type="dcterms:W3CDTF">2022-02-12T13:42:59Z</dcterms:created>
  <dcterms:modified xsi:type="dcterms:W3CDTF">2022-02-14T16:08:12Z</dcterms:modified>
</cp:coreProperties>
</file>