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5" r:id="rId3"/>
    <p:sldId id="274" r:id="rId4"/>
    <p:sldId id="273" r:id="rId5"/>
    <p:sldId id="278" r:id="rId6"/>
    <p:sldId id="276" r:id="rId7"/>
    <p:sldId id="271" r:id="rId8"/>
    <p:sldId id="272" r:id="rId9"/>
    <p:sldId id="277" r:id="rId10"/>
    <p:sldId id="279" r:id="rId11"/>
    <p:sldId id="294" r:id="rId12"/>
    <p:sldId id="297" r:id="rId13"/>
    <p:sldId id="299" r:id="rId14"/>
    <p:sldId id="298" r:id="rId15"/>
    <p:sldId id="300" r:id="rId16"/>
    <p:sldId id="280" r:id="rId17"/>
    <p:sldId id="281" r:id="rId18"/>
    <p:sldId id="282" r:id="rId19"/>
    <p:sldId id="283" r:id="rId20"/>
    <p:sldId id="287" r:id="rId21"/>
    <p:sldId id="288" r:id="rId22"/>
    <p:sldId id="289" r:id="rId23"/>
    <p:sldId id="290" r:id="rId24"/>
    <p:sldId id="292" r:id="rId25"/>
    <p:sldId id="291" r:id="rId26"/>
    <p:sldId id="293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E06"/>
    <a:srgbClr val="B9730B"/>
    <a:srgbClr val="AF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3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020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583F-CF01-42EE-8AA3-DB99946F6A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4774B2-88F0-4199-B58A-84751204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CAE6-DB6F-26E0-4FA8-D1AA8F65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65" y="175401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AE5E06"/>
                </a:solidFill>
              </a:rPr>
              <a:t>Bank Direct Marketing</a:t>
            </a:r>
            <a:br>
              <a:rPr lang="en-US" sz="4800" b="1" dirty="0">
                <a:solidFill>
                  <a:srgbClr val="AE5E06"/>
                </a:solidFill>
              </a:rPr>
            </a:br>
            <a:r>
              <a:rPr lang="en-US" sz="2800" b="1" dirty="0">
                <a:solidFill>
                  <a:srgbClr val="AE5E06"/>
                </a:solidFill>
              </a:rPr>
              <a:t>A Data Science Project</a:t>
            </a:r>
            <a:endParaRPr lang="en-US" sz="4000" b="1" dirty="0">
              <a:solidFill>
                <a:srgbClr val="AE5E0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BD5E-7B8E-C838-AC5B-7FE96944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334" y="4449575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Monotype Corsiva" panose="03010101010201010101" pitchFamily="66" charset="0"/>
              </a:rPr>
              <a:t>By: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onotype Corsiva" panose="03010101010201010101" pitchFamily="66" charset="0"/>
              </a:rPr>
              <a:t>Aanchal Khanna</a:t>
            </a:r>
          </a:p>
        </p:txBody>
      </p:sp>
    </p:spTree>
    <p:extLst>
      <p:ext uri="{BB962C8B-B14F-4D97-AF65-F5344CB8AC3E}">
        <p14:creationId xmlns:p14="http://schemas.microsoft.com/office/powerpoint/2010/main" val="109081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798" y="1069136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732" y="1992472"/>
            <a:ext cx="6904482" cy="419514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Continuous features “pdays” &amp; “previous”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Feature “pdays” = -1 in ~81% records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Where “pdays = -1”, “previous=0” [client not contacted previously]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Feature “pdays” = -1 replaced with 0</a:t>
            </a: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Scaled continuous features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Encoded categorical features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Features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OneHotEncoder()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Target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LabelEncoder()</a:t>
            </a:r>
          </a:p>
          <a:p>
            <a:pPr lvl="2"/>
            <a:r>
              <a:rPr lang="en-US" sz="1000" dirty="0">
                <a:solidFill>
                  <a:srgbClr val="AE5E06"/>
                </a:solidFill>
                <a:sym typeface="Wingdings" panose="05000000000000000000" pitchFamily="2" charset="2"/>
              </a:rPr>
              <a:t>“No” = 0</a:t>
            </a:r>
          </a:p>
          <a:p>
            <a:pPr lvl="2"/>
            <a:r>
              <a:rPr lang="en-US" sz="1000" dirty="0">
                <a:solidFill>
                  <a:srgbClr val="AE5E06"/>
                </a:solidFill>
                <a:sym typeface="Wingdings" panose="05000000000000000000" pitchFamily="2" charset="2"/>
              </a:rPr>
              <a:t>“Yes” = 1</a:t>
            </a:r>
            <a:endParaRPr lang="en-US" sz="10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97" y="861736"/>
            <a:ext cx="5264802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5" y="2459841"/>
            <a:ext cx="5048250" cy="283605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AE5E06"/>
                </a:solidFill>
              </a:rPr>
              <a:t>Key Features: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Categorical Features</a:t>
            </a:r>
          </a:p>
          <a:p>
            <a:pPr lvl="2"/>
            <a:r>
              <a:rPr lang="en-US" sz="1000" dirty="0">
                <a:solidFill>
                  <a:srgbClr val="AE5E06"/>
                </a:solidFill>
              </a:rPr>
              <a:t>P-value &lt; 0.05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Continuous Features</a:t>
            </a:r>
          </a:p>
          <a:p>
            <a:pPr lvl="2"/>
            <a:r>
              <a:rPr lang="en-US" sz="1000" dirty="0">
                <a:solidFill>
                  <a:srgbClr val="AE5E06"/>
                </a:solidFill>
              </a:rPr>
              <a:t>Domain expertise required!!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BBF37-4A18-EEC2-C82F-3321ECCE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90" y="1671363"/>
            <a:ext cx="228631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98" y="1375873"/>
            <a:ext cx="5264802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700" y="2299208"/>
            <a:ext cx="8432799" cy="283605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Proportion of successful calls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 Average number of successful calls = No valid variable!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3F5BE-D38B-51D6-9FF9-F2414947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12" y="2659910"/>
            <a:ext cx="6483773" cy="10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98" y="1375873"/>
            <a:ext cx="5264802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98" y="2299209"/>
            <a:ext cx="6248862" cy="283605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Educational status of candidates who subscribed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Primary Education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KG to Grade 7</a:t>
            </a:r>
            <a:endParaRPr lang="en-US" sz="1200" dirty="0">
              <a:solidFill>
                <a:srgbClr val="AE5E06"/>
              </a:solidFill>
            </a:endParaRP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Secondary Education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Grade 8-12</a:t>
            </a:r>
            <a:endParaRPr lang="en-US" sz="1200" dirty="0">
              <a:solidFill>
                <a:srgbClr val="AE5E06"/>
              </a:solidFill>
            </a:endParaRP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Tertiary Education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Universities, Colleges, Vocational Schools</a:t>
            </a: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2011A-D414-4803-C4C8-2FD3420C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2299209"/>
            <a:ext cx="386769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98" y="1375873"/>
            <a:ext cx="5264802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33" y="2488415"/>
            <a:ext cx="6684933" cy="283605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Job type of candidates who subscribed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214328-D5F1-2453-AE08-DAA78E4B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4" y="2299209"/>
            <a:ext cx="4843579" cy="28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8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98" y="102344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824" y="2508848"/>
            <a:ext cx="5713777" cy="27336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Create a balanced dataset using the RandomOverSampler() class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Each output category constitutes 50% of the records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92E72-A391-7D3B-EECC-6210EF35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12" y="2704317"/>
            <a:ext cx="442021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98" y="102344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017" y="2228849"/>
            <a:ext cx="5116958" cy="287070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Continuous features </a:t>
            </a:r>
          </a:p>
          <a:p>
            <a:pPr lvl="1"/>
            <a:r>
              <a:rPr lang="en-US" sz="1300" dirty="0">
                <a:solidFill>
                  <a:srgbClr val="AE5E06"/>
                </a:solidFill>
              </a:rPr>
              <a:t>Correlation between “pdays” &amp; “previous” = 0.85 [Multicollinearity]</a:t>
            </a:r>
          </a:p>
          <a:p>
            <a:pPr lvl="1"/>
            <a:r>
              <a:rPr lang="en-US" sz="1300" dirty="0">
                <a:solidFill>
                  <a:srgbClr val="AE5E06"/>
                </a:solidFill>
              </a:rPr>
              <a:t>Removed “pdays”</a:t>
            </a: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074D6-6F71-AECA-936B-1AD7E40F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07" y="2110803"/>
            <a:ext cx="3853194" cy="28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98" y="102344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572" y="2362199"/>
            <a:ext cx="5713777" cy="27336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Categorical features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Chi-Square test of statistical significance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Removed categorical features with p-value &gt; 0.05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Categorical features with p-value &lt; 0.05 </a:t>
            </a:r>
            <a:r>
              <a:rPr lang="en-US" sz="1600" dirty="0">
                <a:solidFill>
                  <a:srgbClr val="AE5E06"/>
                </a:solidFill>
                <a:sym typeface="Wingdings" panose="05000000000000000000" pitchFamily="2" charset="2"/>
              </a:rPr>
              <a:t> Statistically significant relationship between features and target</a:t>
            </a:r>
            <a:endParaRPr lang="en-US" sz="16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A2C1D-67EE-D3F0-E249-BD1D9F60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43" y="1576069"/>
            <a:ext cx="224821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373" y="1950468"/>
            <a:ext cx="6999652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Split into Train and Test Data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Test data = 30%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Classifiers trained</a:t>
            </a:r>
          </a:p>
          <a:p>
            <a:pPr marL="685800" lvl="1" indent="-228600">
              <a:buFont typeface="+mj-lt"/>
              <a:buAutoNum type="arabicParenR"/>
            </a:pPr>
            <a:r>
              <a:rPr lang="en-US" sz="1200" dirty="0">
                <a:solidFill>
                  <a:srgbClr val="AE5E06"/>
                </a:solidFill>
              </a:rPr>
              <a:t>Naïve Bayes</a:t>
            </a:r>
          </a:p>
          <a:p>
            <a:pPr marL="685800" lvl="1" indent="-228600">
              <a:buFont typeface="+mj-lt"/>
              <a:buAutoNum type="arabicParenR"/>
            </a:pPr>
            <a:r>
              <a:rPr lang="en-US" sz="1200" dirty="0">
                <a:solidFill>
                  <a:srgbClr val="AE5E06"/>
                </a:solidFill>
              </a:rPr>
              <a:t>Logistic Regression</a:t>
            </a:r>
          </a:p>
          <a:p>
            <a:pPr marL="685800" lvl="1" indent="-228600">
              <a:buFont typeface="+mj-lt"/>
              <a:buAutoNum type="arabicParenR"/>
            </a:pPr>
            <a:r>
              <a:rPr lang="en-US" sz="1200" dirty="0">
                <a:solidFill>
                  <a:srgbClr val="AE5E06"/>
                </a:solidFill>
              </a:rPr>
              <a:t>K-Nearest Neighbors</a:t>
            </a:r>
          </a:p>
          <a:p>
            <a:pPr marL="685800" lvl="1" indent="-228600">
              <a:buFont typeface="+mj-lt"/>
              <a:buAutoNum type="arabicParenR"/>
            </a:pPr>
            <a:r>
              <a:rPr lang="en-US" sz="1200" dirty="0">
                <a:solidFill>
                  <a:srgbClr val="AE5E06"/>
                </a:solidFill>
              </a:rPr>
              <a:t>Random Forests</a:t>
            </a:r>
          </a:p>
          <a:p>
            <a:pPr marL="685800" lvl="1" indent="-228600">
              <a:buFont typeface="+mj-lt"/>
              <a:buAutoNum type="arabicParenR"/>
            </a:pPr>
            <a:r>
              <a:rPr lang="en-US" sz="1200" dirty="0">
                <a:solidFill>
                  <a:srgbClr val="AE5E06"/>
                </a:solidFill>
              </a:rPr>
              <a:t>XGBoost</a:t>
            </a:r>
          </a:p>
          <a:p>
            <a:pPr marL="685800" lvl="1" indent="-228600">
              <a:buFont typeface="+mj-lt"/>
              <a:buAutoNum type="arabicParenR"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7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651" y="75344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1744917"/>
            <a:ext cx="5089525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Naïve Bayes Model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Class of interest = 1 (subscribed)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Precision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Out of all “predicted” positives (TP + FP), 72% records were correctly captured by the model (original Positives).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Recall   Out of all “original positives” (TP + FN, regardless of predicted values), 46% records correctly predicted by the model (original Positives).</a:t>
            </a: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Naïve = Features not independent!!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59E2B-FC69-D327-5FF9-BB43DC37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96" y="1660742"/>
            <a:ext cx="4509804" cy="18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875426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054" y="1999082"/>
            <a:ext cx="7519592" cy="352182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A marketing data science project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b="1" dirty="0">
                <a:solidFill>
                  <a:srgbClr val="AE5E06"/>
                </a:solidFill>
              </a:rPr>
              <a:t>Objective</a:t>
            </a:r>
            <a:r>
              <a:rPr lang="en-US" sz="1600" dirty="0">
                <a:solidFill>
                  <a:srgbClr val="AE5E06"/>
                </a:solidFill>
              </a:rPr>
              <a:t>: To build a predictive model for a bank deposit scheme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b="1" dirty="0">
                <a:solidFill>
                  <a:srgbClr val="AE5E06"/>
                </a:solidFill>
              </a:rPr>
              <a:t>Scope:</a:t>
            </a:r>
            <a:r>
              <a:rPr lang="en-US" sz="1600" dirty="0">
                <a:solidFill>
                  <a:srgbClr val="AE5E06"/>
                </a:solidFill>
              </a:rPr>
              <a:t> </a:t>
            </a:r>
            <a:r>
              <a:rPr lang="en-US" sz="1600" dirty="0">
                <a:solidFill>
                  <a:srgbClr val="AE5E06"/>
                </a:solidFill>
                <a:sym typeface="Wingdings" panose="05000000000000000000" pitchFamily="2" charset="2"/>
              </a:rPr>
              <a:t>Modeled several classifiers and deployed the best performing model</a:t>
            </a:r>
            <a:endParaRPr lang="en-US" sz="1600" dirty="0">
              <a:solidFill>
                <a:srgbClr val="AE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9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831" y="2089204"/>
            <a:ext cx="4373789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Logistic Regression Model</a:t>
            </a:r>
          </a:p>
          <a:p>
            <a:pPr lvl="1"/>
            <a:r>
              <a:rPr lang="en-US" sz="1300" dirty="0">
                <a:solidFill>
                  <a:srgbClr val="AE5E06"/>
                </a:solidFill>
              </a:rPr>
              <a:t>Class of interest = 1 (subscribed)</a:t>
            </a:r>
          </a:p>
          <a:p>
            <a:pPr lvl="1"/>
            <a:r>
              <a:rPr lang="en-US" sz="1300" dirty="0">
                <a:solidFill>
                  <a:srgbClr val="AE5E06"/>
                </a:solidFill>
              </a:rPr>
              <a:t>Precision </a:t>
            </a:r>
            <a:r>
              <a:rPr lang="en-US" sz="1300" dirty="0">
                <a:solidFill>
                  <a:srgbClr val="AE5E06"/>
                </a:solidFill>
                <a:sym typeface="Wingdings" panose="05000000000000000000" pitchFamily="2" charset="2"/>
              </a:rPr>
              <a:t> Out of all “predicted” positives (TP + FP), 69% records were correctly captured by the model (original Positives).</a:t>
            </a:r>
          </a:p>
          <a:p>
            <a:pPr lvl="1"/>
            <a:r>
              <a:rPr lang="en-US" sz="1300" dirty="0">
                <a:solidFill>
                  <a:srgbClr val="AE5E06"/>
                </a:solidFill>
                <a:sym typeface="Wingdings" panose="05000000000000000000" pitchFamily="2" charset="2"/>
              </a:rPr>
              <a:t>Recall   Out of all “original positives” (TP + FN, regardless of predicted values), 60% records correctly predicted by the model (original Positives).</a:t>
            </a:r>
            <a:endParaRPr lang="en-US" sz="13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29D5D-B48E-CE5E-7429-9837FD65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96" y="1934590"/>
            <a:ext cx="4373789" cy="18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093" y="1890437"/>
            <a:ext cx="5218082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K-Nearest Neighbors Model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Number of neighbors = 4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Class of interest = 1 (subscribed)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Precision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Out of all “predicted” positives (TP + FP), 81% records were correctly captured by the model (original Positives).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Recall   Out of all “original positives” (TP + FN, regardless of predicted values), 94% records correctly predicted by the model (original Positives).</a:t>
            </a: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BAB96-BFBB-B336-B381-2E96CAC7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2081335"/>
            <a:ext cx="4150442" cy="18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517" y="2109512"/>
            <a:ext cx="4618007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Random Forest Model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Number of trees = 10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Class of interest = 1 (subscribed)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Precision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Out of all “predicted” positives (TP + FP), 93% records were correctly captured by the model (original Positives).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Recall   Out of all “original positives” (TP + FN, regardless of predicted values), 99% records correctly predicted by the model (original Positives).</a:t>
            </a:r>
            <a:endParaRPr lang="en-US" sz="1200" dirty="0">
              <a:solidFill>
                <a:srgbClr val="AE5E06"/>
              </a:solidFill>
            </a:endParaRPr>
          </a:p>
          <a:p>
            <a:pPr lvl="1"/>
            <a:endParaRPr lang="en-US" sz="14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930C0-C26E-1FE4-8FB5-5C94160A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75" y="2109512"/>
            <a:ext cx="4207854" cy="19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517" y="2109512"/>
            <a:ext cx="4675157" cy="33681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XGBoost Model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Number of estimators = 300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Class of interest = 1 (subscribed)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Precision </a:t>
            </a:r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 Out of all “predicted” positives (TP + FP), 77% records were correctly captured by the model (original Positives).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  <a:sym typeface="Wingdings" panose="05000000000000000000" pitchFamily="2" charset="2"/>
              </a:rPr>
              <a:t>Recall   Out of all “original positives” (TP + FN, regardless of predicted values), 66% records correctly predicted by the model (original Positives).</a:t>
            </a:r>
            <a:endParaRPr lang="en-US" sz="1200" dirty="0">
              <a:solidFill>
                <a:srgbClr val="AE5E06"/>
              </a:solidFill>
            </a:endParaRPr>
          </a:p>
          <a:p>
            <a:pPr lvl="1"/>
            <a:endParaRPr lang="en-US" sz="14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5124F-8A18-A626-D593-0FC1E1CA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62" y="2086061"/>
            <a:ext cx="4143953" cy="18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3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73" y="89009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267" y="1554966"/>
            <a:ext cx="5170457" cy="47720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Area Under the Curve (AUC)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Naïve Bayes = 0.638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Logistic Regression = 0.662</a:t>
            </a:r>
          </a:p>
          <a:p>
            <a:pPr lvl="1"/>
            <a:r>
              <a:rPr lang="en-US" sz="1200" b="1" dirty="0">
                <a:solidFill>
                  <a:srgbClr val="AE5E06"/>
                </a:solidFill>
              </a:rPr>
              <a:t>KNN = 0.861</a:t>
            </a:r>
          </a:p>
          <a:p>
            <a:pPr lvl="1"/>
            <a:r>
              <a:rPr lang="en-US" sz="1200" b="1" dirty="0">
                <a:solidFill>
                  <a:srgbClr val="AE5E06"/>
                </a:solidFill>
              </a:rPr>
              <a:t>Random Forest = 0.957 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XGBoost = 0.731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Precision/Recall</a:t>
            </a:r>
          </a:p>
          <a:p>
            <a:pPr lvl="1"/>
            <a:r>
              <a:rPr lang="en-US" sz="1200" b="1" dirty="0">
                <a:solidFill>
                  <a:srgbClr val="AE5E06"/>
                </a:solidFill>
              </a:rPr>
              <a:t>KNN:</a:t>
            </a:r>
            <a:r>
              <a:rPr lang="en-US" sz="1200" dirty="0">
                <a:solidFill>
                  <a:srgbClr val="AE5E06"/>
                </a:solidFill>
              </a:rPr>
              <a:t> Precision = 81%, Recall = 94%</a:t>
            </a:r>
          </a:p>
          <a:p>
            <a:pPr lvl="1"/>
            <a:r>
              <a:rPr lang="en-US" sz="1200" b="1" dirty="0">
                <a:solidFill>
                  <a:srgbClr val="AE5E06"/>
                </a:solidFill>
              </a:rPr>
              <a:t>Random Forest:</a:t>
            </a:r>
            <a:r>
              <a:rPr lang="en-US" sz="1200" dirty="0">
                <a:solidFill>
                  <a:srgbClr val="AE5E06"/>
                </a:solidFill>
              </a:rPr>
              <a:t> Precision = 93%, Recall = 99%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Other considerations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Random Forest = overfitting; KNN = high training time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E23A2-8848-C0B9-D26B-062D4D50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554966"/>
            <a:ext cx="4333875" cy="44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98" y="1375873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92" y="2497941"/>
            <a:ext cx="6684933" cy="155970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Deployed KNN model (number of neighbors = 4) with AWS SageMaker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91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83" y="345058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45" y="1069675"/>
            <a:ext cx="10610491" cy="5443267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arenR"/>
            </a:pPr>
            <a:r>
              <a:rPr lang="en-US" sz="1900" dirty="0">
                <a:solidFill>
                  <a:srgbClr val="AE5E06"/>
                </a:solidFill>
              </a:rPr>
              <a:t>Domain knowledge and research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Business relevant insights</a:t>
            </a:r>
          </a:p>
          <a:p>
            <a:pPr>
              <a:buFont typeface="+mj-lt"/>
              <a:buAutoNum type="arabicParenR"/>
            </a:pPr>
            <a:endParaRPr lang="en-US" sz="1600" dirty="0">
              <a:solidFill>
                <a:srgbClr val="AE5E06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1900" dirty="0">
                <a:solidFill>
                  <a:srgbClr val="AE5E06"/>
                </a:solidFill>
              </a:rPr>
              <a:t>Perform EDA with balanced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Majority of EDA is performed using the imbalanced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Perform EDA with the balanced dataset that was created using RandomOverSampler() class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AE5E06"/>
              </a:solidFill>
            </a:endParaRPr>
          </a:p>
          <a:p>
            <a:pPr marL="400050">
              <a:buFont typeface="+mj-lt"/>
              <a:buAutoNum type="arabicParenR"/>
            </a:pPr>
            <a:r>
              <a:rPr lang="en-US" sz="1900" b="1" dirty="0">
                <a:solidFill>
                  <a:srgbClr val="AE5E06"/>
                </a:solidFill>
              </a:rPr>
              <a:t>Iterations</a:t>
            </a:r>
            <a:r>
              <a:rPr lang="en-US" sz="1900" dirty="0">
                <a:solidFill>
                  <a:srgbClr val="AE5E06"/>
                </a:solidFill>
              </a:rPr>
              <a:t>: Play around with different features to see how their inclusion/exclusion impacts model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Exclude the feature “balance” and see how it impacts the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Perform two iterations, one where the feature “pdays” is removed and the other where the feature “previous” is removed. </a:t>
            </a:r>
          </a:p>
          <a:p>
            <a:pPr>
              <a:buFont typeface="+mj-lt"/>
              <a:buAutoNum type="arabicParenR"/>
            </a:pPr>
            <a:endParaRPr lang="en-US" sz="1600" b="1" dirty="0">
              <a:solidFill>
                <a:srgbClr val="AE5E06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1900" b="1" dirty="0">
                <a:solidFill>
                  <a:srgbClr val="AE5E06"/>
                </a:solidFill>
              </a:rPr>
              <a:t>Iterations</a:t>
            </a:r>
            <a:r>
              <a:rPr lang="en-US" sz="1900" dirty="0">
                <a:solidFill>
                  <a:srgbClr val="AE5E06"/>
                </a:solidFill>
              </a:rPr>
              <a:t>: Perform hyperparameter tuning to see how different parameters impact model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AE5E06"/>
                </a:solidFill>
              </a:rPr>
              <a:t>Performing hyperparameter tuning, especially for the XGBoost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AE5E06"/>
              </a:solidFill>
            </a:endParaRPr>
          </a:p>
          <a:p>
            <a:pPr marL="400050">
              <a:buFont typeface="+mj-lt"/>
              <a:buAutoNum type="arabicParenR"/>
            </a:pPr>
            <a:r>
              <a:rPr lang="en-US" sz="1900" dirty="0">
                <a:solidFill>
                  <a:srgbClr val="AE5E06"/>
                </a:solidFill>
              </a:rPr>
              <a:t>Deploy the chosen model (KNN) into Cloud using AWS SageMaker</a:t>
            </a:r>
          </a:p>
          <a:p>
            <a:pPr marL="400050">
              <a:buFont typeface="+mj-lt"/>
              <a:buAutoNum type="arabicParenR"/>
            </a:pPr>
            <a:endParaRPr lang="en-US" sz="1900" dirty="0">
              <a:solidFill>
                <a:srgbClr val="AE5E06"/>
              </a:solidFill>
            </a:endParaRPr>
          </a:p>
          <a:p>
            <a:pPr marL="400050">
              <a:buFont typeface="+mj-lt"/>
              <a:buAutoNum type="arabicParenR"/>
            </a:pPr>
            <a:r>
              <a:rPr lang="en-US" sz="1900" dirty="0">
                <a:solidFill>
                  <a:srgbClr val="AE5E06"/>
                </a:solidFill>
              </a:rPr>
              <a:t>Create an application where end-user can enter the values for different features on a UI and get the predicted output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AE5E06"/>
              </a:solidFill>
            </a:endParaRPr>
          </a:p>
          <a:p>
            <a:pPr>
              <a:buFont typeface="+mj-lt"/>
              <a:buAutoNum type="arabicParenR"/>
            </a:pPr>
            <a:endParaRPr lang="en-US" sz="1600" dirty="0">
              <a:solidFill>
                <a:srgbClr val="AE5E0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9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972" y="2680797"/>
            <a:ext cx="5274327" cy="111967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AE5E06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605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875426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054" y="1999082"/>
            <a:ext cx="7519592" cy="352182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AE5E06"/>
                </a:solidFill>
              </a:rPr>
              <a:t>Dataset:</a:t>
            </a:r>
            <a:r>
              <a:rPr lang="en-US" sz="1600" dirty="0">
                <a:solidFill>
                  <a:srgbClr val="AE5E06"/>
                </a:solidFill>
              </a:rPr>
              <a:t> Bank Marketing Dataset of a Portuguese banking institution</a:t>
            </a:r>
          </a:p>
          <a:p>
            <a:pPr marL="0" indent="0">
              <a:buNone/>
            </a:pPr>
            <a:endParaRPr lang="en-US" sz="2000" b="1" dirty="0">
              <a:solidFill>
                <a:srgbClr val="AE5E06"/>
              </a:solidFill>
            </a:endParaRPr>
          </a:p>
          <a:p>
            <a:r>
              <a:rPr lang="en-US" sz="1600" b="1" dirty="0">
                <a:solidFill>
                  <a:srgbClr val="AE5E06"/>
                </a:solidFill>
              </a:rPr>
              <a:t>Source: </a:t>
            </a:r>
            <a:r>
              <a:rPr lang="en-US" sz="1600" dirty="0">
                <a:solidFill>
                  <a:srgbClr val="AE5E06"/>
                </a:solidFill>
              </a:rPr>
              <a:t>UCI Machine Learning Repository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E5E06"/>
                </a:solidFill>
              </a:rPr>
              <a:t>	</a:t>
            </a:r>
            <a:r>
              <a:rPr lang="en-US" sz="1200" b="1" dirty="0">
                <a:solidFill>
                  <a:srgbClr val="AE5E06"/>
                </a:solidFill>
              </a:rPr>
              <a:t>[https://archive.ics.uci.edu/ml/datasets/bank+marketing]</a:t>
            </a:r>
          </a:p>
          <a:p>
            <a:endParaRPr lang="en-US" sz="20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Dataset contains client records from a previous marketing campaign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Client’s personal information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Client’s financial information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Previous interactions between the bank and that client</a:t>
            </a:r>
          </a:p>
        </p:txBody>
      </p:sp>
    </p:spTree>
    <p:extLst>
      <p:ext uri="{BB962C8B-B14F-4D97-AF65-F5344CB8AC3E}">
        <p14:creationId xmlns:p14="http://schemas.microsoft.com/office/powerpoint/2010/main" val="369969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875426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054" y="1999082"/>
            <a:ext cx="7519592" cy="352182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What are the key features that help predict whether a client will subscribe to a term deposit?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The marketing campaign was conducted using phone calls. Often the bank employees contact a customer several times to get them to subscribe to the term deposit. I want to find out the proportion of successful calls?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Does a client’s educational status and job type have an impact on his or her decision-making?</a:t>
            </a: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128" y="2907101"/>
            <a:ext cx="6587939" cy="1388854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AE5E06"/>
                </a:solidFill>
              </a:rPr>
              <a:t>Data Science Stages</a:t>
            </a:r>
          </a:p>
        </p:txBody>
      </p:sp>
    </p:spTree>
    <p:extLst>
      <p:ext uri="{BB962C8B-B14F-4D97-AF65-F5344CB8AC3E}">
        <p14:creationId xmlns:p14="http://schemas.microsoft.com/office/powerpoint/2010/main" val="322139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480523"/>
            <a:ext cx="4509804" cy="923336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012" y="1952548"/>
            <a:ext cx="5155955" cy="21751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Total 10 variables had “object” data type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Features = 9</a:t>
            </a:r>
          </a:p>
          <a:p>
            <a:pPr lvl="1"/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Encoding a challenge – Increased dimensionality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Feature “job” = 12 unique categories</a:t>
            </a: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5A900-4D09-5D14-2B9E-D403B188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81" y="1403859"/>
            <a:ext cx="308653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480523"/>
            <a:ext cx="4509804" cy="923336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>
                <a:solidFill>
                  <a:srgbClr val="AE5E06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938" y="2286299"/>
            <a:ext cx="5863321" cy="318539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No null values, but lots of Unknown and Encoded values!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“pdays” = Null values encoded as -1.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"education", "contact", "job", &amp; "poutcome" = Null values encoded as Unknown</a:t>
            </a: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EAE6A-F9E1-0EAA-CE70-9E8FAEF6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1" y="1986496"/>
            <a:ext cx="2916482" cy="26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7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8" y="480523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886" y="1404355"/>
            <a:ext cx="5552772" cy="29365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Imbalanced dataset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88% = Did not subscribe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12% = Subscribed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Did not find much pattern vis-à-vis the target</a:t>
            </a:r>
          </a:p>
          <a:p>
            <a:pPr marL="0" indent="0">
              <a:buNone/>
            </a:pPr>
            <a:endParaRPr lang="en-US" sz="16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Only pattern observed in the feature “balance”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Clients with account balance between €80,000 - €90,000 had higher propensity to subscribe to the term deposit scheme</a:t>
            </a: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08902-9EF0-F751-DEAA-510B8909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41" y="1648141"/>
            <a:ext cx="4144857" cy="29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4D2-CA9F-0DFE-6693-41EAC3D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947" y="959495"/>
            <a:ext cx="4509804" cy="923336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AE5E06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0EC9-B781-25FF-47F3-F270974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82" y="2042487"/>
            <a:ext cx="6557535" cy="359053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AE5E06"/>
                </a:solidFill>
              </a:rPr>
              <a:t>Remove features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“day”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“month”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“duration”</a:t>
            </a:r>
          </a:p>
          <a:p>
            <a:pPr marL="457200" lvl="1" indent="0">
              <a:buNone/>
            </a:pPr>
            <a:endParaRPr lang="en-US" sz="1200" dirty="0">
              <a:solidFill>
                <a:srgbClr val="AE5E06"/>
              </a:solidFill>
            </a:endParaRPr>
          </a:p>
          <a:p>
            <a:r>
              <a:rPr lang="en-US" sz="1600" dirty="0">
                <a:solidFill>
                  <a:srgbClr val="AE5E06"/>
                </a:solidFill>
              </a:rPr>
              <a:t>Handle missing values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Replaced “unknown” with null values</a:t>
            </a:r>
          </a:p>
          <a:p>
            <a:pPr lvl="1"/>
            <a:r>
              <a:rPr lang="en-US" sz="1200" dirty="0">
                <a:solidFill>
                  <a:srgbClr val="AE5E06"/>
                </a:solidFill>
              </a:rPr>
              <a:t>Replaced null values with most frequent category</a:t>
            </a:r>
          </a:p>
          <a:p>
            <a:pPr marL="0" indent="0">
              <a:buNone/>
            </a:pPr>
            <a:endParaRPr lang="en-US" sz="1600" b="1" dirty="0">
              <a:solidFill>
                <a:srgbClr val="AE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83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1189</Words>
  <Application>Microsoft Office PowerPoint</Application>
  <PresentationFormat>Widescreen</PresentationFormat>
  <Paragraphs>225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Monotype Corsiva</vt:lpstr>
      <vt:lpstr>Wingdings</vt:lpstr>
      <vt:lpstr>Wingdings 3</vt:lpstr>
      <vt:lpstr>Wisp</vt:lpstr>
      <vt:lpstr>Bank Direct Marketing A Data Science Project</vt:lpstr>
      <vt:lpstr>Project Overview</vt:lpstr>
      <vt:lpstr>Data Overview</vt:lpstr>
      <vt:lpstr>Research Questions</vt:lpstr>
      <vt:lpstr>Data Science Stages</vt:lpstr>
      <vt:lpstr>Exploratory Data Analysis</vt:lpstr>
      <vt:lpstr>Exploratory Data Analysis</vt:lpstr>
      <vt:lpstr>Exploratory Data Analysis</vt:lpstr>
      <vt:lpstr>Data Preprocessing</vt:lpstr>
      <vt:lpstr>Data Preprocessing</vt:lpstr>
      <vt:lpstr>Answers to Research Questions</vt:lpstr>
      <vt:lpstr>Answers to Research Questions</vt:lpstr>
      <vt:lpstr>Answers to Research Questions</vt:lpstr>
      <vt:lpstr>Answers to Research Questions</vt:lpstr>
      <vt:lpstr>Balanced Dataset</vt:lpstr>
      <vt:lpstr>Feature Selection</vt:lpstr>
      <vt:lpstr>Feature Selection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Model Selection</vt:lpstr>
      <vt:lpstr>Model Deployment</vt:lpstr>
      <vt:lpstr>Future Considerations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Direct Marketing</dc:title>
  <dc:creator>Aanchal Khanna</dc:creator>
  <cp:lastModifiedBy>Aanchal Khanna</cp:lastModifiedBy>
  <cp:revision>29</cp:revision>
  <dcterms:created xsi:type="dcterms:W3CDTF">2022-11-10T18:53:29Z</dcterms:created>
  <dcterms:modified xsi:type="dcterms:W3CDTF">2022-11-18T03:45:08Z</dcterms:modified>
</cp:coreProperties>
</file>