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74"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p:restoredTop sz="96663"/>
  </p:normalViewPr>
  <p:slideViewPr>
    <p:cSldViewPr snapToGrid="0">
      <p:cViewPr>
        <p:scale>
          <a:sx n="90" d="100"/>
          <a:sy n="90" d="100"/>
        </p:scale>
        <p:origin x="2216" y="1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3/3/23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27222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8024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400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7249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5709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323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6505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7624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8625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78777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7979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3/3/23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3126900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425E4-6C74-5A26-4E32-A3E5743B1E33}"/>
              </a:ext>
            </a:extLst>
          </p:cNvPr>
          <p:cNvSpPr>
            <a:spLocks noGrp="1"/>
          </p:cNvSpPr>
          <p:nvPr>
            <p:ph type="ctrTitle"/>
          </p:nvPr>
        </p:nvSpPr>
        <p:spPr>
          <a:xfrm>
            <a:off x="5978914" y="893935"/>
            <a:ext cx="5364937" cy="3339390"/>
          </a:xfrm>
        </p:spPr>
        <p:txBody>
          <a:bodyPr anchor="ctr">
            <a:normAutofit/>
          </a:bodyPr>
          <a:lstStyle/>
          <a:p>
            <a:r>
              <a:rPr lang="en-US" sz="6000" dirty="0"/>
              <a:t>Airbnb price analysis</a:t>
            </a:r>
          </a:p>
        </p:txBody>
      </p:sp>
      <p:sp>
        <p:nvSpPr>
          <p:cNvPr id="3" name="Subtitle 2">
            <a:extLst>
              <a:ext uri="{FF2B5EF4-FFF2-40B4-BE49-F238E27FC236}">
                <a16:creationId xmlns:a16="http://schemas.microsoft.com/office/drawing/2014/main" id="{37FC9F19-9996-FEF1-E65C-711694C42216}"/>
              </a:ext>
            </a:extLst>
          </p:cNvPr>
          <p:cNvSpPr>
            <a:spLocks noGrp="1"/>
          </p:cNvSpPr>
          <p:nvPr>
            <p:ph type="subTitle" idx="1"/>
          </p:nvPr>
        </p:nvSpPr>
        <p:spPr>
          <a:xfrm>
            <a:off x="5978915" y="4876803"/>
            <a:ext cx="5364936" cy="909848"/>
          </a:xfrm>
        </p:spPr>
        <p:txBody>
          <a:bodyPr anchor="t">
            <a:normAutofit/>
          </a:bodyPr>
          <a:lstStyle/>
          <a:p>
            <a:r>
              <a:rPr lang="en-US" dirty="0"/>
              <a:t>Ali Khatami</a:t>
            </a:r>
          </a:p>
          <a:p>
            <a:r>
              <a:rPr lang="en-US" dirty="0"/>
              <a:t>DSC530 - T301</a:t>
            </a:r>
          </a:p>
        </p:txBody>
      </p:sp>
      <p:pic>
        <p:nvPicPr>
          <p:cNvPr id="4" name="Picture 3" descr="Triangular abstract background">
            <a:extLst>
              <a:ext uri="{FF2B5EF4-FFF2-40B4-BE49-F238E27FC236}">
                <a16:creationId xmlns:a16="http://schemas.microsoft.com/office/drawing/2014/main" id="{B9CC32C4-79F3-82D8-2E91-47E6352946A3}"/>
              </a:ext>
            </a:extLst>
          </p:cNvPr>
          <p:cNvPicPr>
            <a:picLocks noChangeAspect="1"/>
          </p:cNvPicPr>
          <p:nvPr/>
        </p:nvPicPr>
        <p:blipFill rotWithShape="1">
          <a:blip r:embed="rId2"/>
          <a:srcRect l="21239" r="2800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07244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0D2B-EE06-2A33-106B-AB429EAD87EB}"/>
              </a:ext>
            </a:extLst>
          </p:cNvPr>
          <p:cNvSpPr>
            <a:spLocks noGrp="1"/>
          </p:cNvSpPr>
          <p:nvPr>
            <p:ph type="title"/>
          </p:nvPr>
        </p:nvSpPr>
        <p:spPr>
          <a:xfrm>
            <a:off x="873251" y="1051560"/>
            <a:ext cx="10656761" cy="4754880"/>
          </a:xfrm>
        </p:spPr>
        <p:txBody>
          <a:bodyPr anchor="ctr" anchorCtr="0">
            <a:normAutofit/>
          </a:bodyPr>
          <a:lstStyle/>
          <a:p>
            <a:pPr marL="0" marR="0">
              <a:spcBef>
                <a:spcPts val="0"/>
              </a:spcBef>
              <a:spcAft>
                <a:spcPts val="0"/>
              </a:spcAft>
            </a:pPr>
            <a:r>
              <a:rPr lang="en-US" sz="2400" b="1"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Attractions_rating</a:t>
            </a:r>
            <a:r>
              <a:rPr lang="en-US" sz="24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24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histogram shows a normal distribution with no outliers.</a:t>
            </a:r>
            <a:br>
              <a:rPr lang="en-US" sz="2400" kern="100" dirty="0">
                <a:effectLst/>
                <a:latin typeface="Calibri" panose="020F0502020204030204" pitchFamily="34" charset="0"/>
                <a:ea typeface="Calibri" panose="020F0502020204030204" pitchFamily="34" charset="0"/>
                <a:cs typeface="Arial" panose="020B0604020202020204" pitchFamily="34" charset="0"/>
              </a:rPr>
            </a:br>
            <a:br>
              <a:rPr lang="en-US" sz="2400" kern="100" dirty="0">
                <a:effectLst/>
                <a:latin typeface="Calibri" panose="020F0502020204030204" pitchFamily="34" charset="0"/>
                <a:ea typeface="Calibri" panose="020F0502020204030204" pitchFamily="34" charset="0"/>
                <a:cs typeface="Arial" panose="020B0604020202020204" pitchFamily="34" charset="0"/>
              </a:rPr>
            </a:br>
            <a:r>
              <a:rPr lang="en-US" sz="2400" b="1"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City_dist</a:t>
            </a:r>
            <a:r>
              <a:rPr lang="en-US" sz="24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24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histogram shows a left-skewed distribution with no outliers.</a:t>
            </a:r>
            <a:br>
              <a:rPr lang="en-US" sz="2400" kern="100" dirty="0">
                <a:effectLst/>
                <a:latin typeface="Calibri" panose="020F0502020204030204" pitchFamily="34" charset="0"/>
                <a:ea typeface="Calibri" panose="020F0502020204030204" pitchFamily="34" charset="0"/>
                <a:cs typeface="Arial" panose="020B0604020202020204" pitchFamily="34" charset="0"/>
              </a:rPr>
            </a:br>
            <a:br>
              <a:rPr lang="en-US" sz="2400" kern="100" dirty="0">
                <a:effectLst/>
                <a:latin typeface="Calibri" panose="020F0502020204030204" pitchFamily="34" charset="0"/>
                <a:ea typeface="Calibri" panose="020F0502020204030204" pitchFamily="34" charset="0"/>
                <a:cs typeface="Arial" panose="020B0604020202020204" pitchFamily="34" charset="0"/>
              </a:rPr>
            </a:br>
            <a:r>
              <a:rPr lang="en-US" sz="2400" b="1"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Satisfaction_rating</a:t>
            </a:r>
            <a:r>
              <a:rPr lang="en-US" sz="24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24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histogram shows a left-skewed distribution with no outliers.</a:t>
            </a:r>
            <a:br>
              <a:rPr lang="en-US" sz="2400" kern="100" dirty="0">
                <a:effectLst/>
                <a:latin typeface="Calibri" panose="020F0502020204030204" pitchFamily="34" charset="0"/>
                <a:ea typeface="Calibri" panose="020F0502020204030204" pitchFamily="34" charset="0"/>
                <a:cs typeface="Arial" panose="020B0604020202020204" pitchFamily="34" charset="0"/>
              </a:rPr>
            </a:br>
            <a:br>
              <a:rPr lang="en-US" sz="2400" kern="100" dirty="0">
                <a:effectLst/>
                <a:latin typeface="Calibri" panose="020F0502020204030204" pitchFamily="34" charset="0"/>
                <a:ea typeface="Calibri" panose="020F0502020204030204" pitchFamily="34" charset="0"/>
                <a:cs typeface="Arial" panose="020B0604020202020204" pitchFamily="34" charset="0"/>
              </a:rPr>
            </a:br>
            <a:r>
              <a:rPr lang="en-US" sz="24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Bedrooms: </a:t>
            </a:r>
            <a:r>
              <a:rPr lang="en-US" sz="24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histogram shows a left-skewed distribution with outliers on the lower end of the number of bedrooms.</a:t>
            </a:r>
            <a:endParaRPr lang="en-US" sz="7200" dirty="0"/>
          </a:p>
        </p:txBody>
      </p:sp>
    </p:spTree>
    <p:extLst>
      <p:ext uri="{BB962C8B-B14F-4D97-AF65-F5344CB8AC3E}">
        <p14:creationId xmlns:p14="http://schemas.microsoft.com/office/powerpoint/2010/main" val="309807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1309-2ED3-1254-5F8E-45D3DDDF0F66}"/>
              </a:ext>
            </a:extLst>
          </p:cNvPr>
          <p:cNvSpPr>
            <a:spLocks noGrp="1"/>
          </p:cNvSpPr>
          <p:nvPr>
            <p:ph type="title"/>
          </p:nvPr>
        </p:nvSpPr>
        <p:spPr>
          <a:xfrm>
            <a:off x="457200" y="236601"/>
            <a:ext cx="11029950" cy="1092137"/>
          </a:xfrm>
        </p:spPr>
        <p:txBody>
          <a:bodyPr anchor="ctr" anchorCtr="0"/>
          <a:lstStyle/>
          <a:p>
            <a:pPr marL="0" marR="0" algn="ctr">
              <a:spcBef>
                <a:spcPts val="0"/>
              </a:spcBef>
              <a:spcAft>
                <a:spcPts val="0"/>
              </a:spcAft>
            </a:pPr>
            <a:r>
              <a:rPr lang="en-US" sz="28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PMF Analysis:</a:t>
            </a:r>
            <a:br>
              <a:rPr lang="en-US" sz="28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b="1" kern="100" dirty="0">
                <a:effectLst/>
                <a:latin typeface="Calibri" panose="020F0502020204030204" pitchFamily="34" charset="0"/>
                <a:ea typeface="Calibri" panose="020F0502020204030204" pitchFamily="34" charset="0"/>
                <a:cs typeface="Arial" panose="020B0604020202020204" pitchFamily="34" charset="0"/>
              </a:rPr>
            </a:br>
            <a:r>
              <a:rPr lang="en-US" sz="18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Two scenarios were compared based on the number of bedrooms and the type of room.</a:t>
            </a:r>
            <a:endParaRPr lang="en-US" b="1" dirty="0"/>
          </a:p>
        </p:txBody>
      </p:sp>
      <p:sp>
        <p:nvSpPr>
          <p:cNvPr id="4" name="TextBox 3">
            <a:extLst>
              <a:ext uri="{FF2B5EF4-FFF2-40B4-BE49-F238E27FC236}">
                <a16:creationId xmlns:a16="http://schemas.microsoft.com/office/drawing/2014/main" id="{2084B5AC-E36D-D51A-6730-06AE5FCDE5D0}"/>
              </a:ext>
            </a:extLst>
          </p:cNvPr>
          <p:cNvSpPr txBox="1"/>
          <p:nvPr/>
        </p:nvSpPr>
        <p:spPr>
          <a:xfrm>
            <a:off x="1027695" y="1328738"/>
            <a:ext cx="11215687" cy="646331"/>
          </a:xfrm>
          <a:prstGeom prst="rect">
            <a:avLst/>
          </a:prstGeom>
          <a:noFill/>
        </p:spPr>
        <p:txBody>
          <a:bodyPr wrap="square" rtlCol="0">
            <a:spAutoFit/>
          </a:bodyPr>
          <a:lstStyle/>
          <a:p>
            <a:r>
              <a:rPr lang="en-US" i="1" kern="100" spc="100" dirty="0">
                <a:solidFill>
                  <a:srgbClr val="000000"/>
                </a:solidFill>
                <a:latin typeface="Calibri" panose="020F0502020204030204" pitchFamily="34" charset="0"/>
                <a:cs typeface="Arial" panose="020B0604020202020204" pitchFamily="34" charset="0"/>
              </a:rPr>
              <a:t>1. Comparing prices of shared rooms vs. non-shared rooms (Private and Entire apartments) based on price.</a:t>
            </a:r>
          </a:p>
        </p:txBody>
      </p:sp>
      <p:pic>
        <p:nvPicPr>
          <p:cNvPr id="6146" name="Picture 2">
            <a:extLst>
              <a:ext uri="{FF2B5EF4-FFF2-40B4-BE49-F238E27FC236}">
                <a16:creationId xmlns:a16="http://schemas.microsoft.com/office/drawing/2014/main" id="{2A9C46F0-032B-0765-E052-0C67F703B4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2108" y="1964518"/>
            <a:ext cx="5717010" cy="45120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85BEF1-3B52-1CDD-A0A9-0403534C052E}"/>
              </a:ext>
            </a:extLst>
          </p:cNvPr>
          <p:cNvSpPr txBox="1"/>
          <p:nvPr/>
        </p:nvSpPr>
        <p:spPr>
          <a:xfrm>
            <a:off x="277231" y="2312305"/>
            <a:ext cx="5423482" cy="4062651"/>
          </a:xfrm>
          <a:prstGeom prst="rect">
            <a:avLst/>
          </a:prstGeom>
          <a:noFill/>
        </p:spPr>
        <p:txBody>
          <a:bodyPr wrap="square" rtlCol="0">
            <a:spAutoFit/>
          </a:bodyPr>
          <a:lstStyle/>
          <a:p>
            <a:pPr algn="l"/>
            <a:r>
              <a:rPr lang="en-US" sz="1600" i="1" kern="100" spc="100" dirty="0">
                <a:solidFill>
                  <a:srgbClr val="000000"/>
                </a:solidFill>
                <a:latin typeface="Calibri" panose="020F0502020204030204" pitchFamily="34" charset="0"/>
                <a:cs typeface="Arial" panose="020B0604020202020204" pitchFamily="34" charset="0"/>
              </a:rPr>
              <a:t>Based on the two probability mass functions, it seems that in the first scenario we have a left-skewed distribution. However, shared rooms have a higher PMF compared to the second scenario of private/Entire apartment listings.</a:t>
            </a:r>
          </a:p>
          <a:p>
            <a:pPr algn="l"/>
            <a:endParaRPr lang="en-US" sz="1600" i="1" kern="100" spc="100" dirty="0">
              <a:solidFill>
                <a:srgbClr val="000000"/>
              </a:solidFill>
              <a:latin typeface="Calibri" panose="020F0502020204030204" pitchFamily="34" charset="0"/>
              <a:cs typeface="Arial" panose="020B0604020202020204" pitchFamily="34" charset="0"/>
            </a:endParaRPr>
          </a:p>
          <a:p>
            <a:pPr algn="l"/>
            <a:r>
              <a:rPr lang="en-US" sz="1600" i="1" kern="100" spc="100" dirty="0">
                <a:solidFill>
                  <a:srgbClr val="000000"/>
                </a:solidFill>
                <a:latin typeface="Calibri" panose="020F0502020204030204" pitchFamily="34" charset="0"/>
                <a:cs typeface="Arial" panose="020B0604020202020204" pitchFamily="34" charset="0"/>
              </a:rPr>
              <a:t>This suggests there are more instances where the price is skewed towards the lower end of the spectrum. This could be due to a variety of factors, such as increased competition in the market or lower demand for shared rooms.</a:t>
            </a:r>
          </a:p>
          <a:p>
            <a:pPr algn="l"/>
            <a:endParaRPr lang="en-US" sz="1600" i="1" kern="100" spc="100" dirty="0">
              <a:solidFill>
                <a:srgbClr val="000000"/>
              </a:solidFill>
              <a:latin typeface="Calibri" panose="020F0502020204030204" pitchFamily="34" charset="0"/>
              <a:cs typeface="Arial" panose="020B0604020202020204" pitchFamily="34" charset="0"/>
            </a:endParaRPr>
          </a:p>
          <a:p>
            <a:pPr algn="l"/>
            <a:r>
              <a:rPr lang="en-US" sz="1600" i="1" kern="100" spc="100" dirty="0">
                <a:solidFill>
                  <a:srgbClr val="000000"/>
                </a:solidFill>
                <a:latin typeface="Calibri" panose="020F0502020204030204" pitchFamily="34" charset="0"/>
                <a:cs typeface="Arial" panose="020B0604020202020204" pitchFamily="34" charset="0"/>
              </a:rPr>
              <a:t>In the PMF where the room type is not a shared room, we may have a more diverse range of prices, with fewer instances where the price is very low.</a:t>
            </a:r>
          </a:p>
          <a:p>
            <a:endParaRPr lang="en-US" dirty="0"/>
          </a:p>
        </p:txBody>
      </p:sp>
    </p:spTree>
    <p:extLst>
      <p:ext uri="{BB962C8B-B14F-4D97-AF65-F5344CB8AC3E}">
        <p14:creationId xmlns:p14="http://schemas.microsoft.com/office/powerpoint/2010/main" val="15699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75"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7177" name="Straight Connector 7176">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179" name="Rectangle 717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Freeform: Shape 7180">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B914F4-4B72-53C0-C0C7-3E915C2BDDA8}"/>
              </a:ext>
            </a:extLst>
          </p:cNvPr>
          <p:cNvSpPr>
            <a:spLocks noGrp="1"/>
          </p:cNvSpPr>
          <p:nvPr>
            <p:ph type="title"/>
          </p:nvPr>
        </p:nvSpPr>
        <p:spPr>
          <a:xfrm>
            <a:off x="282250" y="1354455"/>
            <a:ext cx="4650566" cy="4149090"/>
          </a:xfrm>
        </p:spPr>
        <p:txBody>
          <a:bodyPr vert="horz" lIns="91440" tIns="45720" rIns="91440" bIns="45720" rtlCol="0" anchor="b">
            <a:normAutofit fontScale="90000"/>
          </a:bodyPr>
          <a:lstStyle/>
          <a:p>
            <a:pPr algn="l"/>
            <a:r>
              <a:rPr lang="en-US" sz="2000" i="1" kern="100" spc="100" dirty="0">
                <a:solidFill>
                  <a:schemeClr val="bg1"/>
                </a:solidFill>
                <a:latin typeface="Calibri" panose="020F0502020204030204" pitchFamily="34" charset="0"/>
                <a:cs typeface="Arial" panose="020B0604020202020204" pitchFamily="34" charset="0"/>
              </a:rPr>
              <a:t>Similarly, to the first scenario, in the private rooms, there are more instances where the number of </a:t>
            </a:r>
            <a:r>
              <a:rPr lang="en-US" sz="2000" kern="100" dirty="0">
                <a:solidFill>
                  <a:schemeClr val="bg1"/>
                </a:solidFill>
                <a:latin typeface="Calibri" panose="020F0502020204030204" pitchFamily="34" charset="0"/>
                <a:cs typeface="Arial" panose="020B0604020202020204" pitchFamily="34" charset="0"/>
              </a:rPr>
              <a:t>bedrooms is skewed towards the lower end of the spectrum. This suggests that private rooms are more likely to have fewer bedrooms than non-private rooms.</a:t>
            </a:r>
            <a:br>
              <a:rPr lang="en-US" sz="2000" kern="100" dirty="0">
                <a:solidFill>
                  <a:schemeClr val="bg1"/>
                </a:solidFill>
                <a:latin typeface="Calibri" panose="020F0502020204030204" pitchFamily="34" charset="0"/>
                <a:cs typeface="Arial" panose="020B0604020202020204" pitchFamily="34" charset="0"/>
              </a:rPr>
            </a:br>
            <a:br>
              <a:rPr lang="en-US" sz="2000" i="1" kern="100" spc="100" dirty="0">
                <a:solidFill>
                  <a:schemeClr val="bg1"/>
                </a:solidFill>
                <a:latin typeface="Calibri" panose="020F0502020204030204" pitchFamily="34" charset="0"/>
                <a:cs typeface="Arial" panose="020B0604020202020204" pitchFamily="34" charset="0"/>
              </a:rPr>
            </a:br>
            <a:r>
              <a:rPr lang="en-US" sz="2000" i="1" kern="100" spc="100" dirty="0">
                <a:solidFill>
                  <a:schemeClr val="bg1"/>
                </a:solidFill>
                <a:latin typeface="Calibri" panose="020F0502020204030204" pitchFamily="34" charset="0"/>
                <a:cs typeface="Arial" panose="020B0604020202020204" pitchFamily="34" charset="0"/>
              </a:rPr>
              <a:t>In the PMF where the room type is not a private </a:t>
            </a:r>
            <a:r>
              <a:rPr lang="en-US" sz="2000" kern="100" dirty="0">
                <a:solidFill>
                  <a:schemeClr val="bg1"/>
                </a:solidFill>
                <a:latin typeface="Calibri" panose="020F0502020204030204" pitchFamily="34" charset="0"/>
                <a:cs typeface="Arial" panose="020B0604020202020204" pitchFamily="34" charset="0"/>
              </a:rPr>
              <a:t>room, there is a lower peak and a lower PMF, which indicates that non-private rooms are more likely to have a higher number of bedrooms compared to private rooms.</a:t>
            </a:r>
          </a:p>
        </p:txBody>
      </p:sp>
      <p:pic>
        <p:nvPicPr>
          <p:cNvPr id="7170" name="Picture 2">
            <a:extLst>
              <a:ext uri="{FF2B5EF4-FFF2-40B4-BE49-F238E27FC236}">
                <a16:creationId xmlns:a16="http://schemas.microsoft.com/office/drawing/2014/main" id="{95C657FB-51F1-5F49-C9B6-2989870937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59458" y="1611291"/>
            <a:ext cx="5640399" cy="4314906"/>
          </a:xfrm>
          <a:prstGeom prst="rect">
            <a:avLst/>
          </a:prstGeom>
          <a:noFill/>
          <a:extLst>
            <a:ext uri="{909E8E84-426E-40DD-AFC4-6F175D3DCCD1}">
              <a14:hiddenFill xmlns:a14="http://schemas.microsoft.com/office/drawing/2010/main">
                <a:solidFill>
                  <a:srgbClr val="FFFFFF"/>
                </a:solidFill>
              </a14:hiddenFill>
            </a:ext>
          </a:extLst>
        </p:spPr>
      </p:pic>
      <p:sp>
        <p:nvSpPr>
          <p:cNvPr id="718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4305D93C-3468-0B32-72CE-6D5B3854BF26}"/>
              </a:ext>
            </a:extLst>
          </p:cNvPr>
          <p:cNvSpPr txBox="1"/>
          <p:nvPr/>
        </p:nvSpPr>
        <p:spPr>
          <a:xfrm>
            <a:off x="4404121" y="482480"/>
            <a:ext cx="7583091" cy="646331"/>
          </a:xfrm>
          <a:prstGeom prst="rect">
            <a:avLst/>
          </a:prstGeom>
          <a:noFill/>
        </p:spPr>
        <p:txBody>
          <a:bodyPr wrap="square">
            <a:spAutoFit/>
          </a:bodyPr>
          <a:lstStyle/>
          <a:p>
            <a:r>
              <a:rPr lang="en-US" i="1" kern="100" spc="100" dirty="0">
                <a:solidFill>
                  <a:srgbClr val="000000"/>
                </a:solidFill>
                <a:latin typeface="Calibri" panose="020F0502020204030204" pitchFamily="34" charset="0"/>
                <a:cs typeface="Arial" panose="020B0604020202020204" pitchFamily="34" charset="0"/>
              </a:rPr>
              <a:t>2. Comparing number of bedrooms of private rooms vs. non-private rooms (Private and Entire apartments) based on price.</a:t>
            </a:r>
          </a:p>
        </p:txBody>
      </p:sp>
    </p:spTree>
    <p:extLst>
      <p:ext uri="{BB962C8B-B14F-4D97-AF65-F5344CB8AC3E}">
        <p14:creationId xmlns:p14="http://schemas.microsoft.com/office/powerpoint/2010/main" val="354403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0826-2DC9-BE44-37A4-B8BC9A4514F5}"/>
              </a:ext>
            </a:extLst>
          </p:cNvPr>
          <p:cNvSpPr>
            <a:spLocks noGrp="1"/>
          </p:cNvSpPr>
          <p:nvPr>
            <p:ph type="title"/>
          </p:nvPr>
        </p:nvSpPr>
        <p:spPr>
          <a:xfrm>
            <a:off x="1000125" y="314326"/>
            <a:ext cx="10629900" cy="2014537"/>
          </a:xfrm>
        </p:spPr>
        <p:txBody>
          <a:bodyPr>
            <a:noAutofit/>
          </a:bodyPr>
          <a:lstStyle/>
          <a:p>
            <a:pPr marL="0" marR="0">
              <a:spcBef>
                <a:spcPts val="0"/>
              </a:spcBef>
              <a:spcAft>
                <a:spcPts val="0"/>
              </a:spcAft>
            </a:pPr>
            <a:r>
              <a:rPr lang="en-US" sz="20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CDF Analysis:</a:t>
            </a:r>
            <a:br>
              <a:rPr lang="en-US" sz="20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20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cumulative distribution function was created to show the distribution of the price variable.</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Analytical Distribution Analysis.</a:t>
            </a: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 normal analytical distribution was applied to the price variable to show how the data fits the normal distribution curve.</a:t>
            </a:r>
            <a:br>
              <a:rPr lang="en-US" sz="1800" kern="100" dirty="0">
                <a:effectLst/>
                <a:latin typeface="Calibri" panose="020F0502020204030204" pitchFamily="34" charset="0"/>
                <a:ea typeface="Calibri" panose="020F0502020204030204" pitchFamily="34" charset="0"/>
                <a:cs typeface="Arial" panose="020B0604020202020204" pitchFamily="34" charset="0"/>
              </a:rPr>
            </a:br>
            <a:endParaRPr lang="en-US" sz="6600" dirty="0"/>
          </a:p>
        </p:txBody>
      </p:sp>
      <p:pic>
        <p:nvPicPr>
          <p:cNvPr id="8194" name="Picture 2">
            <a:extLst>
              <a:ext uri="{FF2B5EF4-FFF2-40B4-BE49-F238E27FC236}">
                <a16:creationId xmlns:a16="http://schemas.microsoft.com/office/drawing/2014/main" id="{1660820B-26DB-F91B-85C4-A6E90788AE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975" y="2328863"/>
            <a:ext cx="4264879" cy="325832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DA3C0CA-19C3-0468-5626-ACE0398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6995" y="2328863"/>
            <a:ext cx="4076946" cy="325832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FFC80D62-E8D6-76A6-876A-69F8A7C6280F}"/>
              </a:ext>
            </a:extLst>
          </p:cNvPr>
          <p:cNvCxnSpPr>
            <a:cxnSpLocks/>
          </p:cNvCxnSpPr>
          <p:nvPr/>
        </p:nvCxnSpPr>
        <p:spPr>
          <a:xfrm>
            <a:off x="4986338" y="4357688"/>
            <a:ext cx="252888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B20A22A-B014-5A81-E387-219C0628D8F4}"/>
              </a:ext>
            </a:extLst>
          </p:cNvPr>
          <p:cNvSpPr txBox="1"/>
          <p:nvPr/>
        </p:nvSpPr>
        <p:spPr>
          <a:xfrm>
            <a:off x="1371600" y="5786440"/>
            <a:ext cx="10258425" cy="830997"/>
          </a:xfrm>
          <a:prstGeom prst="rect">
            <a:avLst/>
          </a:prstGeom>
          <a:noFill/>
        </p:spPr>
        <p:txBody>
          <a:bodyPr wrap="square" rtlCol="0">
            <a:spAutoFit/>
          </a:bodyPr>
          <a:lstStyle/>
          <a:p>
            <a:r>
              <a:rPr lang="en-US" sz="1600" i="1" kern="100" spc="100" dirty="0">
                <a:solidFill>
                  <a:srgbClr val="000000"/>
                </a:solidFill>
                <a:latin typeface="Calibri" panose="020F0502020204030204" pitchFamily="34" charset="0"/>
                <a:cs typeface="Arial" panose="020B0604020202020204" pitchFamily="34" charset="0"/>
              </a:rPr>
              <a:t>The shape of the CDF curve suggests that the distribution of prices in the data is skewed to the right, with a longer tail on the right-hand side of the curve. This means that there may be some high-priced outliers in the data that are driving up the mean or average price.</a:t>
            </a:r>
          </a:p>
        </p:txBody>
      </p:sp>
      <p:sp>
        <p:nvSpPr>
          <p:cNvPr id="8" name="TextBox 7">
            <a:extLst>
              <a:ext uri="{FF2B5EF4-FFF2-40B4-BE49-F238E27FC236}">
                <a16:creationId xmlns:a16="http://schemas.microsoft.com/office/drawing/2014/main" id="{0D7CC0EF-5818-6667-5045-A972781B2CCA}"/>
              </a:ext>
            </a:extLst>
          </p:cNvPr>
          <p:cNvSpPr txBox="1"/>
          <p:nvPr/>
        </p:nvSpPr>
        <p:spPr>
          <a:xfrm>
            <a:off x="4986338" y="3800475"/>
            <a:ext cx="2528887" cy="369332"/>
          </a:xfrm>
          <a:prstGeom prst="rect">
            <a:avLst/>
          </a:prstGeom>
          <a:noFill/>
        </p:spPr>
        <p:txBody>
          <a:bodyPr wrap="square" rtlCol="0">
            <a:spAutoFit/>
          </a:bodyPr>
          <a:lstStyle/>
          <a:p>
            <a:r>
              <a:rPr lang="en-US" i="1" kern="100" spc="100" dirty="0">
                <a:solidFill>
                  <a:srgbClr val="000000"/>
                </a:solidFill>
                <a:latin typeface="Calibri" panose="020F0502020204030204" pitchFamily="34" charset="0"/>
                <a:cs typeface="Arial" panose="020B0604020202020204" pitchFamily="34" charset="0"/>
              </a:rPr>
              <a:t>Analytical distribution</a:t>
            </a:r>
          </a:p>
        </p:txBody>
      </p:sp>
    </p:spTree>
    <p:extLst>
      <p:ext uri="{BB962C8B-B14F-4D97-AF65-F5344CB8AC3E}">
        <p14:creationId xmlns:p14="http://schemas.microsoft.com/office/powerpoint/2010/main" val="788484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FB48-F5C5-4E6D-DF7C-3B532E9E68E0}"/>
              </a:ext>
            </a:extLst>
          </p:cNvPr>
          <p:cNvSpPr>
            <a:spLocks noGrp="1"/>
          </p:cNvSpPr>
          <p:nvPr>
            <p:ph type="title"/>
          </p:nvPr>
        </p:nvSpPr>
        <p:spPr>
          <a:xfrm>
            <a:off x="758951" y="385780"/>
            <a:ext cx="2712911" cy="926973"/>
          </a:xfrm>
        </p:spPr>
        <p:txBody>
          <a:bodyPr>
            <a:normAutofit fontScale="90000"/>
          </a:bodyPr>
          <a:lstStyle/>
          <a:p>
            <a:r>
              <a:rPr lang="en-US" dirty="0"/>
              <a:t>Outliers</a:t>
            </a:r>
          </a:p>
        </p:txBody>
      </p:sp>
      <p:pic>
        <p:nvPicPr>
          <p:cNvPr id="4" name="Content Placeholder 3">
            <a:extLst>
              <a:ext uri="{FF2B5EF4-FFF2-40B4-BE49-F238E27FC236}">
                <a16:creationId xmlns:a16="http://schemas.microsoft.com/office/drawing/2014/main" id="{96375BEA-9D5F-2666-2C4B-322A389C761A}"/>
              </a:ext>
            </a:extLst>
          </p:cNvPr>
          <p:cNvPicPr>
            <a:picLocks noGrp="1" noChangeAspect="1"/>
          </p:cNvPicPr>
          <p:nvPr>
            <p:ph idx="1"/>
          </p:nvPr>
        </p:nvPicPr>
        <p:blipFill>
          <a:blip r:embed="rId2"/>
          <a:stretch>
            <a:fillRect/>
          </a:stretch>
        </p:blipFill>
        <p:spPr>
          <a:xfrm>
            <a:off x="758952" y="3787125"/>
            <a:ext cx="10756600" cy="1036780"/>
          </a:xfrm>
          <a:prstGeom prst="rect">
            <a:avLst/>
          </a:prstGeom>
        </p:spPr>
      </p:pic>
      <p:sp>
        <p:nvSpPr>
          <p:cNvPr id="5" name="TextBox 4">
            <a:extLst>
              <a:ext uri="{FF2B5EF4-FFF2-40B4-BE49-F238E27FC236}">
                <a16:creationId xmlns:a16="http://schemas.microsoft.com/office/drawing/2014/main" id="{D3B9C948-B821-A766-8018-891EC2A4954A}"/>
              </a:ext>
            </a:extLst>
          </p:cNvPr>
          <p:cNvSpPr txBox="1"/>
          <p:nvPr/>
        </p:nvSpPr>
        <p:spPr>
          <a:xfrm>
            <a:off x="1150912" y="1312753"/>
            <a:ext cx="9972675" cy="2308324"/>
          </a:xfrm>
          <a:prstGeom prst="rect">
            <a:avLst/>
          </a:prstGeom>
          <a:noFill/>
        </p:spPr>
        <p:txBody>
          <a:bodyPr wrap="square" rtlCol="0">
            <a:spAutoFit/>
          </a:bodyPr>
          <a:lstStyle/>
          <a:p>
            <a:r>
              <a:rPr lang="en-US" sz="2400" i="1" spc="100" dirty="0">
                <a:solidFill>
                  <a:schemeClr val="tx1">
                    <a:lumMod val="85000"/>
                    <a:lumOff val="15000"/>
                  </a:schemeClr>
                </a:solidFill>
                <a:latin typeface="+mj-lt"/>
                <a:ea typeface="+mj-ea"/>
                <a:cs typeface="+mj-cs"/>
              </a:rPr>
              <a:t>We calculated outliers of the prices in my data using z-scores. Using 3 standard deviation above and below the mean, we found that the minimum outlier price is at 1263.9 pounds in our listings.</a:t>
            </a:r>
          </a:p>
          <a:p>
            <a:endParaRPr lang="en-US" sz="2400" i="1" spc="100" dirty="0">
              <a:solidFill>
                <a:schemeClr val="tx1">
                  <a:lumMod val="85000"/>
                  <a:lumOff val="15000"/>
                </a:schemeClr>
              </a:solidFill>
              <a:latin typeface="+mj-lt"/>
              <a:ea typeface="+mj-ea"/>
              <a:cs typeface="+mj-cs"/>
            </a:endParaRPr>
          </a:p>
          <a:p>
            <a:r>
              <a:rPr lang="en-US" sz="2400" i="1" spc="100" dirty="0">
                <a:solidFill>
                  <a:schemeClr val="tx1">
                    <a:lumMod val="85000"/>
                    <a:lumOff val="15000"/>
                  </a:schemeClr>
                </a:solidFill>
                <a:latin typeface="+mj-lt"/>
                <a:ea typeface="+mj-ea"/>
                <a:cs typeface="+mj-cs"/>
              </a:rPr>
              <a:t>We then removed the outliers of the price so they won't affect our distribution.</a:t>
            </a:r>
          </a:p>
        </p:txBody>
      </p:sp>
      <p:pic>
        <p:nvPicPr>
          <p:cNvPr id="6" name="Picture 5">
            <a:extLst>
              <a:ext uri="{FF2B5EF4-FFF2-40B4-BE49-F238E27FC236}">
                <a16:creationId xmlns:a16="http://schemas.microsoft.com/office/drawing/2014/main" id="{2323C4B5-8649-CEF3-F8CE-605B23B8BA56}"/>
              </a:ext>
            </a:extLst>
          </p:cNvPr>
          <p:cNvPicPr>
            <a:picLocks noChangeAspect="1"/>
          </p:cNvPicPr>
          <p:nvPr/>
        </p:nvPicPr>
        <p:blipFill>
          <a:blip r:embed="rId3"/>
          <a:stretch>
            <a:fillRect/>
          </a:stretch>
        </p:blipFill>
        <p:spPr>
          <a:xfrm>
            <a:off x="758951" y="4989953"/>
            <a:ext cx="10756599" cy="1135354"/>
          </a:xfrm>
          <a:prstGeom prst="rect">
            <a:avLst/>
          </a:prstGeom>
        </p:spPr>
      </p:pic>
    </p:spTree>
    <p:extLst>
      <p:ext uri="{BB962C8B-B14F-4D97-AF65-F5344CB8AC3E}">
        <p14:creationId xmlns:p14="http://schemas.microsoft.com/office/powerpoint/2010/main" val="3127444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38" name="Rectangle 92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34391-70C9-9D2F-B423-A6A4388E0348}"/>
              </a:ext>
            </a:extLst>
          </p:cNvPr>
          <p:cNvSpPr>
            <a:spLocks noGrp="1"/>
          </p:cNvSpPr>
          <p:nvPr>
            <p:ph type="title"/>
          </p:nvPr>
        </p:nvSpPr>
        <p:spPr>
          <a:xfrm>
            <a:off x="758952" y="420625"/>
            <a:ext cx="10667998" cy="1326814"/>
          </a:xfrm>
        </p:spPr>
        <p:txBody>
          <a:bodyPr anchor="ctr">
            <a:normAutofit/>
          </a:bodyPr>
          <a:lstStyle/>
          <a:p>
            <a:r>
              <a:rPr lang="en-US" dirty="0"/>
              <a:t>Scatter plots</a:t>
            </a:r>
          </a:p>
        </p:txBody>
      </p:sp>
      <p:cxnSp>
        <p:nvCxnSpPr>
          <p:cNvPr id="9240" name="Straight Connector 9239">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220" name="Picture 4">
            <a:extLst>
              <a:ext uri="{FF2B5EF4-FFF2-40B4-BE49-F238E27FC236}">
                <a16:creationId xmlns:a16="http://schemas.microsoft.com/office/drawing/2014/main" id="{77836945-B7F8-C05A-3DEB-E4F106795C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4602" y="2395410"/>
            <a:ext cx="3218345" cy="3352442"/>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9370E47A-FBA3-ACE0-A433-DE2E4EB15ED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07549" y="2395410"/>
            <a:ext cx="3218345" cy="3352442"/>
          </a:xfrm>
          <a:prstGeom prst="rect">
            <a:avLst/>
          </a:prstGeom>
          <a:noFill/>
          <a:extLst>
            <a:ext uri="{909E8E84-426E-40DD-AFC4-6F175D3DCCD1}">
              <a14:hiddenFill xmlns:a14="http://schemas.microsoft.com/office/drawing/2010/main">
                <a:solidFill>
                  <a:srgbClr val="FFFFFF"/>
                </a:solidFill>
              </a14:hiddenFill>
            </a:ext>
          </a:extLst>
        </p:spPr>
      </p:pic>
      <p:sp>
        <p:nvSpPr>
          <p:cNvPr id="9224" name="Content Placeholder 9223">
            <a:extLst>
              <a:ext uri="{FF2B5EF4-FFF2-40B4-BE49-F238E27FC236}">
                <a16:creationId xmlns:a16="http://schemas.microsoft.com/office/drawing/2014/main" id="{E657308B-59C7-0988-2D00-2BF09C9874AD}"/>
              </a:ext>
            </a:extLst>
          </p:cNvPr>
          <p:cNvSpPr>
            <a:spLocks noGrp="1"/>
          </p:cNvSpPr>
          <p:nvPr>
            <p:ph idx="1"/>
          </p:nvPr>
        </p:nvSpPr>
        <p:spPr>
          <a:xfrm>
            <a:off x="7007109" y="2164428"/>
            <a:ext cx="4776901" cy="4434641"/>
          </a:xfrm>
        </p:spPr>
        <p:txBody>
          <a:bodyPr>
            <a:normAutofit/>
          </a:bodyPr>
          <a:lstStyle/>
          <a:p>
            <a:pPr marL="0" indent="0">
              <a:buNone/>
            </a:pPr>
            <a:r>
              <a:rPr lang="en-US" sz="1800" i="1" spc="100" dirty="0">
                <a:latin typeface="+mj-lt"/>
                <a:ea typeface="+mj-ea"/>
                <a:cs typeface="+mj-cs"/>
              </a:rPr>
              <a:t>Two scatter plots are created to compare the correlation and causation between two variables:</a:t>
            </a:r>
          </a:p>
          <a:p>
            <a:pPr marL="342900" indent="-342900">
              <a:buFont typeface="+mj-lt"/>
              <a:buAutoNum type="arabicPeriod"/>
            </a:pPr>
            <a:r>
              <a:rPr lang="en-US" sz="1800" i="1" spc="100" dirty="0">
                <a:latin typeface="+mj-lt"/>
                <a:ea typeface="+mj-ea"/>
                <a:cs typeface="+mj-cs"/>
              </a:rPr>
              <a:t>Price vs distance from the city center: A negative correlation between the 2 variables can be seen and this can be because as we step away from the center of the city, there is less demand for temporary stay for tourists.</a:t>
            </a:r>
          </a:p>
          <a:p>
            <a:pPr marL="342900" indent="-342900">
              <a:buFont typeface="+mj-lt"/>
              <a:buAutoNum type="arabicPeriod"/>
            </a:pPr>
            <a:r>
              <a:rPr lang="en-US" sz="1800" i="1" spc="100" dirty="0">
                <a:latin typeface="+mj-lt"/>
                <a:ea typeface="+mj-ea"/>
                <a:cs typeface="+mj-cs"/>
              </a:rPr>
              <a:t>Price vs attractions rating: A positive correlation between the two can be seen as the attractions near the listings are rated higher, the demand for stay can be higher.</a:t>
            </a:r>
          </a:p>
        </p:txBody>
      </p:sp>
      <p:sp>
        <p:nvSpPr>
          <p:cNvPr id="92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4120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9A8CC7-A1BA-64D3-CD4C-EC902ACE67BB}"/>
              </a:ext>
            </a:extLst>
          </p:cNvPr>
          <p:cNvSpPr>
            <a:spLocks noGrp="1"/>
          </p:cNvSpPr>
          <p:nvPr>
            <p:ph type="title"/>
          </p:nvPr>
        </p:nvSpPr>
        <p:spPr>
          <a:xfrm>
            <a:off x="142289" y="517209"/>
            <a:ext cx="4757738" cy="5577840"/>
          </a:xfrm>
        </p:spPr>
        <p:txBody>
          <a:bodyPr vert="horz" lIns="91440" tIns="45720" rIns="91440" bIns="45720" rtlCol="0" anchor="ctr" anchorCtr="0">
            <a:normAutofit/>
          </a:bodyPr>
          <a:lstStyle/>
          <a:p>
            <a:pPr marL="0" marR="0">
              <a:spcAft>
                <a:spcPts val="0"/>
              </a:spcAft>
            </a:pPr>
            <a:r>
              <a:rPr lang="en-US" sz="2800" b="1" i="1" kern="1200" spc="100" baseline="0" dirty="0">
                <a:solidFill>
                  <a:schemeClr val="bg1"/>
                </a:solidFill>
                <a:effectLst/>
                <a:latin typeface="+mj-lt"/>
                <a:ea typeface="+mj-ea"/>
                <a:cs typeface="+mj-cs"/>
              </a:rPr>
              <a:t>Regression Analysis:</a:t>
            </a:r>
            <a:br>
              <a:rPr lang="en-US" sz="1800" i="1" kern="1200" spc="100" baseline="0" dirty="0">
                <a:solidFill>
                  <a:schemeClr val="bg1"/>
                </a:solidFill>
                <a:effectLst/>
                <a:latin typeface="+mj-lt"/>
                <a:ea typeface="+mj-ea"/>
                <a:cs typeface="+mj-cs"/>
              </a:rPr>
            </a:br>
            <a:br>
              <a:rPr lang="en-US" sz="1800" i="1" kern="1200" spc="100" baseline="0" dirty="0">
                <a:solidFill>
                  <a:schemeClr val="bg1"/>
                </a:solidFill>
                <a:effectLst/>
                <a:latin typeface="+mj-lt"/>
                <a:ea typeface="+mj-ea"/>
                <a:cs typeface="+mj-cs"/>
              </a:rPr>
            </a:br>
            <a:r>
              <a:rPr lang="en-US" sz="1800" i="1" kern="1200" spc="100" baseline="0" dirty="0">
                <a:solidFill>
                  <a:schemeClr val="bg1"/>
                </a:solidFill>
                <a:effectLst/>
                <a:latin typeface="+mj-lt"/>
                <a:ea typeface="+mj-ea"/>
                <a:cs typeface="+mj-cs"/>
              </a:rPr>
              <a:t>A regression analysis was conducted on the dependent variable, price, and all the explanatory variables. </a:t>
            </a:r>
            <a:br>
              <a:rPr lang="en-US" sz="1800" i="1" kern="1200" spc="100" baseline="0" dirty="0">
                <a:solidFill>
                  <a:schemeClr val="bg1"/>
                </a:solidFill>
                <a:effectLst/>
                <a:latin typeface="+mj-lt"/>
                <a:ea typeface="+mj-ea"/>
                <a:cs typeface="+mj-cs"/>
              </a:rPr>
            </a:br>
            <a:br>
              <a:rPr lang="en-US" sz="1800" i="1" kern="1200" spc="100" baseline="0" dirty="0">
                <a:solidFill>
                  <a:schemeClr val="bg1"/>
                </a:solidFill>
                <a:effectLst/>
                <a:latin typeface="+mj-lt"/>
                <a:ea typeface="+mj-ea"/>
                <a:cs typeface="+mj-cs"/>
              </a:rPr>
            </a:br>
            <a:r>
              <a:rPr lang="en-US" sz="1800" i="1" kern="1200" spc="100" baseline="0" dirty="0">
                <a:solidFill>
                  <a:schemeClr val="bg1"/>
                </a:solidFill>
                <a:effectLst/>
                <a:latin typeface="+mj-lt"/>
                <a:ea typeface="+mj-ea"/>
                <a:cs typeface="+mj-cs"/>
              </a:rPr>
              <a:t>The analysis shows that all variables are statistically significant in predicting the rental prices in Europe. </a:t>
            </a:r>
            <a:br>
              <a:rPr lang="en-US" sz="1800" i="1" kern="1200" spc="100" baseline="0" dirty="0">
                <a:solidFill>
                  <a:schemeClr val="bg1"/>
                </a:solidFill>
                <a:effectLst/>
                <a:latin typeface="+mj-lt"/>
                <a:ea typeface="+mj-ea"/>
                <a:cs typeface="+mj-cs"/>
              </a:rPr>
            </a:br>
            <a:br>
              <a:rPr lang="en-US" sz="1800" i="1" kern="1200" spc="100" baseline="0" dirty="0">
                <a:solidFill>
                  <a:schemeClr val="bg1"/>
                </a:solidFill>
                <a:effectLst/>
                <a:latin typeface="+mj-lt"/>
                <a:ea typeface="+mj-ea"/>
                <a:cs typeface="+mj-cs"/>
              </a:rPr>
            </a:br>
            <a:r>
              <a:rPr lang="en-US" sz="1800" i="1" kern="1200" spc="100" baseline="0" dirty="0">
                <a:solidFill>
                  <a:schemeClr val="bg1"/>
                </a:solidFill>
                <a:effectLst/>
                <a:latin typeface="+mj-lt"/>
                <a:ea typeface="+mj-ea"/>
                <a:cs typeface="+mj-cs"/>
              </a:rPr>
              <a:t>The coefficients of determination (R-squared) are 0.31, 0.46, 0.52 and 0.55 respectively for our </a:t>
            </a:r>
            <a:r>
              <a:rPr lang="en-US" sz="1800" dirty="0">
                <a:solidFill>
                  <a:schemeClr val="bg1"/>
                </a:solidFill>
              </a:rPr>
              <a:t>l</a:t>
            </a:r>
            <a:r>
              <a:rPr lang="en-US" sz="1800" i="1" kern="1200" spc="100" baseline="0" dirty="0">
                <a:solidFill>
                  <a:schemeClr val="bg1"/>
                </a:solidFill>
                <a:effectLst/>
                <a:latin typeface="+mj-lt"/>
                <a:ea typeface="+mj-ea"/>
                <a:cs typeface="+mj-cs"/>
              </a:rPr>
              <a:t>inear regression model, 2</a:t>
            </a:r>
            <a:r>
              <a:rPr lang="en-US" sz="1800" i="1" kern="1200" spc="100" baseline="30000" dirty="0">
                <a:solidFill>
                  <a:schemeClr val="bg1"/>
                </a:solidFill>
                <a:effectLst/>
                <a:latin typeface="+mj-lt"/>
                <a:ea typeface="+mj-ea"/>
                <a:cs typeface="+mj-cs"/>
              </a:rPr>
              <a:t>nd</a:t>
            </a:r>
            <a:r>
              <a:rPr lang="en-US" sz="1800" i="1" kern="1200" spc="100" baseline="0" dirty="0">
                <a:solidFill>
                  <a:schemeClr val="bg1"/>
                </a:solidFill>
                <a:effectLst/>
                <a:latin typeface="+mj-lt"/>
                <a:ea typeface="+mj-ea"/>
                <a:cs typeface="+mj-cs"/>
              </a:rPr>
              <a:t> , 3</a:t>
            </a:r>
            <a:r>
              <a:rPr lang="en-US" sz="1800" i="1" kern="1200" spc="100" baseline="30000" dirty="0">
                <a:solidFill>
                  <a:schemeClr val="bg1"/>
                </a:solidFill>
                <a:effectLst/>
                <a:latin typeface="+mj-lt"/>
                <a:ea typeface="+mj-ea"/>
                <a:cs typeface="+mj-cs"/>
              </a:rPr>
              <a:t>rd</a:t>
            </a:r>
            <a:r>
              <a:rPr lang="en-US" sz="1800" i="1" kern="1200" spc="100" baseline="0" dirty="0">
                <a:solidFill>
                  <a:schemeClr val="bg1"/>
                </a:solidFill>
                <a:effectLst/>
                <a:latin typeface="+mj-lt"/>
                <a:ea typeface="+mj-ea"/>
                <a:cs typeface="+mj-cs"/>
              </a:rPr>
              <a:t>  and 4</a:t>
            </a:r>
            <a:r>
              <a:rPr lang="en-US" sz="1800" i="1" kern="1200" spc="100" baseline="30000" dirty="0">
                <a:solidFill>
                  <a:schemeClr val="bg1"/>
                </a:solidFill>
                <a:effectLst/>
                <a:latin typeface="+mj-lt"/>
                <a:ea typeface="+mj-ea"/>
                <a:cs typeface="+mj-cs"/>
              </a:rPr>
              <a:t>th</a:t>
            </a:r>
            <a:r>
              <a:rPr lang="en-US" sz="1800" i="1" kern="1200" spc="100" baseline="0" dirty="0">
                <a:solidFill>
                  <a:schemeClr val="bg1"/>
                </a:solidFill>
                <a:effectLst/>
                <a:latin typeface="+mj-lt"/>
                <a:ea typeface="+mj-ea"/>
                <a:cs typeface="+mj-cs"/>
              </a:rPr>
              <a:t>  degree polynomial regressions, which means that our best model being the 4th degree Polynomial regression explains 55% of the variability in rental prices can be explained by the model.</a:t>
            </a:r>
            <a:br>
              <a:rPr lang="en-US" sz="1800" i="1" kern="1200" spc="100" baseline="0" dirty="0">
                <a:solidFill>
                  <a:schemeClr val="bg1"/>
                </a:solidFill>
                <a:effectLst/>
                <a:latin typeface="+mj-lt"/>
                <a:ea typeface="+mj-ea"/>
                <a:cs typeface="+mj-cs"/>
              </a:rPr>
            </a:br>
            <a:endParaRPr lang="en-US" sz="1800" i="1" kern="1200" spc="100" baseline="0" dirty="0">
              <a:solidFill>
                <a:schemeClr val="bg1"/>
              </a:solidFill>
              <a:latin typeface="+mj-lt"/>
              <a:ea typeface="+mj-ea"/>
              <a:cs typeface="+mj-cs"/>
            </a:endParaRPr>
          </a:p>
        </p:txBody>
      </p:sp>
      <p:pic>
        <p:nvPicPr>
          <p:cNvPr id="4" name="Content Placeholder 3">
            <a:extLst>
              <a:ext uri="{FF2B5EF4-FFF2-40B4-BE49-F238E27FC236}">
                <a16:creationId xmlns:a16="http://schemas.microsoft.com/office/drawing/2014/main" id="{B42F6A27-1943-EC39-19AE-34BE89137517}"/>
              </a:ext>
            </a:extLst>
          </p:cNvPr>
          <p:cNvPicPr>
            <a:picLocks noGrp="1" noChangeAspect="1"/>
          </p:cNvPicPr>
          <p:nvPr>
            <p:ph idx="1"/>
          </p:nvPr>
        </p:nvPicPr>
        <p:blipFill>
          <a:blip r:embed="rId2"/>
          <a:stretch>
            <a:fillRect/>
          </a:stretch>
        </p:blipFill>
        <p:spPr>
          <a:xfrm>
            <a:off x="5363012" y="1635919"/>
            <a:ext cx="6686699" cy="3586162"/>
          </a:xfrm>
          <a:prstGeom prst="rect">
            <a:avLst/>
          </a:prstGeom>
        </p:spPr>
      </p:pic>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CC2B674C-57F5-DFB6-7C90-C85565D5A86A}"/>
              </a:ext>
            </a:extLst>
          </p:cNvPr>
          <p:cNvSpPr txBox="1"/>
          <p:nvPr/>
        </p:nvSpPr>
        <p:spPr>
          <a:xfrm>
            <a:off x="7718298" y="987772"/>
            <a:ext cx="3714750" cy="584775"/>
          </a:xfrm>
          <a:prstGeom prst="rect">
            <a:avLst/>
          </a:prstGeom>
          <a:noFill/>
        </p:spPr>
        <p:txBody>
          <a:bodyPr wrap="square" rtlCol="0">
            <a:spAutoFit/>
          </a:bodyPr>
          <a:lstStyle/>
          <a:p>
            <a:r>
              <a:rPr lang="en-US" sz="3200" i="1" spc="100" dirty="0">
                <a:latin typeface="+mj-lt"/>
                <a:ea typeface="+mj-ea"/>
                <a:cs typeface="+mj-cs"/>
              </a:rPr>
              <a:t>P-values</a:t>
            </a:r>
          </a:p>
        </p:txBody>
      </p:sp>
    </p:spTree>
    <p:extLst>
      <p:ext uri="{BB962C8B-B14F-4D97-AF65-F5344CB8AC3E}">
        <p14:creationId xmlns:p14="http://schemas.microsoft.com/office/powerpoint/2010/main" val="53453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9F84-F538-1A38-B77D-782E79A57124}"/>
              </a:ext>
            </a:extLst>
          </p:cNvPr>
          <p:cNvSpPr>
            <a:spLocks noGrp="1"/>
          </p:cNvSpPr>
          <p:nvPr>
            <p:ph type="title"/>
          </p:nvPr>
        </p:nvSpPr>
        <p:spPr>
          <a:xfrm>
            <a:off x="772398" y="799293"/>
            <a:ext cx="10536577" cy="4754880"/>
          </a:xfrm>
        </p:spPr>
        <p:txBody>
          <a:bodyPr/>
          <a:lstStyle/>
          <a:p>
            <a:pPr algn="ct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r>
              <a:rPr lang="en-US" sz="24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Statistical Question/Hypothesis:</a:t>
            </a: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t>1. </a:t>
            </a: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What factors affect the Airbnb rental prices in Europe?</a:t>
            </a:r>
            <a:b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t>2. </a:t>
            </a:r>
            <a:r>
              <a:rPr lang="en-US" sz="1800" kern="100" dirty="0">
                <a:effectLst/>
                <a:latin typeface="Calibri" panose="020F0502020204030204" pitchFamily="34" charset="0"/>
                <a:ea typeface="Calibri" panose="020F0502020204030204" pitchFamily="34" charset="0"/>
                <a:cs typeface="Arial" panose="020B0604020202020204" pitchFamily="34" charset="0"/>
              </a:rPr>
              <a:t>How do Airbnb prices vary across cities in Europe? Which variables have the greatest impact on the price of a property?</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3. </a:t>
            </a:r>
            <a:r>
              <a:rPr lang="en-US" sz="1800" kern="0" dirty="0">
                <a:solidFill>
                  <a:srgbClr val="000000"/>
                </a:solidFill>
                <a:effectLst/>
                <a:latin typeface="Segoe UI" panose="020B0502040204020203" pitchFamily="34" charset="0"/>
                <a:ea typeface="Times New Roman" panose="02020603050405020304" pitchFamily="18" charset="0"/>
              </a:rPr>
              <a:t>Which variables have the greatest impact on the price of a property?</a:t>
            </a:r>
            <a:r>
              <a:rPr lang="en-US" dirty="0">
                <a:effectLst/>
              </a:rPr>
              <a:t> </a:t>
            </a:r>
            <a:endParaRPr lang="en-US" dirty="0"/>
          </a:p>
        </p:txBody>
      </p:sp>
    </p:spTree>
    <p:extLst>
      <p:ext uri="{BB962C8B-B14F-4D97-AF65-F5344CB8AC3E}">
        <p14:creationId xmlns:p14="http://schemas.microsoft.com/office/powerpoint/2010/main" val="97981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4930-13F8-15E7-56CC-FF53C81111BE}"/>
              </a:ext>
            </a:extLst>
          </p:cNvPr>
          <p:cNvSpPr>
            <a:spLocks noGrp="1"/>
          </p:cNvSpPr>
          <p:nvPr>
            <p:ph type="title"/>
          </p:nvPr>
        </p:nvSpPr>
        <p:spPr>
          <a:xfrm>
            <a:off x="395879" y="1945217"/>
            <a:ext cx="3033119" cy="1083734"/>
          </a:xfrm>
        </p:spPr>
        <p:txBody>
          <a:bodyPr anchor="ctr" anchorCtr="0"/>
          <a:lstStyle/>
          <a:p>
            <a:r>
              <a:rPr lang="en-US" dirty="0"/>
              <a:t>Variables</a:t>
            </a:r>
          </a:p>
        </p:txBody>
      </p:sp>
      <p:graphicFrame>
        <p:nvGraphicFramePr>
          <p:cNvPr id="4" name="Table 5">
            <a:extLst>
              <a:ext uri="{FF2B5EF4-FFF2-40B4-BE49-F238E27FC236}">
                <a16:creationId xmlns:a16="http://schemas.microsoft.com/office/drawing/2014/main" id="{05831910-3A99-220F-6640-6340DD4AC01E}"/>
              </a:ext>
            </a:extLst>
          </p:cNvPr>
          <p:cNvGraphicFramePr>
            <a:graphicFrameLocks noGrp="1"/>
          </p:cNvGraphicFramePr>
          <p:nvPr>
            <p:ph idx="1"/>
            <p:extLst>
              <p:ext uri="{D42A27DB-BD31-4B8C-83A1-F6EECF244321}">
                <p14:modId xmlns:p14="http://schemas.microsoft.com/office/powerpoint/2010/main" val="2758682378"/>
              </p:ext>
            </p:extLst>
          </p:nvPr>
        </p:nvGraphicFramePr>
        <p:xfrm>
          <a:off x="3866530" y="266542"/>
          <a:ext cx="7687542" cy="6324914"/>
        </p:xfrm>
        <a:graphic>
          <a:graphicData uri="http://schemas.openxmlformats.org/drawingml/2006/table">
            <a:tbl>
              <a:tblPr firstRow="1" bandRow="1">
                <a:tableStyleId>{AF606853-7671-496A-8E4F-DF71F8EC918B}</a:tableStyleId>
              </a:tblPr>
              <a:tblGrid>
                <a:gridCol w="2662518">
                  <a:extLst>
                    <a:ext uri="{9D8B030D-6E8A-4147-A177-3AD203B41FA5}">
                      <a16:colId xmlns:a16="http://schemas.microsoft.com/office/drawing/2014/main" val="1216319718"/>
                    </a:ext>
                  </a:extLst>
                </a:gridCol>
                <a:gridCol w="5025024">
                  <a:extLst>
                    <a:ext uri="{9D8B030D-6E8A-4147-A177-3AD203B41FA5}">
                      <a16:colId xmlns:a16="http://schemas.microsoft.com/office/drawing/2014/main" val="1406032178"/>
                    </a:ext>
                  </a:extLst>
                </a:gridCol>
              </a:tblGrid>
              <a:tr h="203325">
                <a:tc>
                  <a:txBody>
                    <a:bodyPr/>
                    <a:lstStyle/>
                    <a:p>
                      <a:r>
                        <a:rPr lang="en-US" sz="1600" b="1" dirty="0">
                          <a:effectLst/>
                        </a:rPr>
                        <a:t>Variables</a:t>
                      </a:r>
                    </a:p>
                  </a:txBody>
                  <a:tcPr marL="123825" marR="123825" marT="57150" marB="57150" anchor="ctr"/>
                </a:tc>
                <a:tc>
                  <a:txBody>
                    <a:bodyPr/>
                    <a:lstStyle/>
                    <a:p>
                      <a:r>
                        <a:rPr lang="en-US" sz="1600" b="1">
                          <a:effectLst/>
                        </a:rPr>
                        <a:t>Description</a:t>
                      </a:r>
                    </a:p>
                  </a:txBody>
                  <a:tcPr marL="123825" marR="123825" marT="57150" marB="57150" anchor="ctr"/>
                </a:tc>
                <a:extLst>
                  <a:ext uri="{0D108BD9-81ED-4DB2-BD59-A6C34878D82A}">
                    <a16:rowId xmlns:a16="http://schemas.microsoft.com/office/drawing/2014/main" val="6289385"/>
                  </a:ext>
                </a:extLst>
              </a:tr>
              <a:tr h="268483">
                <a:tc>
                  <a:txBody>
                    <a:bodyPr/>
                    <a:lstStyle/>
                    <a:p>
                      <a:r>
                        <a:rPr lang="en-US" sz="1600" dirty="0">
                          <a:effectLst/>
                        </a:rPr>
                        <a:t>bedrooms</a:t>
                      </a:r>
                    </a:p>
                  </a:txBody>
                  <a:tcPr marL="123825" marR="123825" marT="57150" marB="57150" anchor="ctr"/>
                </a:tc>
                <a:tc>
                  <a:txBody>
                    <a:bodyPr/>
                    <a:lstStyle/>
                    <a:p>
                      <a:r>
                        <a:rPr lang="en-US" sz="1600">
                          <a:effectLst/>
                        </a:rPr>
                        <a:t>number of bedrooms</a:t>
                      </a:r>
                    </a:p>
                  </a:txBody>
                  <a:tcPr marL="123825" marR="123825" marT="57150" marB="57150" anchor="ctr"/>
                </a:tc>
                <a:extLst>
                  <a:ext uri="{0D108BD9-81ED-4DB2-BD59-A6C34878D82A}">
                    <a16:rowId xmlns:a16="http://schemas.microsoft.com/office/drawing/2014/main" val="3970271548"/>
                  </a:ext>
                </a:extLst>
              </a:tr>
              <a:tr h="268483">
                <a:tc>
                  <a:txBody>
                    <a:bodyPr/>
                    <a:lstStyle/>
                    <a:p>
                      <a:r>
                        <a:rPr lang="en-US" sz="1600">
                          <a:effectLst/>
                        </a:rPr>
                        <a:t>realSum</a:t>
                      </a:r>
                    </a:p>
                  </a:txBody>
                  <a:tcPr marL="123825" marR="123825" marT="57150" marB="57150" anchor="ctr"/>
                </a:tc>
                <a:tc>
                  <a:txBody>
                    <a:bodyPr/>
                    <a:lstStyle/>
                    <a:p>
                      <a:r>
                        <a:rPr lang="en-US" sz="1600">
                          <a:effectLst/>
                        </a:rPr>
                        <a:t>price of the rental houses</a:t>
                      </a:r>
                    </a:p>
                  </a:txBody>
                  <a:tcPr marL="123825" marR="123825" marT="57150" marB="57150" anchor="ctr"/>
                </a:tc>
                <a:extLst>
                  <a:ext uri="{0D108BD9-81ED-4DB2-BD59-A6C34878D82A}">
                    <a16:rowId xmlns:a16="http://schemas.microsoft.com/office/drawing/2014/main" val="3893539291"/>
                  </a:ext>
                </a:extLst>
              </a:tr>
              <a:tr h="379580">
                <a:tc>
                  <a:txBody>
                    <a:bodyPr/>
                    <a:lstStyle/>
                    <a:p>
                      <a:r>
                        <a:rPr lang="en-US" sz="1600">
                          <a:effectLst/>
                        </a:rPr>
                        <a:t>person_capacity</a:t>
                      </a:r>
                    </a:p>
                  </a:txBody>
                  <a:tcPr marL="123825" marR="123825" marT="57150" marB="57150" anchor="ctr"/>
                </a:tc>
                <a:tc>
                  <a:txBody>
                    <a:bodyPr/>
                    <a:lstStyle/>
                    <a:p>
                      <a:r>
                        <a:rPr lang="en-US" sz="1600">
                          <a:effectLst/>
                        </a:rPr>
                        <a:t>maximum number of guests</a:t>
                      </a:r>
                    </a:p>
                  </a:txBody>
                  <a:tcPr marL="123825" marR="123825" marT="57150" marB="57150" anchor="ctr"/>
                </a:tc>
                <a:extLst>
                  <a:ext uri="{0D108BD9-81ED-4DB2-BD59-A6C34878D82A}">
                    <a16:rowId xmlns:a16="http://schemas.microsoft.com/office/drawing/2014/main" val="2021612942"/>
                  </a:ext>
                </a:extLst>
              </a:tr>
              <a:tr h="259511">
                <a:tc>
                  <a:txBody>
                    <a:bodyPr/>
                    <a:lstStyle/>
                    <a:p>
                      <a:r>
                        <a:rPr lang="en-US" sz="1600">
                          <a:effectLst/>
                        </a:rPr>
                        <a:t>room_type</a:t>
                      </a:r>
                    </a:p>
                  </a:txBody>
                  <a:tcPr marL="123825" marR="123825" marT="57150" marB="57150" anchor="ctr"/>
                </a:tc>
                <a:tc>
                  <a:txBody>
                    <a:bodyPr/>
                    <a:lstStyle/>
                    <a:p>
                      <a:r>
                        <a:rPr lang="en-US" sz="1600">
                          <a:effectLst/>
                        </a:rPr>
                        <a:t>type of room</a:t>
                      </a:r>
                    </a:p>
                  </a:txBody>
                  <a:tcPr marL="123825" marR="123825" marT="57150" marB="57150" anchor="ctr"/>
                </a:tc>
                <a:extLst>
                  <a:ext uri="{0D108BD9-81ED-4DB2-BD59-A6C34878D82A}">
                    <a16:rowId xmlns:a16="http://schemas.microsoft.com/office/drawing/2014/main" val="113166287"/>
                  </a:ext>
                </a:extLst>
              </a:tr>
              <a:tr h="268483">
                <a:tc>
                  <a:txBody>
                    <a:bodyPr/>
                    <a:lstStyle/>
                    <a:p>
                      <a:r>
                        <a:rPr lang="en-US" sz="1600">
                          <a:effectLst/>
                        </a:rPr>
                        <a:t>room_private</a:t>
                      </a:r>
                    </a:p>
                  </a:txBody>
                  <a:tcPr marL="123825" marR="123825" marT="57150" marB="57150" anchor="ctr"/>
                </a:tc>
                <a:tc>
                  <a:txBody>
                    <a:bodyPr/>
                    <a:lstStyle/>
                    <a:p>
                      <a:r>
                        <a:rPr lang="en-US" sz="1600">
                          <a:effectLst/>
                        </a:rPr>
                        <a:t>dummy for private rooms</a:t>
                      </a:r>
                    </a:p>
                  </a:txBody>
                  <a:tcPr marL="123825" marR="123825" marT="57150" marB="57150" anchor="ctr"/>
                </a:tc>
                <a:extLst>
                  <a:ext uri="{0D108BD9-81ED-4DB2-BD59-A6C34878D82A}">
                    <a16:rowId xmlns:a16="http://schemas.microsoft.com/office/drawing/2014/main" val="2507434796"/>
                  </a:ext>
                </a:extLst>
              </a:tr>
              <a:tr h="268483">
                <a:tc>
                  <a:txBody>
                    <a:bodyPr/>
                    <a:lstStyle/>
                    <a:p>
                      <a:r>
                        <a:rPr lang="en-US" sz="1600">
                          <a:effectLst/>
                        </a:rPr>
                        <a:t>room_shared</a:t>
                      </a:r>
                    </a:p>
                  </a:txBody>
                  <a:tcPr marL="123825" marR="123825" marT="57150" marB="57150" anchor="ctr"/>
                </a:tc>
                <a:tc>
                  <a:txBody>
                    <a:bodyPr/>
                    <a:lstStyle/>
                    <a:p>
                      <a:r>
                        <a:rPr lang="en-US" sz="1600">
                          <a:effectLst/>
                        </a:rPr>
                        <a:t>dummy for shared rooms</a:t>
                      </a:r>
                    </a:p>
                  </a:txBody>
                  <a:tcPr marL="123825" marR="123825" marT="57150" marB="57150" anchor="ctr"/>
                </a:tc>
                <a:extLst>
                  <a:ext uri="{0D108BD9-81ED-4DB2-BD59-A6C34878D82A}">
                    <a16:rowId xmlns:a16="http://schemas.microsoft.com/office/drawing/2014/main" val="379821630"/>
                  </a:ext>
                </a:extLst>
              </a:tr>
              <a:tr h="268483">
                <a:tc>
                  <a:txBody>
                    <a:bodyPr/>
                    <a:lstStyle/>
                    <a:p>
                      <a:r>
                        <a:rPr lang="en-US" sz="1600" dirty="0" err="1">
                          <a:effectLst/>
                        </a:rPr>
                        <a:t>cleanliness_rating</a:t>
                      </a:r>
                      <a:endParaRPr lang="en-US" sz="1600" dirty="0">
                        <a:effectLst/>
                      </a:endParaRPr>
                    </a:p>
                  </a:txBody>
                  <a:tcPr marL="123825" marR="123825" marT="57150" marB="57150" anchor="ctr"/>
                </a:tc>
                <a:tc>
                  <a:txBody>
                    <a:bodyPr/>
                    <a:lstStyle/>
                    <a:p>
                      <a:r>
                        <a:rPr lang="en-US" sz="1600">
                          <a:effectLst/>
                        </a:rPr>
                        <a:t>guest reviews: scale to 10</a:t>
                      </a:r>
                    </a:p>
                  </a:txBody>
                  <a:tcPr marL="123825" marR="123825" marT="57150" marB="57150" anchor="ctr"/>
                </a:tc>
                <a:extLst>
                  <a:ext uri="{0D108BD9-81ED-4DB2-BD59-A6C34878D82A}">
                    <a16:rowId xmlns:a16="http://schemas.microsoft.com/office/drawing/2014/main" val="1538876930"/>
                  </a:ext>
                </a:extLst>
              </a:tr>
              <a:tr h="268483">
                <a:tc>
                  <a:txBody>
                    <a:bodyPr/>
                    <a:lstStyle/>
                    <a:p>
                      <a:r>
                        <a:rPr lang="en-US" sz="1600" dirty="0" err="1">
                          <a:effectLst/>
                        </a:rPr>
                        <a:t>guest_satisfaction_overall</a:t>
                      </a:r>
                      <a:r>
                        <a:rPr lang="en-US" sz="1600" dirty="0">
                          <a:effectLst/>
                        </a:rPr>
                        <a:t> </a:t>
                      </a:r>
                    </a:p>
                  </a:txBody>
                  <a:tcPr marL="123825" marR="123825" marT="57150" marB="57150" anchor="ctr"/>
                </a:tc>
                <a:tc>
                  <a:txBody>
                    <a:bodyPr/>
                    <a:lstStyle/>
                    <a:p>
                      <a:r>
                        <a:rPr lang="en-US" sz="1600">
                          <a:effectLst/>
                        </a:rPr>
                        <a:t>guest reviews: scale to 100</a:t>
                      </a:r>
                    </a:p>
                  </a:txBody>
                  <a:tcPr marL="123825" marR="123825" marT="57150" marB="57150" anchor="ctr"/>
                </a:tc>
                <a:extLst>
                  <a:ext uri="{0D108BD9-81ED-4DB2-BD59-A6C34878D82A}">
                    <a16:rowId xmlns:a16="http://schemas.microsoft.com/office/drawing/2014/main" val="94956028"/>
                  </a:ext>
                </a:extLst>
              </a:tr>
              <a:tr h="379580">
                <a:tc>
                  <a:txBody>
                    <a:bodyPr/>
                    <a:lstStyle/>
                    <a:p>
                      <a:r>
                        <a:rPr lang="en-US" sz="1600" dirty="0" err="1">
                          <a:effectLst/>
                        </a:rPr>
                        <a:t>host_is_superhost</a:t>
                      </a:r>
                      <a:r>
                        <a:rPr lang="en-US" sz="1600" dirty="0">
                          <a:effectLst/>
                        </a:rPr>
                        <a:t> </a:t>
                      </a:r>
                    </a:p>
                  </a:txBody>
                  <a:tcPr marL="123825" marR="123825" marT="57150" marB="57150" anchor="ctr"/>
                </a:tc>
                <a:tc>
                  <a:txBody>
                    <a:bodyPr/>
                    <a:lstStyle/>
                    <a:p>
                      <a:r>
                        <a:rPr lang="en-US" sz="1600">
                          <a:effectLst/>
                        </a:rPr>
                        <a:t>dummy for hosts with the superhost status</a:t>
                      </a:r>
                    </a:p>
                  </a:txBody>
                  <a:tcPr marL="123825" marR="123825" marT="57150" marB="57150" anchor="ctr"/>
                </a:tc>
                <a:extLst>
                  <a:ext uri="{0D108BD9-81ED-4DB2-BD59-A6C34878D82A}">
                    <a16:rowId xmlns:a16="http://schemas.microsoft.com/office/drawing/2014/main" val="1248574204"/>
                  </a:ext>
                </a:extLst>
              </a:tr>
              <a:tr h="490677">
                <a:tc>
                  <a:txBody>
                    <a:bodyPr/>
                    <a:lstStyle/>
                    <a:p>
                      <a:r>
                        <a:rPr lang="en-US" sz="1600">
                          <a:effectLst/>
                        </a:rPr>
                        <a:t>multi</a:t>
                      </a:r>
                    </a:p>
                  </a:txBody>
                  <a:tcPr marL="123825" marR="123825" marT="57150" marB="57150" anchor="ctr"/>
                </a:tc>
                <a:tc>
                  <a:txBody>
                    <a:bodyPr/>
                    <a:lstStyle/>
                    <a:p>
                      <a:r>
                        <a:rPr lang="en-US" sz="1600">
                          <a:effectLst/>
                        </a:rPr>
                        <a:t>dummy for listings offered by hosts with 2–4 listings</a:t>
                      </a:r>
                    </a:p>
                  </a:txBody>
                  <a:tcPr marL="123825" marR="123825" marT="57150" marB="57150" anchor="ctr"/>
                </a:tc>
                <a:extLst>
                  <a:ext uri="{0D108BD9-81ED-4DB2-BD59-A6C34878D82A}">
                    <a16:rowId xmlns:a16="http://schemas.microsoft.com/office/drawing/2014/main" val="2712994898"/>
                  </a:ext>
                </a:extLst>
              </a:tr>
              <a:tr h="601773">
                <a:tc>
                  <a:txBody>
                    <a:bodyPr/>
                    <a:lstStyle/>
                    <a:p>
                      <a:r>
                        <a:rPr lang="en-US" sz="1600">
                          <a:effectLst/>
                        </a:rPr>
                        <a:t>biz</a:t>
                      </a:r>
                    </a:p>
                  </a:txBody>
                  <a:tcPr marL="123825" marR="123825" marT="57150" marB="57150" anchor="ctr"/>
                </a:tc>
                <a:tc>
                  <a:txBody>
                    <a:bodyPr/>
                    <a:lstStyle/>
                    <a:p>
                      <a:r>
                        <a:rPr lang="en-US" sz="1600">
                          <a:effectLst/>
                        </a:rPr>
                        <a:t>dummy for listings offered by hosts with more than 4 listings</a:t>
                      </a:r>
                    </a:p>
                  </a:txBody>
                  <a:tcPr marL="123825" marR="123825" marT="57150" marB="57150" anchor="ctr"/>
                </a:tc>
                <a:extLst>
                  <a:ext uri="{0D108BD9-81ED-4DB2-BD59-A6C34878D82A}">
                    <a16:rowId xmlns:a16="http://schemas.microsoft.com/office/drawing/2014/main" val="1929602607"/>
                  </a:ext>
                </a:extLst>
              </a:tr>
              <a:tr h="379580">
                <a:tc>
                  <a:txBody>
                    <a:bodyPr/>
                    <a:lstStyle/>
                    <a:p>
                      <a:r>
                        <a:rPr lang="en-US" sz="1600">
                          <a:effectLst/>
                        </a:rPr>
                        <a:t>dist</a:t>
                      </a:r>
                    </a:p>
                  </a:txBody>
                  <a:tcPr marL="123825" marR="123825" marT="57150" marB="57150" anchor="ctr"/>
                </a:tc>
                <a:tc>
                  <a:txBody>
                    <a:bodyPr/>
                    <a:lstStyle/>
                    <a:p>
                      <a:r>
                        <a:rPr lang="en-US" sz="1600">
                          <a:effectLst/>
                        </a:rPr>
                        <a:t>distance to the city centre in kilometres</a:t>
                      </a:r>
                    </a:p>
                  </a:txBody>
                  <a:tcPr marL="123825" marR="123825" marT="57150" marB="57150" anchor="ctr"/>
                </a:tc>
                <a:extLst>
                  <a:ext uri="{0D108BD9-81ED-4DB2-BD59-A6C34878D82A}">
                    <a16:rowId xmlns:a16="http://schemas.microsoft.com/office/drawing/2014/main" val="4098231891"/>
                  </a:ext>
                </a:extLst>
              </a:tr>
              <a:tr h="490677">
                <a:tc>
                  <a:txBody>
                    <a:bodyPr/>
                    <a:lstStyle/>
                    <a:p>
                      <a:r>
                        <a:rPr lang="en-US" sz="1600">
                          <a:effectLst/>
                        </a:rPr>
                        <a:t>metro_dist</a:t>
                      </a:r>
                    </a:p>
                  </a:txBody>
                  <a:tcPr marL="123825" marR="123825" marT="57150" marB="57150" anchor="ctr"/>
                </a:tc>
                <a:tc>
                  <a:txBody>
                    <a:bodyPr/>
                    <a:lstStyle/>
                    <a:p>
                      <a:r>
                        <a:rPr lang="en-US" sz="1600">
                          <a:effectLst/>
                        </a:rPr>
                        <a:t>distance to the closest metro station in kilometres</a:t>
                      </a:r>
                    </a:p>
                  </a:txBody>
                  <a:tcPr marL="123825" marR="123825" marT="57150" marB="57150" anchor="ctr"/>
                </a:tc>
                <a:extLst>
                  <a:ext uri="{0D108BD9-81ED-4DB2-BD59-A6C34878D82A}">
                    <a16:rowId xmlns:a16="http://schemas.microsoft.com/office/drawing/2014/main" val="2608477828"/>
                  </a:ext>
                </a:extLst>
              </a:tr>
              <a:tr h="268483">
                <a:tc>
                  <a:txBody>
                    <a:bodyPr/>
                    <a:lstStyle/>
                    <a:p>
                      <a:r>
                        <a:rPr lang="en-US" sz="1600">
                          <a:effectLst/>
                        </a:rPr>
                        <a:t>attr_index</a:t>
                      </a:r>
                    </a:p>
                  </a:txBody>
                  <a:tcPr marL="123825" marR="123825" marT="57150" marB="57150" anchor="ctr"/>
                </a:tc>
                <a:tc>
                  <a:txBody>
                    <a:bodyPr/>
                    <a:lstStyle/>
                    <a:p>
                      <a:r>
                        <a:rPr lang="en-US" sz="1600">
                          <a:effectLst/>
                        </a:rPr>
                        <a:t>attraction index: scale to 100</a:t>
                      </a:r>
                    </a:p>
                  </a:txBody>
                  <a:tcPr marL="123825" marR="123825" marT="57150" marB="57150" anchor="ctr"/>
                </a:tc>
                <a:extLst>
                  <a:ext uri="{0D108BD9-81ED-4DB2-BD59-A6C34878D82A}">
                    <a16:rowId xmlns:a16="http://schemas.microsoft.com/office/drawing/2014/main" val="3258696845"/>
                  </a:ext>
                </a:extLst>
              </a:tr>
              <a:tr h="379580">
                <a:tc>
                  <a:txBody>
                    <a:bodyPr/>
                    <a:lstStyle/>
                    <a:p>
                      <a:r>
                        <a:rPr lang="en-US" sz="1600" dirty="0" err="1">
                          <a:effectLst/>
                        </a:rPr>
                        <a:t>rest_index</a:t>
                      </a:r>
                      <a:endParaRPr lang="en-US" sz="1600" dirty="0">
                        <a:effectLst/>
                      </a:endParaRPr>
                    </a:p>
                  </a:txBody>
                  <a:tcPr marL="123825" marR="123825" marT="57150" marB="57150" anchor="ctr"/>
                </a:tc>
                <a:tc>
                  <a:txBody>
                    <a:bodyPr/>
                    <a:lstStyle/>
                    <a:p>
                      <a:r>
                        <a:rPr lang="en-US" sz="1600" dirty="0">
                          <a:effectLst/>
                        </a:rPr>
                        <a:t>restaurant index: scale to 100</a:t>
                      </a:r>
                    </a:p>
                  </a:txBody>
                  <a:tcPr marL="123825" marR="123825" marT="57150" marB="57150" anchor="ctr"/>
                </a:tc>
                <a:extLst>
                  <a:ext uri="{0D108BD9-81ED-4DB2-BD59-A6C34878D82A}">
                    <a16:rowId xmlns:a16="http://schemas.microsoft.com/office/drawing/2014/main" val="1091262034"/>
                  </a:ext>
                </a:extLst>
              </a:tr>
            </a:tbl>
          </a:graphicData>
        </a:graphic>
      </p:graphicFrame>
      <p:sp>
        <p:nvSpPr>
          <p:cNvPr id="5" name="TextBox 4">
            <a:extLst>
              <a:ext uri="{FF2B5EF4-FFF2-40B4-BE49-F238E27FC236}">
                <a16:creationId xmlns:a16="http://schemas.microsoft.com/office/drawing/2014/main" id="{FDDAC54C-9D64-1036-E692-97D84684546D}"/>
              </a:ext>
            </a:extLst>
          </p:cNvPr>
          <p:cNvSpPr txBox="1"/>
          <p:nvPr/>
        </p:nvSpPr>
        <p:spPr>
          <a:xfrm>
            <a:off x="476546" y="3428999"/>
            <a:ext cx="2871787" cy="923330"/>
          </a:xfrm>
          <a:prstGeom prst="rect">
            <a:avLst/>
          </a:prstGeom>
          <a:noFill/>
        </p:spPr>
        <p:txBody>
          <a:bodyPr wrap="square" rtlCol="0">
            <a:spAutoFit/>
          </a:bodyPr>
          <a:lstStyle/>
          <a:p>
            <a:r>
              <a:rPr lang="en-US" i="1" spc="100" dirty="0">
                <a:solidFill>
                  <a:schemeClr val="tx1">
                    <a:lumMod val="85000"/>
                    <a:lumOff val="15000"/>
                  </a:schemeClr>
                </a:solidFill>
                <a:latin typeface="+mj-lt"/>
                <a:ea typeface="+mj-ea"/>
                <a:cs typeface="+mj-cs"/>
              </a:rPr>
              <a:t>Price is our dependent variables and others are our independent variables.</a:t>
            </a:r>
          </a:p>
        </p:txBody>
      </p:sp>
    </p:spTree>
    <p:extLst>
      <p:ext uri="{BB962C8B-B14F-4D97-AF65-F5344CB8AC3E}">
        <p14:creationId xmlns:p14="http://schemas.microsoft.com/office/powerpoint/2010/main" val="189792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2562-21B9-9DB7-5C1F-4E0A405E5F50}"/>
              </a:ext>
            </a:extLst>
          </p:cNvPr>
          <p:cNvSpPr>
            <a:spLocks noGrp="1"/>
          </p:cNvSpPr>
          <p:nvPr>
            <p:ph type="title"/>
          </p:nvPr>
        </p:nvSpPr>
        <p:spPr>
          <a:xfrm>
            <a:off x="762000" y="466344"/>
            <a:ext cx="10671048" cy="585216"/>
          </a:xfrm>
        </p:spPr>
        <p:txBody>
          <a:bodyPr>
            <a:normAutofit/>
          </a:bodyPr>
          <a:lstStyle/>
          <a:p>
            <a:pPr algn="ctr"/>
            <a:r>
              <a:rPr lang="en-US" sz="3200"/>
              <a:t>Descriptive Characteristics</a:t>
            </a:r>
            <a:endParaRPr lang="en-US" sz="3200" dirty="0"/>
          </a:p>
        </p:txBody>
      </p:sp>
      <p:pic>
        <p:nvPicPr>
          <p:cNvPr id="9" name="Content Placeholder 8">
            <a:extLst>
              <a:ext uri="{FF2B5EF4-FFF2-40B4-BE49-F238E27FC236}">
                <a16:creationId xmlns:a16="http://schemas.microsoft.com/office/drawing/2014/main" id="{6401B28C-519A-BF29-8192-2674778CD630}"/>
              </a:ext>
            </a:extLst>
          </p:cNvPr>
          <p:cNvPicPr>
            <a:picLocks noGrp="1" noChangeAspect="1"/>
          </p:cNvPicPr>
          <p:nvPr>
            <p:ph idx="1"/>
          </p:nvPr>
        </p:nvPicPr>
        <p:blipFill>
          <a:blip r:embed="rId2"/>
          <a:stretch>
            <a:fillRect/>
          </a:stretch>
        </p:blipFill>
        <p:spPr>
          <a:xfrm>
            <a:off x="43356" y="1427160"/>
            <a:ext cx="5842000" cy="2146300"/>
          </a:xfrm>
          <a:prstGeom prst="rect">
            <a:avLst/>
          </a:prstGeom>
        </p:spPr>
      </p:pic>
      <p:pic>
        <p:nvPicPr>
          <p:cNvPr id="10" name="Picture 9">
            <a:extLst>
              <a:ext uri="{FF2B5EF4-FFF2-40B4-BE49-F238E27FC236}">
                <a16:creationId xmlns:a16="http://schemas.microsoft.com/office/drawing/2014/main" id="{B8EFA9C4-184D-5644-8CC6-E583A068C3D6}"/>
              </a:ext>
            </a:extLst>
          </p:cNvPr>
          <p:cNvPicPr>
            <a:picLocks noChangeAspect="1"/>
          </p:cNvPicPr>
          <p:nvPr/>
        </p:nvPicPr>
        <p:blipFill>
          <a:blip r:embed="rId3"/>
          <a:stretch>
            <a:fillRect/>
          </a:stretch>
        </p:blipFill>
        <p:spPr>
          <a:xfrm>
            <a:off x="5859956" y="1427160"/>
            <a:ext cx="6232028" cy="2146300"/>
          </a:xfrm>
          <a:prstGeom prst="rect">
            <a:avLst/>
          </a:prstGeom>
        </p:spPr>
      </p:pic>
      <p:pic>
        <p:nvPicPr>
          <p:cNvPr id="11" name="Picture 10">
            <a:extLst>
              <a:ext uri="{FF2B5EF4-FFF2-40B4-BE49-F238E27FC236}">
                <a16:creationId xmlns:a16="http://schemas.microsoft.com/office/drawing/2014/main" id="{8256BD13-402C-EAE5-C8BD-60CFC901BFFE}"/>
              </a:ext>
            </a:extLst>
          </p:cNvPr>
          <p:cNvPicPr>
            <a:picLocks noChangeAspect="1"/>
          </p:cNvPicPr>
          <p:nvPr/>
        </p:nvPicPr>
        <p:blipFill>
          <a:blip r:embed="rId4"/>
          <a:stretch>
            <a:fillRect/>
          </a:stretch>
        </p:blipFill>
        <p:spPr>
          <a:xfrm>
            <a:off x="43356" y="3808413"/>
            <a:ext cx="6121400" cy="2184400"/>
          </a:xfrm>
          <a:prstGeom prst="rect">
            <a:avLst/>
          </a:prstGeom>
        </p:spPr>
      </p:pic>
      <p:pic>
        <p:nvPicPr>
          <p:cNvPr id="12" name="Picture 11">
            <a:extLst>
              <a:ext uri="{FF2B5EF4-FFF2-40B4-BE49-F238E27FC236}">
                <a16:creationId xmlns:a16="http://schemas.microsoft.com/office/drawing/2014/main" id="{E8253CF4-5946-7013-8957-40AF80715828}"/>
              </a:ext>
            </a:extLst>
          </p:cNvPr>
          <p:cNvPicPr>
            <a:picLocks noChangeAspect="1"/>
          </p:cNvPicPr>
          <p:nvPr/>
        </p:nvPicPr>
        <p:blipFill>
          <a:blip r:embed="rId5"/>
          <a:stretch>
            <a:fillRect/>
          </a:stretch>
        </p:blipFill>
        <p:spPr>
          <a:xfrm>
            <a:off x="6164756" y="3808413"/>
            <a:ext cx="4490156" cy="2198688"/>
          </a:xfrm>
          <a:prstGeom prst="rect">
            <a:avLst/>
          </a:prstGeom>
        </p:spPr>
      </p:pic>
    </p:spTree>
    <p:extLst>
      <p:ext uri="{BB962C8B-B14F-4D97-AF65-F5344CB8AC3E}">
        <p14:creationId xmlns:p14="http://schemas.microsoft.com/office/powerpoint/2010/main" val="234636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0A46-BB12-E393-6BDF-EEE2FFB5A093}"/>
              </a:ext>
            </a:extLst>
          </p:cNvPr>
          <p:cNvSpPr>
            <a:spLocks noGrp="1"/>
          </p:cNvSpPr>
          <p:nvPr>
            <p:ph type="title"/>
          </p:nvPr>
        </p:nvSpPr>
        <p:spPr>
          <a:xfrm>
            <a:off x="4277169" y="193006"/>
            <a:ext cx="3831336" cy="1288509"/>
          </a:xfrm>
        </p:spPr>
        <p:txBody>
          <a:bodyPr anchor="ctr" anchorCtr="0">
            <a:normAutofit/>
          </a:bodyPr>
          <a:lstStyle/>
          <a:p>
            <a:pPr marL="0" marR="0">
              <a:spcBef>
                <a:spcPts val="0"/>
              </a:spcBef>
              <a:spcAft>
                <a:spcPts val="0"/>
              </a:spcAft>
            </a:pPr>
            <a:r>
              <a:rPr lang="en-US" sz="32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Histogram Analysis:</a:t>
            </a:r>
            <a:endParaRPr lang="en-US" sz="32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1239B23B-61B5-A887-8186-F4F63B6550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7917" y="1481515"/>
            <a:ext cx="6324801" cy="41432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396E51-AF7B-56ED-AED7-5848B18C702E}"/>
              </a:ext>
            </a:extLst>
          </p:cNvPr>
          <p:cNvSpPr txBox="1"/>
          <p:nvPr/>
        </p:nvSpPr>
        <p:spPr>
          <a:xfrm>
            <a:off x="510988" y="1906512"/>
            <a:ext cx="4636822" cy="3293209"/>
          </a:xfrm>
          <a:prstGeom prst="rect">
            <a:avLst/>
          </a:prstGeom>
          <a:noFill/>
        </p:spPr>
        <p:txBody>
          <a:bodyPr wrap="square" rtlCol="0">
            <a:spAutoFit/>
          </a:bodyPr>
          <a:lstStyle/>
          <a:p>
            <a:endParaRPr lang="en-US" sz="1600" dirty="0"/>
          </a:p>
          <a:p>
            <a:r>
              <a:rPr lang="en-US" sz="1600" dirty="0"/>
              <a:t>The Airbnb rental prices are mostly distributed under £2500, indicating that most of the data is concentrated on one end of the distribution. This type of distribution is commonly referred to as a "skewed right" distribution.</a:t>
            </a:r>
          </a:p>
          <a:p>
            <a:endParaRPr lang="en-US" sz="1600" dirty="0"/>
          </a:p>
          <a:p>
            <a:pPr algn="l"/>
            <a:r>
              <a:rPr lang="en-US" sz="1600" dirty="0"/>
              <a:t>To make this visualization more comprehensive, we are going to look at the bins of the data to identify where we can cut the data. By doing this, we can create a more balanced histogram that accurately reflects the distribution of the data.</a:t>
            </a:r>
          </a:p>
        </p:txBody>
      </p:sp>
    </p:spTree>
    <p:extLst>
      <p:ext uri="{BB962C8B-B14F-4D97-AF65-F5344CB8AC3E}">
        <p14:creationId xmlns:p14="http://schemas.microsoft.com/office/powerpoint/2010/main" val="265919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C549E1-66DC-DF8F-7E5E-0CBA631673F0}"/>
              </a:ext>
            </a:extLst>
          </p:cNvPr>
          <p:cNvSpPr>
            <a:spLocks noGrp="1"/>
          </p:cNvSpPr>
          <p:nvPr>
            <p:ph type="title"/>
          </p:nvPr>
        </p:nvSpPr>
        <p:spPr>
          <a:xfrm>
            <a:off x="822348" y="1737487"/>
            <a:ext cx="3382050" cy="3371850"/>
          </a:xfrm>
        </p:spPr>
        <p:txBody>
          <a:bodyPr anchor="ctr">
            <a:noAutofit/>
          </a:bodyPr>
          <a:lstStyle/>
          <a:p>
            <a:r>
              <a:rPr lang="en-US" sz="2400" dirty="0">
                <a:solidFill>
                  <a:schemeClr val="bg1"/>
                </a:solidFill>
              </a:rPr>
              <a:t>Here we see the distribution of the prices in different bins.</a:t>
            </a:r>
            <a:br>
              <a:rPr lang="en-US" sz="2400" dirty="0">
                <a:solidFill>
                  <a:schemeClr val="bg1"/>
                </a:solidFill>
              </a:rPr>
            </a:br>
            <a:br>
              <a:rPr lang="en-US" sz="2400" dirty="0">
                <a:solidFill>
                  <a:schemeClr val="bg1"/>
                </a:solidFill>
              </a:rPr>
            </a:br>
            <a:r>
              <a:rPr lang="en-US" sz="2400" dirty="0">
                <a:solidFill>
                  <a:schemeClr val="bg1"/>
                </a:solidFill>
              </a:rPr>
              <a:t>As you see, most of the prices of the Airbnb rentals in Europe falls between 50 and 2000 pounds.</a:t>
            </a:r>
          </a:p>
        </p:txBody>
      </p:sp>
      <p:sp useBgFill="1">
        <p:nvSpPr>
          <p:cNvPr id="13" name="Freeform: Shape 12">
            <a:extLst>
              <a:ext uri="{FF2B5EF4-FFF2-40B4-BE49-F238E27FC236}">
                <a16:creationId xmlns:a16="http://schemas.microsoft.com/office/drawing/2014/main" id="{B96B26CA-9949-4D9C-A2F3-DB3CA283A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4" name="Content Placeholder 3">
            <a:extLst>
              <a:ext uri="{FF2B5EF4-FFF2-40B4-BE49-F238E27FC236}">
                <a16:creationId xmlns:a16="http://schemas.microsoft.com/office/drawing/2014/main" id="{B3513DA7-2CCC-2ACE-18E6-21D488BCEB22}"/>
              </a:ext>
            </a:extLst>
          </p:cNvPr>
          <p:cNvGraphicFramePr>
            <a:graphicFrameLocks noGrp="1"/>
          </p:cNvGraphicFramePr>
          <p:nvPr>
            <p:ph idx="1"/>
            <p:extLst>
              <p:ext uri="{D42A27DB-BD31-4B8C-83A1-F6EECF244321}">
                <p14:modId xmlns:p14="http://schemas.microsoft.com/office/powerpoint/2010/main" val="432709860"/>
              </p:ext>
            </p:extLst>
          </p:nvPr>
        </p:nvGraphicFramePr>
        <p:xfrm>
          <a:off x="6331376" y="1063256"/>
          <a:ext cx="4588020" cy="4720313"/>
        </p:xfrm>
        <a:graphic>
          <a:graphicData uri="http://schemas.openxmlformats.org/drawingml/2006/table">
            <a:tbl>
              <a:tblPr/>
              <a:tblGrid>
                <a:gridCol w="830804">
                  <a:extLst>
                    <a:ext uri="{9D8B030D-6E8A-4147-A177-3AD203B41FA5}">
                      <a16:colId xmlns:a16="http://schemas.microsoft.com/office/drawing/2014/main" val="3096964461"/>
                    </a:ext>
                  </a:extLst>
                </a:gridCol>
                <a:gridCol w="1878608">
                  <a:extLst>
                    <a:ext uri="{9D8B030D-6E8A-4147-A177-3AD203B41FA5}">
                      <a16:colId xmlns:a16="http://schemas.microsoft.com/office/drawing/2014/main" val="2146167156"/>
                    </a:ext>
                  </a:extLst>
                </a:gridCol>
                <a:gridCol w="1878608">
                  <a:extLst>
                    <a:ext uri="{9D8B030D-6E8A-4147-A177-3AD203B41FA5}">
                      <a16:colId xmlns:a16="http://schemas.microsoft.com/office/drawing/2014/main" val="3197709338"/>
                    </a:ext>
                  </a:extLst>
                </a:gridCol>
              </a:tblGrid>
              <a:tr h="363101">
                <a:tc>
                  <a:txBody>
                    <a:bodyPr/>
                    <a:lstStyle/>
                    <a:p>
                      <a:pPr algn="r" fontAlgn="ctr">
                        <a:spcBef>
                          <a:spcPts val="0"/>
                        </a:spcBef>
                        <a:spcAft>
                          <a:spcPts val="0"/>
                        </a:spcAft>
                      </a:pP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1" i="0" u="none" strike="noStrike">
                          <a:effectLst/>
                          <a:latin typeface="Arial" panose="020B0604020202020204" pitchFamily="34" charset="0"/>
                        </a:rPr>
                        <a:t>range</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1" i="0" u="none" strike="noStrike">
                          <a:effectLst/>
                          <a:latin typeface="Arial" panose="020B0604020202020204" pitchFamily="34" charset="0"/>
                        </a:rPr>
                        <a:t>%</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extLst>
                  <a:ext uri="{0D108BD9-81ED-4DB2-BD59-A6C34878D82A}">
                    <a16:rowId xmlns:a16="http://schemas.microsoft.com/office/drawing/2014/main" val="3590576635"/>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8</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 50]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0.096699</a:t>
                      </a:r>
                    </a:p>
                  </a:txBody>
                  <a:tcPr marL="82523" marR="82523" marT="41261" marB="41261" anchor="ctr">
                    <a:lnL>
                      <a:noFill/>
                    </a:lnL>
                    <a:lnR>
                      <a:noFill/>
                    </a:lnR>
                    <a:lnT>
                      <a:noFill/>
                    </a:lnT>
                    <a:lnB>
                      <a:noFill/>
                    </a:lnB>
                  </a:tcPr>
                </a:tc>
                <a:extLst>
                  <a:ext uri="{0D108BD9-81ED-4DB2-BD59-A6C34878D82A}">
                    <a16:rowId xmlns:a16="http://schemas.microsoft.com/office/drawing/2014/main" val="3691354510"/>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5</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(50, 100]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5.883149</a:t>
                      </a:r>
                    </a:p>
                  </a:txBody>
                  <a:tcPr marL="82523" marR="82523" marT="41261" marB="41261" anchor="ctr">
                    <a:lnL>
                      <a:noFill/>
                    </a:lnL>
                    <a:lnR>
                      <a:noFill/>
                    </a:lnR>
                    <a:lnT>
                      <a:noFill/>
                    </a:lnT>
                    <a:lnB>
                      <a:noFill/>
                    </a:lnB>
                  </a:tcPr>
                </a:tc>
                <a:extLst>
                  <a:ext uri="{0D108BD9-81ED-4DB2-BD59-A6C34878D82A}">
                    <a16:rowId xmlns:a16="http://schemas.microsoft.com/office/drawing/2014/main" val="159544481"/>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2</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(100, 150]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19.589224</a:t>
                      </a:r>
                    </a:p>
                  </a:txBody>
                  <a:tcPr marL="82523" marR="82523" marT="41261" marB="41261" anchor="ctr">
                    <a:lnL>
                      <a:noFill/>
                    </a:lnL>
                    <a:lnR>
                      <a:noFill/>
                    </a:lnR>
                    <a:lnT>
                      <a:noFill/>
                    </a:lnT>
                    <a:lnB>
                      <a:noFill/>
                    </a:lnB>
                  </a:tcPr>
                </a:tc>
                <a:extLst>
                  <a:ext uri="{0D108BD9-81ED-4DB2-BD59-A6C34878D82A}">
                    <a16:rowId xmlns:a16="http://schemas.microsoft.com/office/drawing/2014/main" val="242635722"/>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1</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(150, 200]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20.521399</a:t>
                      </a:r>
                    </a:p>
                  </a:txBody>
                  <a:tcPr marL="82523" marR="82523" marT="41261" marB="41261" anchor="ctr">
                    <a:lnL>
                      <a:noFill/>
                    </a:lnL>
                    <a:lnR>
                      <a:noFill/>
                    </a:lnR>
                    <a:lnT>
                      <a:noFill/>
                    </a:lnT>
                    <a:lnB>
                      <a:noFill/>
                    </a:lnB>
                  </a:tcPr>
                </a:tc>
                <a:extLst>
                  <a:ext uri="{0D108BD9-81ED-4DB2-BD59-A6C34878D82A}">
                    <a16:rowId xmlns:a16="http://schemas.microsoft.com/office/drawing/2014/main" val="2419140065"/>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0</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(200, 350]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32.889164</a:t>
                      </a:r>
                    </a:p>
                  </a:txBody>
                  <a:tcPr marL="82523" marR="82523" marT="41261" marB="41261" anchor="ctr">
                    <a:lnL>
                      <a:noFill/>
                    </a:lnL>
                    <a:lnR>
                      <a:noFill/>
                    </a:lnR>
                    <a:lnT>
                      <a:noFill/>
                    </a:lnT>
                    <a:lnB>
                      <a:noFill/>
                    </a:lnB>
                  </a:tcPr>
                </a:tc>
                <a:extLst>
                  <a:ext uri="{0D108BD9-81ED-4DB2-BD59-A6C34878D82A}">
                    <a16:rowId xmlns:a16="http://schemas.microsoft.com/office/drawing/2014/main" val="4177882705"/>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3</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(350, 500]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10.990775</a:t>
                      </a:r>
                    </a:p>
                  </a:txBody>
                  <a:tcPr marL="82523" marR="82523" marT="41261" marB="41261" anchor="ctr">
                    <a:lnL>
                      <a:noFill/>
                    </a:lnL>
                    <a:lnR>
                      <a:noFill/>
                    </a:lnR>
                    <a:lnT>
                      <a:noFill/>
                    </a:lnT>
                    <a:lnB>
                      <a:noFill/>
                    </a:lnB>
                  </a:tcPr>
                </a:tc>
                <a:extLst>
                  <a:ext uri="{0D108BD9-81ED-4DB2-BD59-A6C34878D82A}">
                    <a16:rowId xmlns:a16="http://schemas.microsoft.com/office/drawing/2014/main" val="3576498905"/>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4</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(500, 1000]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8.538496</a:t>
                      </a:r>
                    </a:p>
                  </a:txBody>
                  <a:tcPr marL="82523" marR="82523" marT="41261" marB="41261" anchor="ctr">
                    <a:lnL>
                      <a:noFill/>
                    </a:lnL>
                    <a:lnR>
                      <a:noFill/>
                    </a:lnR>
                    <a:lnT>
                      <a:noFill/>
                    </a:lnT>
                    <a:lnB>
                      <a:noFill/>
                    </a:lnB>
                  </a:tcPr>
                </a:tc>
                <a:extLst>
                  <a:ext uri="{0D108BD9-81ED-4DB2-BD59-A6C34878D82A}">
                    <a16:rowId xmlns:a16="http://schemas.microsoft.com/office/drawing/2014/main" val="1515584676"/>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6</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(1000, 1500]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0.992129</a:t>
                      </a:r>
                    </a:p>
                  </a:txBody>
                  <a:tcPr marL="82523" marR="82523" marT="41261" marB="41261" anchor="ctr">
                    <a:lnL>
                      <a:noFill/>
                    </a:lnL>
                    <a:lnR>
                      <a:noFill/>
                    </a:lnR>
                    <a:lnT>
                      <a:noFill/>
                    </a:lnT>
                    <a:lnB>
                      <a:noFill/>
                    </a:lnB>
                  </a:tcPr>
                </a:tc>
                <a:extLst>
                  <a:ext uri="{0D108BD9-81ED-4DB2-BD59-A6C34878D82A}">
                    <a16:rowId xmlns:a16="http://schemas.microsoft.com/office/drawing/2014/main" val="2615010086"/>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7</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(1500, 2500]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0.348115</a:t>
                      </a:r>
                    </a:p>
                  </a:txBody>
                  <a:tcPr marL="82523" marR="82523" marT="41261" marB="41261" anchor="ctr">
                    <a:lnL>
                      <a:noFill/>
                    </a:lnL>
                    <a:lnR>
                      <a:noFill/>
                    </a:lnR>
                    <a:lnT>
                      <a:noFill/>
                    </a:lnT>
                    <a:lnB>
                      <a:noFill/>
                    </a:lnB>
                  </a:tcPr>
                </a:tc>
                <a:extLst>
                  <a:ext uri="{0D108BD9-81ED-4DB2-BD59-A6C34878D82A}">
                    <a16:rowId xmlns:a16="http://schemas.microsoft.com/office/drawing/2014/main" val="2981385891"/>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10</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(2500, 3000]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0.048349</a:t>
                      </a:r>
                    </a:p>
                  </a:txBody>
                  <a:tcPr marL="82523" marR="82523" marT="41261" marB="41261" anchor="ctr">
                    <a:lnL>
                      <a:noFill/>
                    </a:lnL>
                    <a:lnR>
                      <a:noFill/>
                    </a:lnR>
                    <a:lnT>
                      <a:noFill/>
                    </a:lnT>
                    <a:lnB>
                      <a:noFill/>
                    </a:lnB>
                  </a:tcPr>
                </a:tc>
                <a:extLst>
                  <a:ext uri="{0D108BD9-81ED-4DB2-BD59-A6C34878D82A}">
                    <a16:rowId xmlns:a16="http://schemas.microsoft.com/office/drawing/2014/main" val="187655672"/>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11</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(3000, 3500]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0.027076</a:t>
                      </a:r>
                    </a:p>
                  </a:txBody>
                  <a:tcPr marL="82523" marR="82523" marT="41261" marB="41261" anchor="ctr">
                    <a:lnL>
                      <a:noFill/>
                    </a:lnL>
                    <a:lnR>
                      <a:noFill/>
                    </a:lnR>
                    <a:lnT>
                      <a:noFill/>
                    </a:lnT>
                    <a:lnB>
                      <a:noFill/>
                    </a:lnB>
                  </a:tcPr>
                </a:tc>
                <a:extLst>
                  <a:ext uri="{0D108BD9-81ED-4DB2-BD59-A6C34878D82A}">
                    <a16:rowId xmlns:a16="http://schemas.microsoft.com/office/drawing/2014/main" val="613171482"/>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9</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(3500, 18545]</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dirty="0">
                          <a:effectLst/>
                          <a:latin typeface="Arial" panose="020B0604020202020204" pitchFamily="34" charset="0"/>
                        </a:rPr>
                        <a:t>0.073491</a:t>
                      </a:r>
                    </a:p>
                  </a:txBody>
                  <a:tcPr marL="82523" marR="82523" marT="41261" marB="41261" anchor="ctr">
                    <a:lnL>
                      <a:noFill/>
                    </a:lnL>
                    <a:lnR>
                      <a:noFill/>
                    </a:lnR>
                    <a:lnT>
                      <a:noFill/>
                    </a:lnT>
                    <a:lnB>
                      <a:noFill/>
                    </a:lnB>
                  </a:tcPr>
                </a:tc>
                <a:extLst>
                  <a:ext uri="{0D108BD9-81ED-4DB2-BD59-A6C34878D82A}">
                    <a16:rowId xmlns:a16="http://schemas.microsoft.com/office/drawing/2014/main" val="3232703096"/>
                  </a:ext>
                </a:extLst>
              </a:tr>
            </a:tbl>
          </a:graphicData>
        </a:graphic>
      </p:graphicFrame>
    </p:spTree>
    <p:extLst>
      <p:ext uri="{BB962C8B-B14F-4D97-AF65-F5344CB8AC3E}">
        <p14:creationId xmlns:p14="http://schemas.microsoft.com/office/powerpoint/2010/main" val="224633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AC39F-D6C5-C34E-2FC2-7FDBCBEFC0D2}"/>
              </a:ext>
            </a:extLst>
          </p:cNvPr>
          <p:cNvSpPr>
            <a:spLocks noGrp="1"/>
          </p:cNvSpPr>
          <p:nvPr>
            <p:ph type="title"/>
          </p:nvPr>
        </p:nvSpPr>
        <p:spPr>
          <a:xfrm>
            <a:off x="758952" y="420625"/>
            <a:ext cx="10667998" cy="1326814"/>
          </a:xfrm>
        </p:spPr>
        <p:txBody>
          <a:bodyPr anchor="ctr">
            <a:normAutofit/>
          </a:bodyPr>
          <a:lstStyle/>
          <a:p>
            <a:pPr algn="ctr"/>
            <a:r>
              <a:rPr lang="en-US" sz="3200" dirty="0"/>
              <a:t>So, we cut the data in 2 pieces for better visualization.</a:t>
            </a:r>
          </a:p>
        </p:txBody>
      </p:sp>
      <p:cxnSp>
        <p:nvCxnSpPr>
          <p:cNvPr id="3085" name="Straight Connector 3084">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0BD93350-AB86-E470-7CC1-DD98BA4340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4452" y="2461752"/>
            <a:ext cx="5269037" cy="34690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932E0F9-21D0-AB00-6458-E297A05654C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13489" y="2461753"/>
            <a:ext cx="4930880" cy="3469071"/>
          </a:xfrm>
          <a:prstGeom prst="rect">
            <a:avLst/>
          </a:prstGeom>
          <a:noFill/>
          <a:extLst>
            <a:ext uri="{909E8E84-426E-40DD-AFC4-6F175D3DCCD1}">
              <a14:hiddenFill xmlns:a14="http://schemas.microsoft.com/office/drawing/2010/main">
                <a:solidFill>
                  <a:srgbClr val="FFFFFF"/>
                </a:solidFill>
              </a14:hiddenFill>
            </a:ext>
          </a:extLst>
        </p:spPr>
      </p:pic>
      <p:sp>
        <p:nvSpPr>
          <p:cNvPr id="308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5758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AF9F-5979-06DE-B7E0-98E2893F44C6}"/>
              </a:ext>
            </a:extLst>
          </p:cNvPr>
          <p:cNvSpPr>
            <a:spLocks noGrp="1"/>
          </p:cNvSpPr>
          <p:nvPr>
            <p:ph type="title"/>
          </p:nvPr>
        </p:nvSpPr>
        <p:spPr>
          <a:xfrm>
            <a:off x="214312" y="1722500"/>
            <a:ext cx="4143375" cy="3412999"/>
          </a:xfrm>
        </p:spPr>
        <p:txBody>
          <a:bodyPr>
            <a:noAutofit/>
          </a:bodyPr>
          <a:lstStyle/>
          <a:p>
            <a:r>
              <a:rPr lang="en-US" sz="2000" dirty="0"/>
              <a:t>We can see a quick view of all the distributions of the data here.</a:t>
            </a:r>
            <a:br>
              <a:rPr lang="en-US" sz="2000" dirty="0"/>
            </a:br>
            <a:br>
              <a:rPr lang="en-US" sz="2000" dirty="0"/>
            </a:br>
            <a:r>
              <a:rPr lang="en-US" sz="2000" dirty="0"/>
              <a:t>However, some data are Boolean or categorial which show as 0 or 1 or as dummy variables for categories.</a:t>
            </a:r>
            <a:br>
              <a:rPr lang="en-US" sz="2000" dirty="0"/>
            </a:br>
            <a:br>
              <a:rPr lang="en-US" sz="2000" dirty="0"/>
            </a:br>
            <a:r>
              <a:rPr lang="en-US" sz="2000" dirty="0"/>
              <a:t>Our numerical data such as the price,  number of the bedrooms, distance from the city center are shown as a destructions, some skewed to the right and some to left.</a:t>
            </a:r>
          </a:p>
        </p:txBody>
      </p:sp>
      <p:pic>
        <p:nvPicPr>
          <p:cNvPr id="4098" name="Picture 2">
            <a:extLst>
              <a:ext uri="{FF2B5EF4-FFF2-40B4-BE49-F238E27FC236}">
                <a16:creationId xmlns:a16="http://schemas.microsoft.com/office/drawing/2014/main" id="{EDA37BD9-DB02-1CBF-1190-AB26FE422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288" y="0"/>
            <a:ext cx="69183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97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129" name="Straight Connector 512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131" name="Rectangle 513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Freeform: Shape 5132">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D7DE7E-6FBA-85B4-4F41-54B6E065B4F8}"/>
              </a:ext>
            </a:extLst>
          </p:cNvPr>
          <p:cNvSpPr>
            <a:spLocks noGrp="1"/>
          </p:cNvSpPr>
          <p:nvPr>
            <p:ph type="title"/>
          </p:nvPr>
        </p:nvSpPr>
        <p:spPr>
          <a:xfrm>
            <a:off x="319430" y="1280161"/>
            <a:ext cx="4776093" cy="4503404"/>
          </a:xfrm>
        </p:spPr>
        <p:txBody>
          <a:bodyPr vert="horz" lIns="91440" tIns="45720" rIns="91440" bIns="45720" rtlCol="0" anchor="ctr" anchorCtr="0">
            <a:noAutofit/>
          </a:bodyPr>
          <a:lstStyle/>
          <a:p>
            <a:r>
              <a:rPr lang="en-US" sz="1800" i="1" kern="1200" spc="100" baseline="0" dirty="0">
                <a:solidFill>
                  <a:schemeClr val="bg1"/>
                </a:solidFill>
                <a:latin typeface="+mj-lt"/>
                <a:ea typeface="+mj-ea"/>
                <a:cs typeface="+mj-cs"/>
              </a:rPr>
              <a:t>We converted our numerical data to a logarithmic distribution in order to better comprehend its distribution.</a:t>
            </a:r>
            <a:br>
              <a:rPr lang="en-US" sz="1800" i="1" kern="1200" spc="100" baseline="0" dirty="0">
                <a:solidFill>
                  <a:schemeClr val="bg1"/>
                </a:solidFill>
                <a:latin typeface="+mj-lt"/>
                <a:ea typeface="+mj-ea"/>
                <a:cs typeface="+mj-cs"/>
              </a:rPr>
            </a:br>
            <a:br>
              <a:rPr lang="en-US" sz="1800" i="1" kern="1200" spc="100" baseline="0" dirty="0">
                <a:solidFill>
                  <a:schemeClr val="bg1"/>
                </a:solidFill>
                <a:latin typeface="+mj-lt"/>
                <a:ea typeface="+mj-ea"/>
                <a:cs typeface="+mj-cs"/>
              </a:rPr>
            </a:br>
            <a:r>
              <a:rPr lang="en-US" sz="1800" i="1" kern="1200" spc="100" baseline="0" dirty="0">
                <a:solidFill>
                  <a:schemeClr val="bg1"/>
                </a:solidFill>
                <a:latin typeface="+mj-lt"/>
                <a:ea typeface="+mj-ea"/>
                <a:cs typeface="+mj-cs"/>
              </a:rPr>
              <a:t>This works by narrowing the range of values in a dataset, minimizing the impact of extreme values, and improving the symmetry of the distribution.</a:t>
            </a:r>
            <a:br>
              <a:rPr lang="en-US" sz="1800" i="1" kern="1200" spc="100" baseline="0" dirty="0">
                <a:solidFill>
                  <a:schemeClr val="bg1"/>
                </a:solidFill>
                <a:latin typeface="+mj-lt"/>
                <a:ea typeface="+mj-ea"/>
                <a:cs typeface="+mj-cs"/>
              </a:rPr>
            </a:br>
            <a:br>
              <a:rPr lang="en-US" sz="1800" i="1" kern="1200" spc="100" baseline="0" dirty="0">
                <a:solidFill>
                  <a:schemeClr val="bg1"/>
                </a:solidFill>
                <a:latin typeface="+mj-lt"/>
                <a:ea typeface="+mj-ea"/>
                <a:cs typeface="+mj-cs"/>
              </a:rPr>
            </a:br>
            <a:r>
              <a:rPr lang="en-US" sz="1800" i="1" kern="1200" spc="100" baseline="0" dirty="0">
                <a:solidFill>
                  <a:schemeClr val="bg1"/>
                </a:solidFill>
                <a:latin typeface="+mj-lt"/>
                <a:ea typeface="+mj-ea"/>
                <a:cs typeface="+mj-cs"/>
              </a:rPr>
              <a:t>We can find any underlying patterns or trends that might not have been obvious in the first dataset by converting our data to a log distribution. This can assist us in making better decisions and interpreting our facts with greater accuracy.</a:t>
            </a:r>
          </a:p>
        </p:txBody>
      </p:sp>
      <p:pic>
        <p:nvPicPr>
          <p:cNvPr id="5122" name="Picture 2">
            <a:extLst>
              <a:ext uri="{FF2B5EF4-FFF2-40B4-BE49-F238E27FC236}">
                <a16:creationId xmlns:a16="http://schemas.microsoft.com/office/drawing/2014/main" id="{4834D3E1-1BE0-AAD0-A0EC-0E78B30711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4962" y="250699"/>
            <a:ext cx="6457607" cy="6360744"/>
          </a:xfrm>
          <a:prstGeom prst="rect">
            <a:avLst/>
          </a:prstGeom>
          <a:noFill/>
          <a:extLst>
            <a:ext uri="{909E8E84-426E-40DD-AFC4-6F175D3DCCD1}">
              <a14:hiddenFill xmlns:a14="http://schemas.microsoft.com/office/drawing/2010/main">
                <a:solidFill>
                  <a:srgbClr val="FFFFFF"/>
                </a:solidFill>
              </a14:hiddenFill>
            </a:ext>
          </a:extLst>
        </p:spPr>
      </p:pic>
      <p:sp>
        <p:nvSpPr>
          <p:cNvPr id="513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1579152"/>
      </p:ext>
    </p:extLst>
  </p:cSld>
  <p:clrMapOvr>
    <a:masterClrMapping/>
  </p:clrMapOvr>
</p:sld>
</file>

<file path=ppt/theme/theme1.xml><?xml version="1.0" encoding="utf-8"?>
<a:theme xmlns:a="http://schemas.openxmlformats.org/drawingml/2006/main" name="Head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271</TotalTime>
  <Words>1312</Words>
  <Application>Microsoft Macintosh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Segoe UI</vt:lpstr>
      <vt:lpstr>Sitka Banner</vt:lpstr>
      <vt:lpstr>HeadlinesVTI</vt:lpstr>
      <vt:lpstr>Airbnb price analysis</vt:lpstr>
      <vt:lpstr>      Statistical Question/Hypothesis:   1. What factors affect the Airbnb rental prices in Europe?  2. How do Airbnb prices vary across cities in Europe? Which variables have the greatest impact on the price of a property? 3. Which variables have the greatest impact on the price of a property? </vt:lpstr>
      <vt:lpstr>Variables</vt:lpstr>
      <vt:lpstr>Descriptive Characteristics</vt:lpstr>
      <vt:lpstr>Histogram Analysis:</vt:lpstr>
      <vt:lpstr>Here we see the distribution of the prices in different bins.  As you see, most of the prices of the Airbnb rentals in Europe falls between 50 and 2000 pounds.</vt:lpstr>
      <vt:lpstr>So, we cut the data in 2 pieces for better visualization.</vt:lpstr>
      <vt:lpstr>We can see a quick view of all the distributions of the data here.  However, some data are Boolean or categorial which show as 0 or 1 or as dummy variables for categories.  Our numerical data such as the price,  number of the bedrooms, distance from the city center are shown as a destructions, some skewed to the right and some to left.</vt:lpstr>
      <vt:lpstr>We converted our numerical data to a logarithmic distribution in order to better comprehend its distribution.  This works by narrowing the range of values in a dataset, minimizing the impact of extreme values, and improving the symmetry of the distribution.  We can find any underlying patterns or trends that might not have been obvious in the first dataset by converting our data to a log distribution. This can assist us in making better decisions and interpreting our facts with greater accuracy.</vt:lpstr>
      <vt:lpstr>Attractions_rating: The histogram shows a normal distribution with no outliers.  City_dist: The histogram shows a left-skewed distribution with no outliers.  Satisfaction_rating: The histogram shows a left-skewed distribution with no outliers.  Bedrooms: The histogram shows a left-skewed distribution with outliers on the lower end of the number of bedrooms.</vt:lpstr>
      <vt:lpstr>PMF Analysis:  Two scenarios were compared based on the number of bedrooms and the type of room.</vt:lpstr>
      <vt:lpstr>Similarly, to the first scenario, in the private rooms, there are more instances where the number of bedrooms is skewed towards the lower end of the spectrum. This suggests that private rooms are more likely to have fewer bedrooms than non-private rooms.  In the PMF where the room type is not a private room, there is a lower peak and a lower PMF, which indicates that non-private rooms are more likely to have a higher number of bedrooms compared to private rooms.</vt:lpstr>
      <vt:lpstr>CDF Analysis:  The cumulative distribution function was created to show the distribution of the price variable. Analytical Distribution Analysis.  A normal analytical distribution was applied to the price variable to show how the data fits the normal distribution curve. </vt:lpstr>
      <vt:lpstr>Outliers</vt:lpstr>
      <vt:lpstr>Scatter plots</vt:lpstr>
      <vt:lpstr>Regression Analysis:  A regression analysis was conducted on the dependent variable, price, and all the explanatory variables.   The analysis shows that all variables are statistically significant in predicting the rental prices in Europe.   The coefficients of determination (R-squared) are 0.31, 0.46, 0.52 and 0.55 respectively for our linear regression model, 2nd , 3rd  and 4th  degree polynomial regressions, which means that our best model being the 4th degree Polynomial regression explains 55% of the variability in rental prices can be explained by the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analysis</dc:title>
  <dc:creator>Ali Khatami</dc:creator>
  <cp:lastModifiedBy>Ali Khatami</cp:lastModifiedBy>
  <cp:revision>13</cp:revision>
  <dcterms:created xsi:type="dcterms:W3CDTF">2023-03-03T18:28:05Z</dcterms:created>
  <dcterms:modified xsi:type="dcterms:W3CDTF">2023-03-03T22:59:50Z</dcterms:modified>
</cp:coreProperties>
</file>