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8"/>
    <p:restoredTop sz="94685"/>
  </p:normalViewPr>
  <p:slideViewPr>
    <p:cSldViewPr snapToGrid="0">
      <p:cViewPr varScale="1">
        <p:scale>
          <a:sx n="64" d="100"/>
          <a:sy n="64" d="100"/>
        </p:scale>
        <p:origin x="192" y="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3/3/23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722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3/3/23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4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3/3/23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3/3/23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49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3/3/23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9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3/3/23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323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3/3/23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05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3/3/23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24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257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3/3/23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7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3/3/23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3/3/23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6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425E4-6C74-5A26-4E32-A3E5743B1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US" sz="6000" dirty="0"/>
              <a:t>Airbnb price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9F19-9996-FEF1-E65C-711694C42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en-US" dirty="0"/>
              <a:t>Ali Khatami</a:t>
            </a:r>
          </a:p>
          <a:p>
            <a:r>
              <a:rPr lang="en-US" dirty="0"/>
              <a:t>DSC530 - T301</a:t>
            </a: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B9CC32C4-79F3-82D8-2E91-47E6352946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39" r="28001" b="-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4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A9F84-F538-1A38-B77D-782E79A57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98" y="799293"/>
            <a:ext cx="10536577" cy="4754880"/>
          </a:xfrm>
        </p:spPr>
        <p:txBody>
          <a:bodyPr/>
          <a:lstStyle/>
          <a:p>
            <a:pPr algn="ctr"/>
            <a:b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Statistical Question/Hypothesis:</a:t>
            </a:r>
            <a:b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factors affect the Airbnb rental prices in Europe?</a:t>
            </a:r>
            <a:br>
              <a:rPr lang="en-US" sz="18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do Airbnb prices vary across cities in Europe? Which variables have the greatest impact on the price of a property?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1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14930-13F8-15E7-56CC-FF53C8111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81" y="1159404"/>
            <a:ext cx="3831336" cy="4539189"/>
          </a:xfrm>
        </p:spPr>
        <p:txBody>
          <a:bodyPr anchor="ctr" anchorCtr="0"/>
          <a:lstStyle/>
          <a:p>
            <a:r>
              <a:rPr lang="en-US" dirty="0"/>
              <a:t>Variables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5831910-3A99-220F-6640-6340DD4AC0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682378"/>
              </p:ext>
            </p:extLst>
          </p:nvPr>
        </p:nvGraphicFramePr>
        <p:xfrm>
          <a:off x="3866530" y="266542"/>
          <a:ext cx="7687542" cy="6324914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2662518">
                  <a:extLst>
                    <a:ext uri="{9D8B030D-6E8A-4147-A177-3AD203B41FA5}">
                      <a16:colId xmlns:a16="http://schemas.microsoft.com/office/drawing/2014/main" val="1216319718"/>
                    </a:ext>
                  </a:extLst>
                </a:gridCol>
                <a:gridCol w="5025024">
                  <a:extLst>
                    <a:ext uri="{9D8B030D-6E8A-4147-A177-3AD203B41FA5}">
                      <a16:colId xmlns:a16="http://schemas.microsoft.com/office/drawing/2014/main" val="1406032178"/>
                    </a:ext>
                  </a:extLst>
                </a:gridCol>
              </a:tblGrid>
              <a:tr h="203325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Variables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Description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6289385"/>
                  </a:ext>
                </a:extLst>
              </a:tr>
              <a:tr h="268483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bedrooms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number of bedrooms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970271548"/>
                  </a:ext>
                </a:extLst>
              </a:tr>
              <a:tr h="268483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realSum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price of the rental houses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893539291"/>
                  </a:ext>
                </a:extLst>
              </a:tr>
              <a:tr h="37958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person_capacity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maximum number of guests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21612942"/>
                  </a:ext>
                </a:extLst>
              </a:tr>
              <a:tr h="25951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room_type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type of room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13166287"/>
                  </a:ext>
                </a:extLst>
              </a:tr>
              <a:tr h="268483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room_private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dummy for private rooms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507434796"/>
                  </a:ext>
                </a:extLst>
              </a:tr>
              <a:tr h="268483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room_shared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dummy for shared rooms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79821630"/>
                  </a:ext>
                </a:extLst>
              </a:tr>
              <a:tr h="268483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cleanliness_rating</a:t>
                      </a:r>
                      <a:endParaRPr lang="en-US" sz="16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guest reviews: scale to 10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538876930"/>
                  </a:ext>
                </a:extLst>
              </a:tr>
              <a:tr h="268483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guest_satisfaction_overall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guest reviews: scale to 100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94956028"/>
                  </a:ext>
                </a:extLst>
              </a:tr>
              <a:tr h="379580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host_is_superhost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dummy for hosts with the superhost status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48574204"/>
                  </a:ext>
                </a:extLst>
              </a:tr>
              <a:tr h="490677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multi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dummy for listings offered by hosts with 2–4 listings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712994898"/>
                  </a:ext>
                </a:extLst>
              </a:tr>
              <a:tr h="601773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biz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dummy for listings offered by hosts with more than 4 listings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929602607"/>
                  </a:ext>
                </a:extLst>
              </a:tr>
              <a:tr h="37958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dist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distance to the city centre in kilometres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098231891"/>
                  </a:ext>
                </a:extLst>
              </a:tr>
              <a:tr h="490677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metro_dist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distance to the closest metro station in kilometres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608477828"/>
                  </a:ext>
                </a:extLst>
              </a:tr>
              <a:tr h="268483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attr_index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attraction index: scale to 100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58696845"/>
                  </a:ext>
                </a:extLst>
              </a:tr>
              <a:tr h="379580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rest_index</a:t>
                      </a:r>
                      <a:endParaRPr lang="en-US" sz="16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restaurant index: scale to 100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91262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924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00A46-BB12-E393-6BDF-EEE2FFB5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169" y="193006"/>
            <a:ext cx="3831336" cy="1288509"/>
          </a:xfrm>
        </p:spPr>
        <p:txBody>
          <a:bodyPr anchor="ctr" anchorCtr="0"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Histogram Analysis:</a:t>
            </a:r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239B23B-61B5-A887-8186-F4F63B6550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917" y="1481515"/>
            <a:ext cx="6324801" cy="414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396E51-AF7B-56ED-AED7-5848B18C702E}"/>
              </a:ext>
            </a:extLst>
          </p:cNvPr>
          <p:cNvSpPr txBox="1"/>
          <p:nvPr/>
        </p:nvSpPr>
        <p:spPr>
          <a:xfrm>
            <a:off x="510988" y="1906512"/>
            <a:ext cx="463682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r>
              <a:rPr lang="en-US" sz="1600" dirty="0"/>
              <a:t>The Airbnb rental prices are mostly distributed under £2500, indicating that most of the data is concentrated on one end of the distribution. This type of distribution is commonly referred to as a "skewed right" distribution.</a:t>
            </a:r>
          </a:p>
          <a:p>
            <a:endParaRPr lang="en-US" sz="1600" dirty="0"/>
          </a:p>
          <a:p>
            <a:pPr algn="l"/>
            <a:r>
              <a:rPr lang="en-US" sz="1600" dirty="0"/>
              <a:t>To make this visualization more comprehensive, we are going to look at the bins of the data to identify where we can cut the data. By doing this, we can create a more balanced histogram that accurately reflects the distribution of the data.</a:t>
            </a:r>
          </a:p>
        </p:txBody>
      </p:sp>
    </p:spTree>
    <p:extLst>
      <p:ext uri="{BB962C8B-B14F-4D97-AF65-F5344CB8AC3E}">
        <p14:creationId xmlns:p14="http://schemas.microsoft.com/office/powerpoint/2010/main" val="265919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2C549E1-66DC-DF8F-7E5E-0CBA63167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3" y="1063256"/>
            <a:ext cx="3382050" cy="4558954"/>
          </a:xfrm>
        </p:spPr>
        <p:txBody>
          <a:bodyPr anchor="ctr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B96B26CA-9949-4D9C-A2F3-DB3CA283A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6956" y="0"/>
            <a:ext cx="7615044" cy="6858000"/>
          </a:xfrm>
          <a:custGeom>
            <a:avLst/>
            <a:gdLst>
              <a:gd name="connsiteX0" fmla="*/ 2017353 w 7615044"/>
              <a:gd name="connsiteY0" fmla="*/ 0 h 6858000"/>
              <a:gd name="connsiteX1" fmla="*/ 3903088 w 7615044"/>
              <a:gd name="connsiteY1" fmla="*/ 0 h 6858000"/>
              <a:gd name="connsiteX2" fmla="*/ 5215066 w 7615044"/>
              <a:gd name="connsiteY2" fmla="*/ 0 h 6858000"/>
              <a:gd name="connsiteX3" fmla="*/ 7615044 w 7615044"/>
              <a:gd name="connsiteY3" fmla="*/ 0 h 6858000"/>
              <a:gd name="connsiteX4" fmla="*/ 7615044 w 7615044"/>
              <a:gd name="connsiteY4" fmla="*/ 6858000 h 6858000"/>
              <a:gd name="connsiteX5" fmla="*/ 5215066 w 7615044"/>
              <a:gd name="connsiteY5" fmla="*/ 6858000 h 6858000"/>
              <a:gd name="connsiteX6" fmla="*/ 3903088 w 7615044"/>
              <a:gd name="connsiteY6" fmla="*/ 6858000 h 6858000"/>
              <a:gd name="connsiteX7" fmla="*/ 1292431 w 7615044"/>
              <a:gd name="connsiteY7" fmla="*/ 6858000 h 6858000"/>
              <a:gd name="connsiteX8" fmla="*/ 1012702 w 7615044"/>
              <a:gd name="connsiteY8" fmla="*/ 6549681 h 6858000"/>
              <a:gd name="connsiteX9" fmla="*/ 0 w 7615044"/>
              <a:gd name="connsiteY9" fmla="*/ 3723759 h 6858000"/>
              <a:gd name="connsiteX10" fmla="*/ 1955279 w 7615044"/>
              <a:gd name="connsiteY10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15044" h="6858000">
                <a:moveTo>
                  <a:pt x="2017353" y="0"/>
                </a:moveTo>
                <a:lnTo>
                  <a:pt x="3903088" y="0"/>
                </a:lnTo>
                <a:lnTo>
                  <a:pt x="5215066" y="0"/>
                </a:lnTo>
                <a:lnTo>
                  <a:pt x="7615044" y="0"/>
                </a:lnTo>
                <a:lnTo>
                  <a:pt x="7615044" y="6858000"/>
                </a:lnTo>
                <a:lnTo>
                  <a:pt x="5215066" y="6858000"/>
                </a:lnTo>
                <a:lnTo>
                  <a:pt x="3903088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513DA7-2CCC-2ACE-18E6-21D488BCEB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2709860"/>
              </p:ext>
            </p:extLst>
          </p:nvPr>
        </p:nvGraphicFramePr>
        <p:xfrm>
          <a:off x="6331376" y="1063256"/>
          <a:ext cx="4588020" cy="4720313"/>
        </p:xfrm>
        <a:graphic>
          <a:graphicData uri="http://schemas.openxmlformats.org/drawingml/2006/table">
            <a:tbl>
              <a:tblPr/>
              <a:tblGrid>
                <a:gridCol w="830804">
                  <a:extLst>
                    <a:ext uri="{9D8B030D-6E8A-4147-A177-3AD203B41FA5}">
                      <a16:colId xmlns:a16="http://schemas.microsoft.com/office/drawing/2014/main" val="3096964461"/>
                    </a:ext>
                  </a:extLst>
                </a:gridCol>
                <a:gridCol w="1878608">
                  <a:extLst>
                    <a:ext uri="{9D8B030D-6E8A-4147-A177-3AD203B41FA5}">
                      <a16:colId xmlns:a16="http://schemas.microsoft.com/office/drawing/2014/main" val="2146167156"/>
                    </a:ext>
                  </a:extLst>
                </a:gridCol>
                <a:gridCol w="1878608">
                  <a:extLst>
                    <a:ext uri="{9D8B030D-6E8A-4147-A177-3AD203B41FA5}">
                      <a16:colId xmlns:a16="http://schemas.microsoft.com/office/drawing/2014/main" val="3197709338"/>
                    </a:ext>
                  </a:extLst>
                </a:gridCol>
              </a:tblGrid>
              <a:tr h="363101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23" marR="82523" marT="41261" marB="41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range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23" marR="82523" marT="41261" marB="41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%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23" marR="82523" marT="41261" marB="41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576635"/>
                  </a:ext>
                </a:extLst>
              </a:tr>
              <a:tr h="363101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23" marR="82523" marT="41261" marB="41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(0, 50]</a:t>
                      </a:r>
                    </a:p>
                  </a:txBody>
                  <a:tcPr marL="82523" marR="82523" marT="41261" marB="41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0.096699</a:t>
                      </a:r>
                    </a:p>
                  </a:txBody>
                  <a:tcPr marL="82523" marR="82523" marT="41261" marB="41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354510"/>
                  </a:ext>
                </a:extLst>
              </a:tr>
              <a:tr h="363101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23" marR="82523" marT="41261" marB="41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(50, 100]</a:t>
                      </a:r>
                    </a:p>
                  </a:txBody>
                  <a:tcPr marL="82523" marR="82523" marT="41261" marB="41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5.883149</a:t>
                      </a:r>
                    </a:p>
                  </a:txBody>
                  <a:tcPr marL="82523" marR="82523" marT="41261" marB="41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44481"/>
                  </a:ext>
                </a:extLst>
              </a:tr>
              <a:tr h="363101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23" marR="82523" marT="41261" marB="41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(100, 150]</a:t>
                      </a:r>
                    </a:p>
                  </a:txBody>
                  <a:tcPr marL="82523" marR="82523" marT="41261" marB="41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19.589224</a:t>
                      </a:r>
                    </a:p>
                  </a:txBody>
                  <a:tcPr marL="82523" marR="82523" marT="41261" marB="41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35722"/>
                  </a:ext>
                </a:extLst>
              </a:tr>
              <a:tr h="363101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23" marR="82523" marT="41261" marB="41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(150, 200]</a:t>
                      </a:r>
                    </a:p>
                  </a:txBody>
                  <a:tcPr marL="82523" marR="82523" marT="41261" marB="41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20.521399</a:t>
                      </a:r>
                    </a:p>
                  </a:txBody>
                  <a:tcPr marL="82523" marR="82523" marT="41261" marB="41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140065"/>
                  </a:ext>
                </a:extLst>
              </a:tr>
              <a:tr h="363101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23" marR="82523" marT="41261" marB="41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(200, 350]</a:t>
                      </a:r>
                    </a:p>
                  </a:txBody>
                  <a:tcPr marL="82523" marR="82523" marT="41261" marB="41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32.889164</a:t>
                      </a:r>
                    </a:p>
                  </a:txBody>
                  <a:tcPr marL="82523" marR="82523" marT="41261" marB="41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882705"/>
                  </a:ext>
                </a:extLst>
              </a:tr>
              <a:tr h="363101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23" marR="82523" marT="41261" marB="41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(350, 500]</a:t>
                      </a:r>
                    </a:p>
                  </a:txBody>
                  <a:tcPr marL="82523" marR="82523" marT="41261" marB="41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10.990775</a:t>
                      </a:r>
                    </a:p>
                  </a:txBody>
                  <a:tcPr marL="82523" marR="82523" marT="41261" marB="41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498905"/>
                  </a:ext>
                </a:extLst>
              </a:tr>
              <a:tr h="363101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23" marR="82523" marT="41261" marB="41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(500, 1000]</a:t>
                      </a:r>
                    </a:p>
                  </a:txBody>
                  <a:tcPr marL="82523" marR="82523" marT="41261" marB="41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8.538496</a:t>
                      </a:r>
                    </a:p>
                  </a:txBody>
                  <a:tcPr marL="82523" marR="82523" marT="41261" marB="41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584676"/>
                  </a:ext>
                </a:extLst>
              </a:tr>
              <a:tr h="363101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23" marR="82523" marT="41261" marB="41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(1000, 1500]</a:t>
                      </a:r>
                    </a:p>
                  </a:txBody>
                  <a:tcPr marL="82523" marR="82523" marT="41261" marB="41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0.992129</a:t>
                      </a:r>
                    </a:p>
                  </a:txBody>
                  <a:tcPr marL="82523" marR="82523" marT="41261" marB="41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010086"/>
                  </a:ext>
                </a:extLst>
              </a:tr>
              <a:tr h="363101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23" marR="82523" marT="41261" marB="41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(1500, 2500]</a:t>
                      </a:r>
                    </a:p>
                  </a:txBody>
                  <a:tcPr marL="82523" marR="82523" marT="41261" marB="41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0.348115</a:t>
                      </a:r>
                    </a:p>
                  </a:txBody>
                  <a:tcPr marL="82523" marR="82523" marT="41261" marB="41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385891"/>
                  </a:ext>
                </a:extLst>
              </a:tr>
              <a:tr h="363101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23" marR="82523" marT="41261" marB="41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(2500, 3000]</a:t>
                      </a:r>
                    </a:p>
                  </a:txBody>
                  <a:tcPr marL="82523" marR="82523" marT="41261" marB="41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0.048349</a:t>
                      </a:r>
                    </a:p>
                  </a:txBody>
                  <a:tcPr marL="82523" marR="82523" marT="41261" marB="41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55672"/>
                  </a:ext>
                </a:extLst>
              </a:tr>
              <a:tr h="363101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23" marR="82523" marT="41261" marB="41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(3000, 3500]</a:t>
                      </a:r>
                    </a:p>
                  </a:txBody>
                  <a:tcPr marL="82523" marR="82523" marT="41261" marB="41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0.027076</a:t>
                      </a:r>
                    </a:p>
                  </a:txBody>
                  <a:tcPr marL="82523" marR="82523" marT="41261" marB="41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171482"/>
                  </a:ext>
                </a:extLst>
              </a:tr>
              <a:tr h="363101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23" marR="82523" marT="41261" marB="41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(3500, 18545]</a:t>
                      </a:r>
                    </a:p>
                  </a:txBody>
                  <a:tcPr marL="82523" marR="82523" marT="41261" marB="41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0.073491</a:t>
                      </a:r>
                    </a:p>
                  </a:txBody>
                  <a:tcPr marL="82523" marR="82523" marT="41261" marB="41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703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338247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370</Words>
  <Application>Microsoft Macintosh PowerPoint</Application>
  <PresentationFormat>Widescreen</PresentationFormat>
  <Paragraphs>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Calibri</vt:lpstr>
      <vt:lpstr>Sitka Banner</vt:lpstr>
      <vt:lpstr>HeadlinesVTI</vt:lpstr>
      <vt:lpstr>Airbnb price analysis</vt:lpstr>
      <vt:lpstr>      Statistical Question/Hypothesis:   1. What factors affect the Airbnb rental prices in Europe?  2. How do Airbnb prices vary across cities in Europe? Which variables have the greatest impact on the price of a property?</vt:lpstr>
      <vt:lpstr>Variables</vt:lpstr>
      <vt:lpstr>Histogram Analysis: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price analysis</dc:title>
  <dc:creator>Ali Khatami</dc:creator>
  <cp:lastModifiedBy>Ali Khatami</cp:lastModifiedBy>
  <cp:revision>3</cp:revision>
  <dcterms:created xsi:type="dcterms:W3CDTF">2023-03-03T18:28:05Z</dcterms:created>
  <dcterms:modified xsi:type="dcterms:W3CDTF">2023-03-03T20:23:57Z</dcterms:modified>
</cp:coreProperties>
</file>