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8"/>
    <p:restoredTop sz="94685"/>
  </p:normalViewPr>
  <p:slideViewPr>
    <p:cSldViewPr snapToGrid="0">
      <p:cViewPr varScale="1">
        <p:scale>
          <a:sx n="95" d="100"/>
          <a:sy n="95" d="100"/>
        </p:scale>
        <p:origin x="216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3/3/23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722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4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9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9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323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3/3/23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05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24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5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7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3/3/23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6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425E4-6C74-5A26-4E32-A3E5743B1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6000" dirty="0"/>
              <a:t>Airbnb price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9F19-9996-FEF1-E65C-711694C42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 dirty="0"/>
              <a:t>Ali Khatami</a:t>
            </a:r>
          </a:p>
          <a:p>
            <a:r>
              <a:rPr lang="en-US" dirty="0"/>
              <a:t>DSC530 - T301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B9CC32C4-79F3-82D8-2E91-47E6352946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39" r="28001" b="-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4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A9F84-F538-1A38-B77D-782E79A57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98" y="799293"/>
            <a:ext cx="10536577" cy="4754880"/>
          </a:xfrm>
        </p:spPr>
        <p:txBody>
          <a:bodyPr/>
          <a:lstStyle/>
          <a:p>
            <a:pPr algn="ctr"/>
            <a:b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Statistical Question/Hypothesis:</a:t>
            </a:r>
            <a:b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factors affect the Airbnb rental prices in Europe?</a:t>
            </a:r>
            <a:br>
              <a:rPr lang="en-US" sz="18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do Airbnb prices vary across cities in Europe? Which variables have the greatest impact on the price of a property?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1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14930-13F8-15E7-56CC-FF53C811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81" y="1159404"/>
            <a:ext cx="3831336" cy="4539189"/>
          </a:xfrm>
        </p:spPr>
        <p:txBody>
          <a:bodyPr anchor="ctr" anchorCtr="0"/>
          <a:lstStyle/>
          <a:p>
            <a:r>
              <a:rPr lang="en-US" dirty="0"/>
              <a:t>Variables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5831910-3A99-220F-6640-6340DD4AC0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682378"/>
              </p:ext>
            </p:extLst>
          </p:nvPr>
        </p:nvGraphicFramePr>
        <p:xfrm>
          <a:off x="3866530" y="266542"/>
          <a:ext cx="7687542" cy="6324914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2662518">
                  <a:extLst>
                    <a:ext uri="{9D8B030D-6E8A-4147-A177-3AD203B41FA5}">
                      <a16:colId xmlns:a16="http://schemas.microsoft.com/office/drawing/2014/main" val="1216319718"/>
                    </a:ext>
                  </a:extLst>
                </a:gridCol>
                <a:gridCol w="5025024">
                  <a:extLst>
                    <a:ext uri="{9D8B030D-6E8A-4147-A177-3AD203B41FA5}">
                      <a16:colId xmlns:a16="http://schemas.microsoft.com/office/drawing/2014/main" val="1406032178"/>
                    </a:ext>
                  </a:extLst>
                </a:gridCol>
              </a:tblGrid>
              <a:tr h="203325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Variables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6289385"/>
                  </a:ext>
                </a:extLst>
              </a:tr>
              <a:tr h="268483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bedrooms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number of bedrooms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70271548"/>
                  </a:ext>
                </a:extLst>
              </a:tr>
              <a:tr h="268483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realSum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price of the rental houses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893539291"/>
                  </a:ext>
                </a:extLst>
              </a:tr>
              <a:tr h="37958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person_capacity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maximum number of guests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21612942"/>
                  </a:ext>
                </a:extLst>
              </a:tr>
              <a:tr h="25951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room_type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type of room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3166287"/>
                  </a:ext>
                </a:extLst>
              </a:tr>
              <a:tr h="268483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room_private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dummy for private rooms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507434796"/>
                  </a:ext>
                </a:extLst>
              </a:tr>
              <a:tr h="268483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room_shared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dummy for shared rooms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79821630"/>
                  </a:ext>
                </a:extLst>
              </a:tr>
              <a:tr h="268483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cleanliness_rating</a:t>
                      </a:r>
                      <a:endParaRPr lang="en-US" sz="16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guest reviews: scale to 10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538876930"/>
                  </a:ext>
                </a:extLst>
              </a:tr>
              <a:tr h="268483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guest_satisfaction_overall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guest reviews: scale to 100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94956028"/>
                  </a:ext>
                </a:extLst>
              </a:tr>
              <a:tr h="379580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host_is_superhost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dummy for hosts with the superhost status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48574204"/>
                  </a:ext>
                </a:extLst>
              </a:tr>
              <a:tr h="490677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multi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dummy for listings offered by hosts with 2–4 listings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12994898"/>
                  </a:ext>
                </a:extLst>
              </a:tr>
              <a:tr h="601773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biz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dummy for listings offered by hosts with more than 4 listings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929602607"/>
                  </a:ext>
                </a:extLst>
              </a:tr>
              <a:tr h="37958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dist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distance to the city centre in kilometres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098231891"/>
                  </a:ext>
                </a:extLst>
              </a:tr>
              <a:tr h="490677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metro_dist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distance to the closest metro station in kilometres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608477828"/>
                  </a:ext>
                </a:extLst>
              </a:tr>
              <a:tr h="268483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attr_index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attraction index: scale to 100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58696845"/>
                  </a:ext>
                </a:extLst>
              </a:tr>
              <a:tr h="379580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rest_index</a:t>
                      </a:r>
                      <a:endParaRPr lang="en-US" sz="16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restaurant index: scale to 100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91262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92493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192</Words>
  <Application>Microsoft Macintosh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Calibri</vt:lpstr>
      <vt:lpstr>Sitka Banner</vt:lpstr>
      <vt:lpstr>HeadlinesVTI</vt:lpstr>
      <vt:lpstr>Airbnb price analysis</vt:lpstr>
      <vt:lpstr>      Statistical Question/Hypothesis:   1. What factors affect the Airbnb rental prices in Europe?  2. How do Airbnb prices vary across cities in Europe? Which variables have the greatest impact on the price of a property?</vt:lpstr>
      <vt:lpstr>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price analysis</dc:title>
  <dc:creator>Ali Khatami</dc:creator>
  <cp:lastModifiedBy>Ali Khatami</cp:lastModifiedBy>
  <cp:revision>2</cp:revision>
  <dcterms:created xsi:type="dcterms:W3CDTF">2023-03-03T18:28:05Z</dcterms:created>
  <dcterms:modified xsi:type="dcterms:W3CDTF">2023-03-03T19:11:22Z</dcterms:modified>
</cp:coreProperties>
</file>