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2F5"/>
    <a:srgbClr val="F5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562D6-9477-C500-1E3B-08675E0D0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F598C6-0E93-82CA-11AD-20436F269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3AB951-078D-E2AF-F6F5-F06A1BDA9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A43F-3FF0-445A-B8BD-6BDE5C3ACEC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972FCA-2AAB-50B4-36B7-4D23EE2A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B068C4-3D83-E849-8369-DA331799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5193-6C45-452E-8C7E-DEFCE34CBA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7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8E331-43B4-1110-E8D1-7935D9DD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7BF6C9-2261-1B39-86AC-BF6BD9A21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1F04D5-28D5-7964-93CC-47642581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A43F-3FF0-445A-B8BD-6BDE5C3ACEC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F569CD-72BD-FC76-FE37-849EBADF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206FE4-7BAE-900D-437C-BC0E1E69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5193-6C45-452E-8C7E-DEFCE34CBA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6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2ABDF8E-0AF0-7938-9F5D-2DF15D061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FDD7A7-C562-6A83-605B-36CC3273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DC80E5-DE9F-0B33-492F-DEF9C1DD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A43F-3FF0-445A-B8BD-6BDE5C3ACEC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811CA8-5221-9A35-53E2-B0D2BBAC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5B8997-7180-D621-80C2-F7CFCBEA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5193-6C45-452E-8C7E-DEFCE34CBA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9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E3574-95B3-83FC-822A-6F329678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8D5755-71B0-2615-F4A0-566F32CCC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F4872B-9FA4-DB28-8AA9-E48B2B56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A43F-3FF0-445A-B8BD-6BDE5C3ACEC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49ADD0-7931-2C5C-E4B4-45636F34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4E1245-D406-8398-6541-35CF340F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5193-6C45-452E-8C7E-DEFCE34CBA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6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CB45DA-550B-FA27-96CB-EBEB94AEA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A933C9-E743-391C-ACEC-7122BD7D3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538BE5-F8E7-8DA3-95E4-2D7ACD74C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A43F-3FF0-445A-B8BD-6BDE5C3ACEC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376AD1-62AC-13AE-9483-316D8603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0279C4-7638-244D-EA68-763533354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5193-6C45-452E-8C7E-DEFCE34CBA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27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3C5E90-CF6A-F985-8DDF-001EE16D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07D5AA-2AB4-9313-0EB4-A22B37B13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1CEE91-2C4C-D747-B78F-0B6496D88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A0BE6F-D27F-9268-872E-B71ED446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A43F-3FF0-445A-B8BD-6BDE5C3ACEC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8EF647-A769-DCD8-1FA1-3B5D0CB2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901BE7-4134-8675-31E9-36F815E2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5193-6C45-452E-8C7E-DEFCE34CBA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1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AFB222-44F6-C244-8BE7-2409BEC8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542DEF-1770-AF1D-07EE-6777D6505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813F4D-26FF-A36D-DC0C-BBD542E78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2CC2954-65E9-0492-6003-6BB9BF5DB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5E1CEE5-32DF-B923-16C7-D73063698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601ED87-6888-8D75-1D7B-F27EA3E1A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A43F-3FF0-445A-B8BD-6BDE5C3ACEC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F1ACF5F-ADC5-D909-9A7A-F3E332B1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D6B17ED-C03C-886F-60A3-165AD4A5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5193-6C45-452E-8C7E-DEFCE34CBA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1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716503-5428-7C3D-FD70-5CA03A06C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BE0FF87-96EC-2E55-6B55-A5F7B8D1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A43F-3FF0-445A-B8BD-6BDE5C3ACEC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806493-C118-1AE3-9F31-EC54BFDD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167713-1136-77D9-E486-C3FDC89F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5193-6C45-452E-8C7E-DEFCE34CBA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3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902DD6A-84F2-4F37-2108-C46D53CE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A43F-3FF0-445A-B8BD-6BDE5C3ACEC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1BD2AA6-D332-FB3C-54CF-1BF77A8F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88A31C-471B-5C67-E661-6B99B6F0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5193-6C45-452E-8C7E-DEFCE34CBA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9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D8C657-404E-1795-F157-927BCB00C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1C118E-6F89-329B-5A83-392C18C45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25D248-D0E1-4061-1B8D-1E81D6BFB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1A4C0C-42E1-6AC3-B532-75B28DF9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A43F-3FF0-445A-B8BD-6BDE5C3ACEC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C5F5A0-13DE-C18C-377A-E2AAE887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C3507F-18F2-A355-120C-42528791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5193-6C45-452E-8C7E-DEFCE34CBA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9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D1E4D7-746C-F063-8217-3FD8C4854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4B42AB3-93F9-AC2F-5206-4C80A9DAB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400089-B887-5838-61B0-87C8D6C46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C61FE5-0DA0-87A6-CB16-24B7E880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A43F-3FF0-445A-B8BD-6BDE5C3ACEC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6D8B42-AD69-62E9-9A5C-421E29DA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2F13E0-FF2E-700F-977F-7A1B9095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5193-6C45-452E-8C7E-DEFCE34CBA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8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F33EC65-4A8E-4FCE-8AD6-34CE32FA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3DD033-0672-5A2A-5DD5-96A739573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2FC688-EE25-2886-FF43-C7E98E8A3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EA43F-3FF0-445A-B8BD-6BDE5C3ACEC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62854A-60EB-8337-1954-A0E5D49CB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ABB5C7-991D-8566-EAA4-0CCC4A747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25193-6C45-452E-8C7E-DEFCE34CBA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0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6.png"/><Relationship Id="rId7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37A6D68-3D2E-F847-D2D9-D62D390C2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4811"/>
            <a:ext cx="12192000" cy="2387600"/>
          </a:xfrm>
        </p:spPr>
        <p:txBody>
          <a:bodyPr>
            <a:noAutofit/>
          </a:bodyPr>
          <a:lstStyle/>
          <a:p>
            <a:r>
              <a:rPr lang="en-US" sz="13800" dirty="0">
                <a:gradFill>
                  <a:gsLst>
                    <a:gs pos="0">
                      <a:srgbClr val="1E77B8"/>
                    </a:gs>
                    <a:gs pos="52000">
                      <a:srgbClr val="00B0F0"/>
                    </a:gs>
                    <a:gs pos="100000">
                      <a:srgbClr val="1D77B8"/>
                    </a:gs>
                  </a:gsLst>
                  <a:lin ang="11400000" scaled="0"/>
                </a:gradFill>
                <a:latin typeface="LEMON MILK Medium" panose="00000600000000000000" pitchFamily="50" charset="0"/>
              </a:rPr>
              <a:t>crud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9AEEE734-3CC6-17BE-3A89-7CFE4070A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5817" y="5483109"/>
            <a:ext cx="7400365" cy="744678"/>
          </a:xfrm>
          <a:prstGeom prst="roundRect">
            <a:avLst>
              <a:gd name="adj" fmla="val 23890"/>
            </a:avLst>
          </a:prstGeom>
          <a:gradFill>
            <a:gsLst>
              <a:gs pos="0">
                <a:srgbClr val="C8C9CA"/>
              </a:gs>
              <a:gs pos="52000">
                <a:srgbClr val="DFDFE1"/>
              </a:gs>
              <a:gs pos="100000">
                <a:srgbClr val="9A9B9E">
                  <a:alpha val="49000"/>
                </a:srgbClr>
              </a:gs>
            </a:gsLst>
            <a:lin ang="2700000" scaled="0"/>
          </a:gradFill>
        </p:spPr>
        <p:txBody>
          <a:bodyPr anchor="ctr">
            <a:normAutofit/>
          </a:bodyPr>
          <a:lstStyle/>
          <a:p>
            <a:r>
              <a:rPr lang="en-US" sz="3800" dirty="0">
                <a:solidFill>
                  <a:srgbClr val="1B76B8"/>
                </a:solidFill>
                <a:latin typeface="Montserrat Light" pitchFamily="2" charset="0"/>
              </a:rPr>
              <a:t>Students CRUD Operations</a:t>
            </a:r>
          </a:p>
        </p:txBody>
      </p:sp>
      <p:pic>
        <p:nvPicPr>
          <p:cNvPr id="1026" name="Picture 2" descr="Node.js Logo png">
            <a:extLst>
              <a:ext uri="{FF2B5EF4-FFF2-40B4-BE49-F238E27FC236}">
                <a16:creationId xmlns:a16="http://schemas.microsoft.com/office/drawing/2014/main" id="{AF0E2527-26C1-AEC2-0C07-E804A981C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63" y="2863620"/>
            <a:ext cx="2447965" cy="152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SQL Logo PNG (1)">
            <a:extLst>
              <a:ext uri="{FF2B5EF4-FFF2-40B4-BE49-F238E27FC236}">
                <a16:creationId xmlns:a16="http://schemas.microsoft.com/office/drawing/2014/main" id="{F61FB0F2-655A-2AA8-A3E7-816AF8928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9" b="28235"/>
          <a:stretch/>
        </p:blipFill>
        <p:spPr bwMode="auto">
          <a:xfrm>
            <a:off x="4093712" y="2882744"/>
            <a:ext cx="2971801" cy="149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45AC659-E5A1-65A6-0729-128B7B689B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" t="21306" r="3363" b="20128"/>
          <a:stretch/>
        </p:blipFill>
        <p:spPr bwMode="auto">
          <a:xfrm>
            <a:off x="7673898" y="3032456"/>
            <a:ext cx="3385598" cy="119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8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8D4AC6-9882-0784-F1FE-1B8AFAFC3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9842" y="404734"/>
            <a:ext cx="12431842" cy="982708"/>
          </a:xfrm>
        </p:spPr>
        <p:txBody>
          <a:bodyPr>
            <a:noAutofit/>
          </a:bodyPr>
          <a:lstStyle/>
          <a:p>
            <a:r>
              <a:rPr lang="en-US" sz="4800" dirty="0">
                <a:gradFill>
                  <a:gsLst>
                    <a:gs pos="0">
                      <a:srgbClr val="1E77B8"/>
                    </a:gs>
                    <a:gs pos="52000">
                      <a:srgbClr val="00B0F0"/>
                    </a:gs>
                    <a:gs pos="100000">
                      <a:srgbClr val="1D77B8"/>
                    </a:gs>
                  </a:gsLst>
                  <a:lin ang="11400000" scaled="0"/>
                </a:gradFill>
                <a:latin typeface="LEMON MILK Medium" panose="00000600000000000000" pitchFamily="50" charset="0"/>
              </a:rPr>
              <a:t>Tech &amp; TOOL stack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04CAA33-FF2F-EB5D-93DF-B534B03BA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4" r="736" b="-1765"/>
          <a:stretch/>
        </p:blipFill>
        <p:spPr>
          <a:xfrm rot="17661121">
            <a:off x="6318367" y="748076"/>
            <a:ext cx="9427766" cy="7195603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99DC2EBE-6E8F-4EB7-E7CD-6B020ECD6871}"/>
              </a:ext>
            </a:extLst>
          </p:cNvPr>
          <p:cNvGrpSpPr/>
          <p:nvPr/>
        </p:nvGrpSpPr>
        <p:grpSpPr>
          <a:xfrm>
            <a:off x="5018598" y="5528004"/>
            <a:ext cx="5587742" cy="936332"/>
            <a:chOff x="4086225" y="3908467"/>
            <a:chExt cx="3829922" cy="641776"/>
          </a:xfrm>
        </p:grpSpPr>
        <p:pic>
          <p:nvPicPr>
            <p:cNvPr id="1030" name="Picture 6" descr="Tailwind CSS Logo PNG Vector">
              <a:extLst>
                <a:ext uri="{FF2B5EF4-FFF2-40B4-BE49-F238E27FC236}">
                  <a16:creationId xmlns:a16="http://schemas.microsoft.com/office/drawing/2014/main" id="{1CE7490C-38D3-9DDE-7A7D-D24AF2BBE0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93" r="29941" b="36844"/>
            <a:stretch/>
          </p:blipFill>
          <p:spPr bwMode="auto">
            <a:xfrm>
              <a:off x="4086225" y="3908467"/>
              <a:ext cx="1133426" cy="641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Tailwind CSS Logo PNG Vector">
              <a:extLst>
                <a:ext uri="{FF2B5EF4-FFF2-40B4-BE49-F238E27FC236}">
                  <a16:creationId xmlns:a16="http://schemas.microsoft.com/office/drawing/2014/main" id="{02F8F489-B987-6B37-5F7F-833D10BB45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508"/>
            <a:stretch/>
          </p:blipFill>
          <p:spPr bwMode="auto">
            <a:xfrm>
              <a:off x="5278886" y="4095749"/>
              <a:ext cx="2637261" cy="351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A562A485-400F-7111-4552-49D7026959E1}"/>
              </a:ext>
            </a:extLst>
          </p:cNvPr>
          <p:cNvGrpSpPr/>
          <p:nvPr/>
        </p:nvGrpSpPr>
        <p:grpSpPr>
          <a:xfrm>
            <a:off x="111433" y="5126832"/>
            <a:ext cx="4444248" cy="1679386"/>
            <a:chOff x="4473756" y="4266375"/>
            <a:chExt cx="2403294" cy="867254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5B00CC5E-9390-49F3-33F4-73D6970AE0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60" t="34436" b="32952"/>
            <a:stretch/>
          </p:blipFill>
          <p:spPr bwMode="auto">
            <a:xfrm>
              <a:off x="5410200" y="4473545"/>
              <a:ext cx="1466850" cy="452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>
              <a:extLst>
                <a:ext uri="{FF2B5EF4-FFF2-40B4-BE49-F238E27FC236}">
                  <a16:creationId xmlns:a16="http://schemas.microsoft.com/office/drawing/2014/main" id="{93C30317-1B32-6136-5C7C-3395F3DD2F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4" t="19459" r="59069" b="18096"/>
            <a:stretch/>
          </p:blipFill>
          <p:spPr bwMode="auto">
            <a:xfrm>
              <a:off x="4473756" y="4266375"/>
              <a:ext cx="936444" cy="867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4" name="Picture 20" descr="Git logo">
            <a:extLst>
              <a:ext uri="{FF2B5EF4-FFF2-40B4-BE49-F238E27FC236}">
                <a16:creationId xmlns:a16="http://schemas.microsoft.com/office/drawing/2014/main" id="{FF3C8673-9C5E-D755-C4C3-CA28DD3714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6" b="9616"/>
          <a:stretch/>
        </p:blipFill>
        <p:spPr bwMode="auto">
          <a:xfrm>
            <a:off x="9206075" y="4273827"/>
            <a:ext cx="2867679" cy="130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4363C034-DDBC-ADB7-5A39-5CDDA0E5666F}"/>
              </a:ext>
            </a:extLst>
          </p:cNvPr>
          <p:cNvGrpSpPr/>
          <p:nvPr/>
        </p:nvGrpSpPr>
        <p:grpSpPr>
          <a:xfrm>
            <a:off x="5287668" y="2013578"/>
            <a:ext cx="4108396" cy="1355947"/>
            <a:chOff x="5084231" y="5655827"/>
            <a:chExt cx="2765328" cy="912677"/>
          </a:xfrm>
        </p:grpSpPr>
        <p:pic>
          <p:nvPicPr>
            <p:cNvPr id="1046" name="Picture 22" descr="github original wordmark icon">
              <a:extLst>
                <a:ext uri="{FF2B5EF4-FFF2-40B4-BE49-F238E27FC236}">
                  <a16:creationId xmlns:a16="http://schemas.microsoft.com/office/drawing/2014/main" id="{CE573C25-A420-7040-6CB6-B565563B9C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8919"/>
            <a:stretch/>
          </p:blipFill>
          <p:spPr bwMode="auto">
            <a:xfrm>
              <a:off x="5084231" y="5655827"/>
              <a:ext cx="1299217" cy="912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2" descr="github original wordmark icon">
              <a:extLst>
                <a:ext uri="{FF2B5EF4-FFF2-40B4-BE49-F238E27FC236}">
                  <a16:creationId xmlns:a16="http://schemas.microsoft.com/office/drawing/2014/main" id="{E98D4093-6C19-1C40-6C6E-B99483EAE7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155"/>
            <a:stretch/>
          </p:blipFill>
          <p:spPr bwMode="auto">
            <a:xfrm>
              <a:off x="6383448" y="5780669"/>
              <a:ext cx="1466111" cy="504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58" name="Picture 34" descr="axios_logo_transparent">
            <a:extLst>
              <a:ext uri="{FF2B5EF4-FFF2-40B4-BE49-F238E27FC236}">
                <a16:creationId xmlns:a16="http://schemas.microsoft.com/office/drawing/2014/main" id="{25614EDA-C57B-715B-6D75-17DACE819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71" y="2368582"/>
            <a:ext cx="4415862" cy="64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Postman logo">
            <a:extLst>
              <a:ext uri="{FF2B5EF4-FFF2-40B4-BE49-F238E27FC236}">
                <a16:creationId xmlns:a16="http://schemas.microsoft.com/office/drawing/2014/main" id="{0CE1AF8E-4F65-B4B0-A3AD-992DF070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798" y="1802403"/>
            <a:ext cx="2283968" cy="205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Node.js Logo png">
            <a:extLst>
              <a:ext uri="{FF2B5EF4-FFF2-40B4-BE49-F238E27FC236}">
                <a16:creationId xmlns:a16="http://schemas.microsoft.com/office/drawing/2014/main" id="{9DFE2EA4-9CBC-3D51-327B-15F5D916E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313" y="3278935"/>
            <a:ext cx="3500631" cy="218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MySQL Logo PNG (1)">
            <a:extLst>
              <a:ext uri="{FF2B5EF4-FFF2-40B4-BE49-F238E27FC236}">
                <a16:creationId xmlns:a16="http://schemas.microsoft.com/office/drawing/2014/main" id="{E3A61791-AC00-4DC0-392A-047C303D28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9" b="28235"/>
          <a:stretch/>
        </p:blipFill>
        <p:spPr bwMode="auto">
          <a:xfrm>
            <a:off x="680260" y="3083795"/>
            <a:ext cx="4154183" cy="208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14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37A6D68-3D2E-F847-D2D9-D62D390C2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6938"/>
            <a:ext cx="12192000" cy="938014"/>
          </a:xfrm>
        </p:spPr>
        <p:txBody>
          <a:bodyPr>
            <a:noAutofit/>
          </a:bodyPr>
          <a:lstStyle/>
          <a:p>
            <a:r>
              <a:rPr lang="en-US" sz="4800" dirty="0">
                <a:gradFill>
                  <a:gsLst>
                    <a:gs pos="0">
                      <a:srgbClr val="1E77B8"/>
                    </a:gs>
                    <a:gs pos="52000">
                      <a:srgbClr val="00B0F0"/>
                    </a:gs>
                    <a:gs pos="100000">
                      <a:srgbClr val="1D77B8"/>
                    </a:gs>
                  </a:gsLst>
                  <a:lin ang="11400000" scaled="0"/>
                </a:gradFill>
                <a:latin typeface="LEMON MILK Medium" panose="00000600000000000000" pitchFamily="50" charset="0"/>
              </a:rPr>
              <a:t>What is CRUD ?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93640B0-8398-8B26-7565-FB7AA3997E7E}"/>
              </a:ext>
            </a:extLst>
          </p:cNvPr>
          <p:cNvCxnSpPr/>
          <p:nvPr/>
        </p:nvCxnSpPr>
        <p:spPr>
          <a:xfrm>
            <a:off x="3334871" y="1154952"/>
            <a:ext cx="547295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RUD meaning">
            <a:extLst>
              <a:ext uri="{FF2B5EF4-FFF2-40B4-BE49-F238E27FC236}">
                <a16:creationId xmlns:a16="http://schemas.microsoft.com/office/drawing/2014/main" id="{A093760D-5CC8-A6D4-8E17-8AD398BA2B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73" b="16247"/>
          <a:stretch/>
        </p:blipFill>
        <p:spPr bwMode="auto">
          <a:xfrm>
            <a:off x="1199029" y="1896037"/>
            <a:ext cx="9793942" cy="414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21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37A6D68-3D2E-F847-D2D9-D62D390C2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6938"/>
            <a:ext cx="12192000" cy="938014"/>
          </a:xfrm>
        </p:spPr>
        <p:txBody>
          <a:bodyPr>
            <a:noAutofit/>
          </a:bodyPr>
          <a:lstStyle/>
          <a:p>
            <a:r>
              <a:rPr lang="en-US" sz="4800" dirty="0">
                <a:gradFill>
                  <a:gsLst>
                    <a:gs pos="0">
                      <a:srgbClr val="1E77B8"/>
                    </a:gs>
                    <a:gs pos="52000">
                      <a:srgbClr val="00B0F0"/>
                    </a:gs>
                    <a:gs pos="100000">
                      <a:srgbClr val="1D77B8"/>
                    </a:gs>
                  </a:gsLst>
                  <a:lin ang="11400000" scaled="0"/>
                </a:gradFill>
                <a:latin typeface="LEMON MILK Medium" panose="00000600000000000000" pitchFamily="50" charset="0"/>
              </a:rPr>
              <a:t>Status codes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93640B0-8398-8B26-7565-FB7AA3997E7E}"/>
              </a:ext>
            </a:extLst>
          </p:cNvPr>
          <p:cNvCxnSpPr/>
          <p:nvPr/>
        </p:nvCxnSpPr>
        <p:spPr>
          <a:xfrm>
            <a:off x="3334871" y="1154952"/>
            <a:ext cx="547295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7AA563D8-5766-DC0F-311D-DE59EAC9F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8" t="5113" r="45130" b="14043"/>
          <a:stretch/>
        </p:blipFill>
        <p:spPr bwMode="auto">
          <a:xfrm>
            <a:off x="3877235" y="1329186"/>
            <a:ext cx="4437530" cy="527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62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37A6D68-3D2E-F847-D2D9-D62D390C2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6938"/>
            <a:ext cx="12192000" cy="938014"/>
          </a:xfrm>
        </p:spPr>
        <p:txBody>
          <a:bodyPr>
            <a:noAutofit/>
          </a:bodyPr>
          <a:lstStyle/>
          <a:p>
            <a:r>
              <a:rPr lang="en-US" sz="4800" dirty="0">
                <a:gradFill>
                  <a:gsLst>
                    <a:gs pos="0">
                      <a:srgbClr val="1E77B8"/>
                    </a:gs>
                    <a:gs pos="52000">
                      <a:srgbClr val="00B0F0"/>
                    </a:gs>
                    <a:gs pos="100000">
                      <a:srgbClr val="1D77B8"/>
                    </a:gs>
                  </a:gsLst>
                  <a:lin ang="11400000" scaled="0"/>
                </a:gradFill>
                <a:latin typeface="LEMON MILK Medium" panose="00000600000000000000" pitchFamily="50" charset="0"/>
              </a:rPr>
              <a:t>REST API</a:t>
            </a:r>
            <a:r>
              <a:rPr lang="en-US" sz="2800" dirty="0">
                <a:gradFill>
                  <a:gsLst>
                    <a:gs pos="0">
                      <a:srgbClr val="1E77B8"/>
                    </a:gs>
                    <a:gs pos="52000">
                      <a:srgbClr val="00B0F0"/>
                    </a:gs>
                    <a:gs pos="100000">
                      <a:srgbClr val="1D77B8"/>
                    </a:gs>
                  </a:gsLst>
                  <a:lin ang="11400000" scaled="0"/>
                </a:gradFill>
                <a:latin typeface="LEMON MILK Medium" panose="00000600000000000000" pitchFamily="50" charset="0"/>
              </a:rPr>
              <a:t>S</a:t>
            </a:r>
            <a:endParaRPr lang="en-US" sz="4800" dirty="0">
              <a:gradFill>
                <a:gsLst>
                  <a:gs pos="0">
                    <a:srgbClr val="1E77B8"/>
                  </a:gs>
                  <a:gs pos="52000">
                    <a:srgbClr val="00B0F0"/>
                  </a:gs>
                  <a:gs pos="100000">
                    <a:srgbClr val="1D77B8"/>
                  </a:gs>
                </a:gsLst>
                <a:lin ang="11400000" scaled="0"/>
              </a:gradFill>
              <a:latin typeface="LEMON MILK Medium" panose="00000600000000000000" pitchFamily="50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93640B0-8398-8B26-7565-FB7AA3997E7E}"/>
              </a:ext>
            </a:extLst>
          </p:cNvPr>
          <p:cNvCxnSpPr/>
          <p:nvPr/>
        </p:nvCxnSpPr>
        <p:spPr>
          <a:xfrm>
            <a:off x="3334871" y="1154952"/>
            <a:ext cx="547295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What is an API? Connections and principles explained">
            <a:extLst>
              <a:ext uri="{FF2B5EF4-FFF2-40B4-BE49-F238E27FC236}">
                <a16:creationId xmlns:a16="http://schemas.microsoft.com/office/drawing/2014/main" id="{D28B1390-D7BB-A3E1-0C98-E00C902892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3" r="10492" b="13247"/>
          <a:stretch/>
        </p:blipFill>
        <p:spPr bwMode="auto">
          <a:xfrm>
            <a:off x="2808194" y="1703669"/>
            <a:ext cx="6575612" cy="438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78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37A6D68-3D2E-F847-D2D9-D62D390C2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6938"/>
            <a:ext cx="12192000" cy="938014"/>
          </a:xfrm>
        </p:spPr>
        <p:txBody>
          <a:bodyPr>
            <a:noAutofit/>
          </a:bodyPr>
          <a:lstStyle/>
          <a:p>
            <a:r>
              <a:rPr lang="en-US" sz="4800" dirty="0">
                <a:gradFill>
                  <a:gsLst>
                    <a:gs pos="0">
                      <a:srgbClr val="1E77B8"/>
                    </a:gs>
                    <a:gs pos="52000">
                      <a:srgbClr val="00B0F0"/>
                    </a:gs>
                    <a:gs pos="100000">
                      <a:srgbClr val="1D77B8"/>
                    </a:gs>
                  </a:gsLst>
                  <a:lin ang="11400000" scaled="0"/>
                </a:gradFill>
                <a:latin typeface="LEMON MILK Medium" panose="00000600000000000000" pitchFamily="50" charset="0"/>
              </a:rPr>
              <a:t>REST API</a:t>
            </a:r>
            <a:r>
              <a:rPr lang="en-US" sz="2800" dirty="0">
                <a:gradFill>
                  <a:gsLst>
                    <a:gs pos="0">
                      <a:srgbClr val="1E77B8"/>
                    </a:gs>
                    <a:gs pos="52000">
                      <a:srgbClr val="00B0F0"/>
                    </a:gs>
                    <a:gs pos="100000">
                      <a:srgbClr val="1D77B8"/>
                    </a:gs>
                  </a:gsLst>
                  <a:lin ang="11400000" scaled="0"/>
                </a:gradFill>
                <a:latin typeface="LEMON MILK Medium" panose="00000600000000000000" pitchFamily="50" charset="0"/>
              </a:rPr>
              <a:t>S</a:t>
            </a:r>
            <a:endParaRPr lang="en-US" sz="4800" dirty="0">
              <a:gradFill>
                <a:gsLst>
                  <a:gs pos="0">
                    <a:srgbClr val="1E77B8"/>
                  </a:gs>
                  <a:gs pos="52000">
                    <a:srgbClr val="00B0F0"/>
                  </a:gs>
                  <a:gs pos="100000">
                    <a:srgbClr val="1D77B8"/>
                  </a:gs>
                </a:gsLst>
                <a:lin ang="11400000" scaled="0"/>
              </a:gradFill>
              <a:latin typeface="LEMON MILK Medium" panose="00000600000000000000" pitchFamily="50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93640B0-8398-8B26-7565-FB7AA3997E7E}"/>
              </a:ext>
            </a:extLst>
          </p:cNvPr>
          <p:cNvCxnSpPr/>
          <p:nvPr/>
        </p:nvCxnSpPr>
        <p:spPr>
          <a:xfrm>
            <a:off x="3334871" y="1154952"/>
            <a:ext cx="547295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5B869C18-5733-08AF-12F5-0F420C20D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925" y="1632080"/>
            <a:ext cx="9032150" cy="239628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D06FE25-63C1-7AAE-840D-AC3B9BEE26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11" b="9169"/>
          <a:stretch/>
        </p:blipFill>
        <p:spPr>
          <a:xfrm>
            <a:off x="1236234" y="4505493"/>
            <a:ext cx="9375841" cy="192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1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 67">
            <a:extLst>
              <a:ext uri="{FF2B5EF4-FFF2-40B4-BE49-F238E27FC236}">
                <a16:creationId xmlns:a16="http://schemas.microsoft.com/office/drawing/2014/main" id="{74EBE9AC-7AE0-F753-F872-5121A913B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2646"/>
          <a:stretch/>
        </p:blipFill>
        <p:spPr>
          <a:xfrm rot="20640063">
            <a:off x="-1096290" y="-310464"/>
            <a:ext cx="13957986" cy="661353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F8D4AC6-9882-0784-F1FE-1B8AFAFC3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9842" y="404734"/>
            <a:ext cx="12431842" cy="982708"/>
          </a:xfrm>
        </p:spPr>
        <p:txBody>
          <a:bodyPr>
            <a:noAutofit/>
          </a:bodyPr>
          <a:lstStyle/>
          <a:p>
            <a:r>
              <a:rPr lang="en-US" sz="4800" dirty="0">
                <a:gradFill>
                  <a:gsLst>
                    <a:gs pos="0">
                      <a:srgbClr val="1E77B8"/>
                    </a:gs>
                    <a:gs pos="52000">
                      <a:srgbClr val="00B0F0"/>
                    </a:gs>
                    <a:gs pos="100000">
                      <a:srgbClr val="1D77B8"/>
                    </a:gs>
                  </a:gsLst>
                  <a:lin ang="11400000" scaled="0"/>
                </a:gradFill>
                <a:latin typeface="LEMON MILK Medium" panose="00000600000000000000" pitchFamily="50" charset="0"/>
              </a:rPr>
              <a:t>TECHNICAL architecture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86331E0-3A85-CF50-51C9-8F1D86722E3D}"/>
              </a:ext>
            </a:extLst>
          </p:cNvPr>
          <p:cNvSpPr txBox="1"/>
          <p:nvPr/>
        </p:nvSpPr>
        <p:spPr>
          <a:xfrm>
            <a:off x="2436279" y="3772247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" panose="02000505000000020004" pitchFamily="2" charset="0"/>
              </a:rPr>
              <a:t>User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" panose="02000505000000020004" pitchFamily="2" charset="0"/>
              </a:rPr>
              <a:t>Interface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B069790-2515-2E8B-830B-88A38B0A8C2B}"/>
              </a:ext>
            </a:extLst>
          </p:cNvPr>
          <p:cNvSpPr txBox="1"/>
          <p:nvPr/>
        </p:nvSpPr>
        <p:spPr>
          <a:xfrm>
            <a:off x="7925752" y="3377099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" panose="02000505000000020004" pitchFamily="2" charset="0"/>
              </a:rPr>
              <a:t>Processing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6F3681B-C28C-A068-E10E-640A013D36CD}"/>
              </a:ext>
            </a:extLst>
          </p:cNvPr>
          <p:cNvSpPr txBox="1"/>
          <p:nvPr/>
        </p:nvSpPr>
        <p:spPr>
          <a:xfrm>
            <a:off x="10212175" y="6151169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" panose="02000505000000020004" pitchFamily="2" charset="0"/>
              </a:rPr>
              <a:t>Database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E4E58A94-2966-495E-4C69-8A78E51D1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6" y="2432149"/>
            <a:ext cx="877047" cy="877047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B4E9C53-8282-0C6A-66C1-1A594163FF7A}"/>
              </a:ext>
            </a:extLst>
          </p:cNvPr>
          <p:cNvCxnSpPr>
            <a:cxnSpLocks/>
          </p:cNvCxnSpPr>
          <p:nvPr/>
        </p:nvCxnSpPr>
        <p:spPr>
          <a:xfrm flipH="1">
            <a:off x="3709356" y="3043455"/>
            <a:ext cx="3550403" cy="0"/>
          </a:xfrm>
          <a:prstGeom prst="straightConnector1">
            <a:avLst/>
          </a:prstGeom>
          <a:ln w="19050" cmpd="sng">
            <a:solidFill>
              <a:srgbClr val="68A2D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DD8D0F0A-F3BD-A467-CF88-C2830A427F53}"/>
              </a:ext>
            </a:extLst>
          </p:cNvPr>
          <p:cNvSpPr txBox="1"/>
          <p:nvPr/>
        </p:nvSpPr>
        <p:spPr>
          <a:xfrm>
            <a:off x="505370" y="3546040"/>
            <a:ext cx="713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" panose="02000505000000020004" pitchFamily="2" charset="0"/>
              </a:rPr>
              <a:t>User</a:t>
            </a:r>
          </a:p>
        </p:txBody>
      </p: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27E20094-C2F7-110D-1D4C-02ACA3E7AB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23720" y="3161840"/>
            <a:ext cx="1908873" cy="770770"/>
          </a:xfrm>
          <a:prstGeom prst="bentConnector3">
            <a:avLst>
              <a:gd name="adj1" fmla="val -721"/>
            </a:avLst>
          </a:prstGeom>
          <a:ln w="19050" cmpd="sng">
            <a:solidFill>
              <a:srgbClr val="68A2D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7A54B353-BB7A-E208-4BF6-6E2405B14B75}"/>
              </a:ext>
            </a:extLst>
          </p:cNvPr>
          <p:cNvCxnSpPr>
            <a:cxnSpLocks/>
          </p:cNvCxnSpPr>
          <p:nvPr/>
        </p:nvCxnSpPr>
        <p:spPr>
          <a:xfrm>
            <a:off x="3737490" y="2563246"/>
            <a:ext cx="3522269" cy="0"/>
          </a:xfrm>
          <a:prstGeom prst="straightConnector1">
            <a:avLst/>
          </a:prstGeom>
          <a:ln w="19050" cmpd="sng">
            <a:solidFill>
              <a:srgbClr val="68A2D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6F4C585-6493-4133-44BC-96595B534632}"/>
              </a:ext>
            </a:extLst>
          </p:cNvPr>
          <p:cNvCxnSpPr>
            <a:cxnSpLocks/>
          </p:cNvCxnSpPr>
          <p:nvPr/>
        </p:nvCxnSpPr>
        <p:spPr>
          <a:xfrm flipH="1">
            <a:off x="1528867" y="2958476"/>
            <a:ext cx="807857" cy="0"/>
          </a:xfrm>
          <a:prstGeom prst="straightConnector1">
            <a:avLst/>
          </a:prstGeom>
          <a:ln w="19050" cmpd="sng">
            <a:solidFill>
              <a:srgbClr val="68A2D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06A287A3-6018-C686-C68A-BB54D59724BC}"/>
              </a:ext>
            </a:extLst>
          </p:cNvPr>
          <p:cNvCxnSpPr>
            <a:cxnSpLocks/>
          </p:cNvCxnSpPr>
          <p:nvPr/>
        </p:nvCxnSpPr>
        <p:spPr>
          <a:xfrm>
            <a:off x="1557001" y="2711668"/>
            <a:ext cx="779723" cy="0"/>
          </a:xfrm>
          <a:prstGeom prst="straightConnector1">
            <a:avLst/>
          </a:prstGeom>
          <a:ln w="19050" cmpd="sng">
            <a:solidFill>
              <a:srgbClr val="68A2D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1A19BC75-9683-37C3-213C-C06CA62635FE}"/>
              </a:ext>
            </a:extLst>
          </p:cNvPr>
          <p:cNvSpPr/>
          <p:nvPr/>
        </p:nvSpPr>
        <p:spPr>
          <a:xfrm>
            <a:off x="1749714" y="2204506"/>
            <a:ext cx="388283" cy="388283"/>
          </a:xfrm>
          <a:prstGeom prst="ellipse">
            <a:avLst/>
          </a:prstGeom>
          <a:solidFill>
            <a:srgbClr val="68A2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Montserrat" panose="02000505000000020004" pitchFamily="2" charset="0"/>
              </a:rPr>
              <a:t>1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F6FCE8D-3CC2-5E28-E6B3-19C6722EA5CE}"/>
              </a:ext>
            </a:extLst>
          </p:cNvPr>
          <p:cNvSpPr/>
          <p:nvPr/>
        </p:nvSpPr>
        <p:spPr>
          <a:xfrm>
            <a:off x="5300384" y="2056084"/>
            <a:ext cx="388283" cy="388283"/>
          </a:xfrm>
          <a:prstGeom prst="ellipse">
            <a:avLst/>
          </a:prstGeom>
          <a:solidFill>
            <a:srgbClr val="68A2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Montserrat" panose="02000505000000020004" pitchFamily="2" charset="0"/>
              </a:rPr>
              <a:t>2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78275DAC-4D50-1A9B-0E11-8087836E4A4B}"/>
              </a:ext>
            </a:extLst>
          </p:cNvPr>
          <p:cNvSpPr/>
          <p:nvPr/>
        </p:nvSpPr>
        <p:spPr>
          <a:xfrm>
            <a:off x="10919895" y="3472185"/>
            <a:ext cx="388283" cy="388283"/>
          </a:xfrm>
          <a:prstGeom prst="ellipse">
            <a:avLst/>
          </a:prstGeom>
          <a:solidFill>
            <a:srgbClr val="68A2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Montserrat" panose="02000505000000020004" pitchFamily="2" charset="0"/>
              </a:rPr>
              <a:t>3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80BC747F-43F2-89C0-E5E2-352D6322F65F}"/>
              </a:ext>
            </a:extLst>
          </p:cNvPr>
          <p:cNvSpPr/>
          <p:nvPr/>
        </p:nvSpPr>
        <p:spPr>
          <a:xfrm>
            <a:off x="5300384" y="3147614"/>
            <a:ext cx="388283" cy="388283"/>
          </a:xfrm>
          <a:prstGeom prst="ellipse">
            <a:avLst/>
          </a:prstGeom>
          <a:solidFill>
            <a:srgbClr val="68A2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Montserrat" panose="02000505000000020004" pitchFamily="2" charset="0"/>
              </a:rPr>
              <a:t>5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6E96A72D-4B26-DC8C-747E-C7F7B376C49C}"/>
              </a:ext>
            </a:extLst>
          </p:cNvPr>
          <p:cNvSpPr/>
          <p:nvPr/>
        </p:nvSpPr>
        <p:spPr>
          <a:xfrm>
            <a:off x="1763781" y="3062635"/>
            <a:ext cx="388283" cy="388283"/>
          </a:xfrm>
          <a:prstGeom prst="ellipse">
            <a:avLst/>
          </a:prstGeom>
          <a:solidFill>
            <a:srgbClr val="68A2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Montserrat" panose="02000505000000020004" pitchFamily="2" charset="0"/>
              </a:rPr>
              <a:t>6</a:t>
            </a:r>
          </a:p>
        </p:txBody>
      </p:sp>
      <p:pic>
        <p:nvPicPr>
          <p:cNvPr id="36" name="Picture 6" descr="Tailwind CSS Logo PNG Vector">
            <a:extLst>
              <a:ext uri="{FF2B5EF4-FFF2-40B4-BE49-F238E27FC236}">
                <a16:creationId xmlns:a16="http://schemas.microsoft.com/office/drawing/2014/main" id="{5FA5E53D-1DB1-54D4-E519-6DC0C81BD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93" r="29941" b="36844"/>
          <a:stretch/>
        </p:blipFill>
        <p:spPr bwMode="auto">
          <a:xfrm>
            <a:off x="2657835" y="2138171"/>
            <a:ext cx="828440" cy="46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>
            <a:extLst>
              <a:ext uri="{FF2B5EF4-FFF2-40B4-BE49-F238E27FC236}">
                <a16:creationId xmlns:a16="http://schemas.microsoft.com/office/drawing/2014/main" id="{A1D0F1B1-92DC-97D9-B4CB-09F532A788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" t="19459" r="59069" b="18096"/>
          <a:stretch/>
        </p:blipFill>
        <p:spPr bwMode="auto">
          <a:xfrm>
            <a:off x="2721504" y="2849791"/>
            <a:ext cx="701102" cy="67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F6E17F49-ABC0-46A4-7E21-D51D8ABEAA9E}"/>
              </a:ext>
            </a:extLst>
          </p:cNvPr>
          <p:cNvSpPr/>
          <p:nvPr/>
        </p:nvSpPr>
        <p:spPr>
          <a:xfrm>
            <a:off x="2608127" y="1887410"/>
            <a:ext cx="884046" cy="1779335"/>
          </a:xfrm>
          <a:prstGeom prst="roundRect">
            <a:avLst/>
          </a:prstGeom>
          <a:noFill/>
          <a:ln>
            <a:solidFill>
              <a:srgbClr val="68A2DF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EF4F443B-E7B6-0FBB-017C-812627A25F47}"/>
              </a:ext>
            </a:extLst>
          </p:cNvPr>
          <p:cNvSpPr/>
          <p:nvPr/>
        </p:nvSpPr>
        <p:spPr>
          <a:xfrm>
            <a:off x="7451484" y="2245530"/>
            <a:ext cx="2404384" cy="1033697"/>
          </a:xfrm>
          <a:prstGeom prst="roundRect">
            <a:avLst/>
          </a:prstGeom>
          <a:noFill/>
          <a:ln>
            <a:solidFill>
              <a:srgbClr val="68A2DF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F4D89647-582C-FB42-8190-77DF2A15946B}"/>
              </a:ext>
            </a:extLst>
          </p:cNvPr>
          <p:cNvSpPr/>
          <p:nvPr/>
        </p:nvSpPr>
        <p:spPr>
          <a:xfrm>
            <a:off x="9840687" y="4656404"/>
            <a:ext cx="1942417" cy="1424353"/>
          </a:xfrm>
          <a:prstGeom prst="roundRect">
            <a:avLst/>
          </a:prstGeom>
          <a:noFill/>
          <a:ln>
            <a:solidFill>
              <a:srgbClr val="68A2DF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34" descr="axios_logo_transparent">
            <a:extLst>
              <a:ext uri="{FF2B5EF4-FFF2-40B4-BE49-F238E27FC236}">
                <a16:creationId xmlns:a16="http://schemas.microsoft.com/office/drawing/2014/main" id="{F1ADC04D-3EDD-D05C-FB06-025211F1B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79" y="2693798"/>
            <a:ext cx="1614020" cy="23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Node.js Logo png">
            <a:extLst>
              <a:ext uri="{FF2B5EF4-FFF2-40B4-BE49-F238E27FC236}">
                <a16:creationId xmlns:a16="http://schemas.microsoft.com/office/drawing/2014/main" id="{1D98E20A-8492-C79E-8BC2-710F87143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907" y="2356832"/>
            <a:ext cx="1403275" cy="87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MySQL Logo PNG (1)">
            <a:extLst>
              <a:ext uri="{FF2B5EF4-FFF2-40B4-BE49-F238E27FC236}">
                <a16:creationId xmlns:a16="http://schemas.microsoft.com/office/drawing/2014/main" id="{27EB4B6A-BDDC-FF3C-4B6F-1D445878FC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9" b="28235"/>
          <a:stretch/>
        </p:blipFill>
        <p:spPr bwMode="auto">
          <a:xfrm>
            <a:off x="9992771" y="4935704"/>
            <a:ext cx="1724735" cy="86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necteur : en angle 52">
            <a:extLst>
              <a:ext uri="{FF2B5EF4-FFF2-40B4-BE49-F238E27FC236}">
                <a16:creationId xmlns:a16="http://schemas.microsoft.com/office/drawing/2014/main" id="{5BEC2D48-6355-FDBC-A8D8-F97BEE57501C}"/>
              </a:ext>
            </a:extLst>
          </p:cNvPr>
          <p:cNvCxnSpPr>
            <a:cxnSpLocks/>
          </p:cNvCxnSpPr>
          <p:nvPr/>
        </p:nvCxnSpPr>
        <p:spPr>
          <a:xfrm rot="16200000" flipV="1">
            <a:off x="9466787" y="3396656"/>
            <a:ext cx="1547906" cy="495937"/>
          </a:xfrm>
          <a:prstGeom prst="bentConnector3">
            <a:avLst>
              <a:gd name="adj1" fmla="val 100386"/>
            </a:avLst>
          </a:prstGeom>
          <a:ln w="19050" cmpd="sng">
            <a:solidFill>
              <a:srgbClr val="68A2D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>
            <a:extLst>
              <a:ext uri="{FF2B5EF4-FFF2-40B4-BE49-F238E27FC236}">
                <a16:creationId xmlns:a16="http://schemas.microsoft.com/office/drawing/2014/main" id="{F150F402-B890-8E46-A75A-98B0D21E724C}"/>
              </a:ext>
            </a:extLst>
          </p:cNvPr>
          <p:cNvSpPr/>
          <p:nvPr/>
        </p:nvSpPr>
        <p:spPr>
          <a:xfrm>
            <a:off x="9965154" y="3472185"/>
            <a:ext cx="388283" cy="388283"/>
          </a:xfrm>
          <a:prstGeom prst="ellipse">
            <a:avLst/>
          </a:prstGeom>
          <a:solidFill>
            <a:srgbClr val="68A2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Montserrat" panose="02000505000000020004" pitchFamily="2" charset="0"/>
              </a:rPr>
              <a:t>4</a:t>
            </a:r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CBB1ED68-30B8-95C7-5427-84784678F9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52101" y="2416642"/>
            <a:ext cx="693847" cy="69147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74373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37A6D68-3D2E-F847-D2D9-D62D390C2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5945"/>
            <a:ext cx="12192000" cy="5486110"/>
          </a:xfrm>
        </p:spPr>
        <p:txBody>
          <a:bodyPr>
            <a:noAutofit/>
          </a:bodyPr>
          <a:lstStyle/>
          <a:p>
            <a:r>
              <a:rPr lang="en-US" sz="16600" dirty="0">
                <a:gradFill>
                  <a:gsLst>
                    <a:gs pos="0">
                      <a:srgbClr val="1E77B8"/>
                    </a:gs>
                    <a:gs pos="52000">
                      <a:srgbClr val="00B0F0"/>
                    </a:gs>
                    <a:gs pos="100000">
                      <a:srgbClr val="1D77B8"/>
                    </a:gs>
                  </a:gsLst>
                  <a:lin ang="11400000" scaled="0"/>
                </a:gradFill>
                <a:latin typeface="LEMON MILK Medium" panose="00000600000000000000" pitchFamily="50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790768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33</Words>
  <Application>Microsoft Office PowerPoint</Application>
  <PresentationFormat>Grand écran</PresentationFormat>
  <Paragraphs>20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LEMON MILK Medium</vt:lpstr>
      <vt:lpstr>Montserrat</vt:lpstr>
      <vt:lpstr>Montserrat Light</vt:lpstr>
      <vt:lpstr>Thème Office</vt:lpstr>
      <vt:lpstr>crud</vt:lpstr>
      <vt:lpstr>Tech &amp; TOOL stack</vt:lpstr>
      <vt:lpstr>What is CRUD ?</vt:lpstr>
      <vt:lpstr>Status codes</vt:lpstr>
      <vt:lpstr>REST APIS</vt:lpstr>
      <vt:lpstr>REST APIS</vt:lpstr>
      <vt:lpstr>TECHNICAL architecture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Mourad Akhatar</dc:creator>
  <cp:lastModifiedBy>Mourad Akhatar</cp:lastModifiedBy>
  <cp:revision>11</cp:revision>
  <dcterms:created xsi:type="dcterms:W3CDTF">2024-08-24T09:49:22Z</dcterms:created>
  <dcterms:modified xsi:type="dcterms:W3CDTF">2024-08-25T11:37:22Z</dcterms:modified>
</cp:coreProperties>
</file>