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6" r:id="rId5"/>
    <p:sldId id="267" r:id="rId6"/>
    <p:sldId id="260" r:id="rId7"/>
    <p:sldId id="258"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9DDD"/>
    <a:srgbClr val="D16901"/>
    <a:srgbClr val="C85600"/>
    <a:srgbClr val="F18309"/>
    <a:srgbClr val="F6860A"/>
    <a:srgbClr val="F89F3E"/>
    <a:srgbClr val="FABF7E"/>
    <a:srgbClr val="F79524"/>
    <a:srgbClr val="1D77B8"/>
    <a:srgbClr val="C8C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9189E8-7B59-8F46-11CE-F034355D8F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94A66917-BF06-990C-F57B-CA1DDB3FC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54250233-91D7-2E5B-B699-91525518D860}"/>
              </a:ext>
            </a:extLst>
          </p:cNvPr>
          <p:cNvSpPr>
            <a:spLocks noGrp="1"/>
          </p:cNvSpPr>
          <p:nvPr>
            <p:ph type="dt" sz="half" idx="10"/>
          </p:nvPr>
        </p:nvSpPr>
        <p:spPr/>
        <p:txBody>
          <a:bodyPr/>
          <a:lstStyle/>
          <a:p>
            <a:fld id="{5B9A57E7-DF79-4FCD-97CC-8F10BE630275}" type="datetimeFigureOut">
              <a:rPr lang="en-US" smtClean="0"/>
              <a:t>9/5/2024</a:t>
            </a:fld>
            <a:endParaRPr lang="en-US"/>
          </a:p>
        </p:txBody>
      </p:sp>
      <p:sp>
        <p:nvSpPr>
          <p:cNvPr id="5" name="Espace réservé du pied de page 4">
            <a:extLst>
              <a:ext uri="{FF2B5EF4-FFF2-40B4-BE49-F238E27FC236}">
                <a16:creationId xmlns:a16="http://schemas.microsoft.com/office/drawing/2014/main" id="{FB01CBE8-FBA3-D663-D919-10C4CB9ACFE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A28D4F5-2F33-64FD-DE42-185A4A19063E}"/>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494372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AF0360-10BE-4D09-27F0-B85E3BF203EF}"/>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26C15139-B9D2-C87A-B7B3-6FE9EB9DE6D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BC352B9-43F4-1BD1-6C8D-73E37A97F457}"/>
              </a:ext>
            </a:extLst>
          </p:cNvPr>
          <p:cNvSpPr>
            <a:spLocks noGrp="1"/>
          </p:cNvSpPr>
          <p:nvPr>
            <p:ph type="dt" sz="half" idx="10"/>
          </p:nvPr>
        </p:nvSpPr>
        <p:spPr/>
        <p:txBody>
          <a:bodyPr/>
          <a:lstStyle/>
          <a:p>
            <a:fld id="{5B9A57E7-DF79-4FCD-97CC-8F10BE630275}" type="datetimeFigureOut">
              <a:rPr lang="en-US" smtClean="0"/>
              <a:t>9/5/2024</a:t>
            </a:fld>
            <a:endParaRPr lang="en-US"/>
          </a:p>
        </p:txBody>
      </p:sp>
      <p:sp>
        <p:nvSpPr>
          <p:cNvPr id="5" name="Espace réservé du pied de page 4">
            <a:extLst>
              <a:ext uri="{FF2B5EF4-FFF2-40B4-BE49-F238E27FC236}">
                <a16:creationId xmlns:a16="http://schemas.microsoft.com/office/drawing/2014/main" id="{AA93B605-1B01-A59B-0E6B-805A7BB8597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E6483CD-B525-328A-15D5-7396A0BDE1ED}"/>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275988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5E967C1-AB40-CD2A-0996-5DA770F8B802}"/>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529E013D-3318-8F87-1C02-CBE7D939A30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4F4AAA7-BC60-72EB-4C60-34266C40F26E}"/>
              </a:ext>
            </a:extLst>
          </p:cNvPr>
          <p:cNvSpPr>
            <a:spLocks noGrp="1"/>
          </p:cNvSpPr>
          <p:nvPr>
            <p:ph type="dt" sz="half" idx="10"/>
          </p:nvPr>
        </p:nvSpPr>
        <p:spPr/>
        <p:txBody>
          <a:bodyPr/>
          <a:lstStyle/>
          <a:p>
            <a:fld id="{5B9A57E7-DF79-4FCD-97CC-8F10BE630275}" type="datetimeFigureOut">
              <a:rPr lang="en-US" smtClean="0"/>
              <a:t>9/5/2024</a:t>
            </a:fld>
            <a:endParaRPr lang="en-US"/>
          </a:p>
        </p:txBody>
      </p:sp>
      <p:sp>
        <p:nvSpPr>
          <p:cNvPr id="5" name="Espace réservé du pied de page 4">
            <a:extLst>
              <a:ext uri="{FF2B5EF4-FFF2-40B4-BE49-F238E27FC236}">
                <a16:creationId xmlns:a16="http://schemas.microsoft.com/office/drawing/2014/main" id="{7F3E82D2-C5B5-E12B-0E31-3DDA858E8CD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E3AB2AE-926D-8F37-68C6-77C0AD1563EB}"/>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116268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FA673B-3B01-3081-1374-7508EE54B690}"/>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9C761C77-A6EF-0C7F-02A2-591068D0C50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F665D590-F256-4A01-8470-788F7BE8C78C}"/>
              </a:ext>
            </a:extLst>
          </p:cNvPr>
          <p:cNvSpPr>
            <a:spLocks noGrp="1"/>
          </p:cNvSpPr>
          <p:nvPr>
            <p:ph type="dt" sz="half" idx="10"/>
          </p:nvPr>
        </p:nvSpPr>
        <p:spPr/>
        <p:txBody>
          <a:bodyPr/>
          <a:lstStyle/>
          <a:p>
            <a:fld id="{5B9A57E7-DF79-4FCD-97CC-8F10BE630275}" type="datetimeFigureOut">
              <a:rPr lang="en-US" smtClean="0"/>
              <a:t>9/5/2024</a:t>
            </a:fld>
            <a:endParaRPr lang="en-US"/>
          </a:p>
        </p:txBody>
      </p:sp>
      <p:sp>
        <p:nvSpPr>
          <p:cNvPr id="5" name="Espace réservé du pied de page 4">
            <a:extLst>
              <a:ext uri="{FF2B5EF4-FFF2-40B4-BE49-F238E27FC236}">
                <a16:creationId xmlns:a16="http://schemas.microsoft.com/office/drawing/2014/main" id="{0E829562-AF3D-726F-507B-A7BABE484320}"/>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BC2B2FC-EFA2-7A6E-5E1E-273AEBD04C0A}"/>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301743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E0E676-E8D3-3B63-A4C6-E1E87E26352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C126253C-E3CD-8295-5573-1887F58E64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AF83EB1-D51D-71BD-7B7E-4DB3AE2CC4F1}"/>
              </a:ext>
            </a:extLst>
          </p:cNvPr>
          <p:cNvSpPr>
            <a:spLocks noGrp="1"/>
          </p:cNvSpPr>
          <p:nvPr>
            <p:ph type="dt" sz="half" idx="10"/>
          </p:nvPr>
        </p:nvSpPr>
        <p:spPr/>
        <p:txBody>
          <a:bodyPr/>
          <a:lstStyle/>
          <a:p>
            <a:fld id="{5B9A57E7-DF79-4FCD-97CC-8F10BE630275}" type="datetimeFigureOut">
              <a:rPr lang="en-US" smtClean="0"/>
              <a:t>9/5/2024</a:t>
            </a:fld>
            <a:endParaRPr lang="en-US"/>
          </a:p>
        </p:txBody>
      </p:sp>
      <p:sp>
        <p:nvSpPr>
          <p:cNvPr id="5" name="Espace réservé du pied de page 4">
            <a:extLst>
              <a:ext uri="{FF2B5EF4-FFF2-40B4-BE49-F238E27FC236}">
                <a16:creationId xmlns:a16="http://schemas.microsoft.com/office/drawing/2014/main" id="{C9E31223-FB0F-44A8-801D-40D8067CF34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3327E48-3690-BD12-9BBC-4659FA46D638}"/>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4687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47F9E8-4EA1-31E6-5F9A-32E253290C1D}"/>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0315AFB8-EDA7-AB59-FE6B-E7E3156A77B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DF46140B-4478-C787-C365-50010A9D3E1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682D96EE-AB94-AD60-4ABE-2717B806B443}"/>
              </a:ext>
            </a:extLst>
          </p:cNvPr>
          <p:cNvSpPr>
            <a:spLocks noGrp="1"/>
          </p:cNvSpPr>
          <p:nvPr>
            <p:ph type="dt" sz="half" idx="10"/>
          </p:nvPr>
        </p:nvSpPr>
        <p:spPr/>
        <p:txBody>
          <a:bodyPr/>
          <a:lstStyle/>
          <a:p>
            <a:fld id="{5B9A57E7-DF79-4FCD-97CC-8F10BE630275}" type="datetimeFigureOut">
              <a:rPr lang="en-US" smtClean="0"/>
              <a:t>9/5/2024</a:t>
            </a:fld>
            <a:endParaRPr lang="en-US"/>
          </a:p>
        </p:txBody>
      </p:sp>
      <p:sp>
        <p:nvSpPr>
          <p:cNvPr id="6" name="Espace réservé du pied de page 5">
            <a:extLst>
              <a:ext uri="{FF2B5EF4-FFF2-40B4-BE49-F238E27FC236}">
                <a16:creationId xmlns:a16="http://schemas.microsoft.com/office/drawing/2014/main" id="{A9DAF056-4363-4669-F6F0-ADB63A9E6FA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D887798F-0528-38D4-0120-9824C05B85A2}"/>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61916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0B3BC3-F3F4-7D61-0A9C-82F75787E5F0}"/>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80676B9-BF9B-3B2B-DF3A-68A6221C6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68B6CCD-822A-7809-D459-E9DDC413498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00522955-8DDF-2487-394F-C3E57E0F79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32038F9-8BC0-DD96-E9F0-EE0CDDE658C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077AB21B-151B-6EC0-2907-D8D103A3F0E4}"/>
              </a:ext>
            </a:extLst>
          </p:cNvPr>
          <p:cNvSpPr>
            <a:spLocks noGrp="1"/>
          </p:cNvSpPr>
          <p:nvPr>
            <p:ph type="dt" sz="half" idx="10"/>
          </p:nvPr>
        </p:nvSpPr>
        <p:spPr/>
        <p:txBody>
          <a:bodyPr/>
          <a:lstStyle/>
          <a:p>
            <a:fld id="{5B9A57E7-DF79-4FCD-97CC-8F10BE630275}" type="datetimeFigureOut">
              <a:rPr lang="en-US" smtClean="0"/>
              <a:t>9/5/2024</a:t>
            </a:fld>
            <a:endParaRPr lang="en-US"/>
          </a:p>
        </p:txBody>
      </p:sp>
      <p:sp>
        <p:nvSpPr>
          <p:cNvPr id="8" name="Espace réservé du pied de page 7">
            <a:extLst>
              <a:ext uri="{FF2B5EF4-FFF2-40B4-BE49-F238E27FC236}">
                <a16:creationId xmlns:a16="http://schemas.microsoft.com/office/drawing/2014/main" id="{8525237B-BE07-572C-E9AD-E9B8BE3223D4}"/>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5BFC6AF5-20CC-99B5-953C-0814AF274328}"/>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293206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6A63F-317B-5104-7D31-83956C0A75D0}"/>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27E7A84C-62CC-46FA-3E0E-C3F37CE4A8E3}"/>
              </a:ext>
            </a:extLst>
          </p:cNvPr>
          <p:cNvSpPr>
            <a:spLocks noGrp="1"/>
          </p:cNvSpPr>
          <p:nvPr>
            <p:ph type="dt" sz="half" idx="10"/>
          </p:nvPr>
        </p:nvSpPr>
        <p:spPr/>
        <p:txBody>
          <a:bodyPr/>
          <a:lstStyle/>
          <a:p>
            <a:fld id="{5B9A57E7-DF79-4FCD-97CC-8F10BE630275}" type="datetimeFigureOut">
              <a:rPr lang="en-US" smtClean="0"/>
              <a:t>9/5/2024</a:t>
            </a:fld>
            <a:endParaRPr lang="en-US"/>
          </a:p>
        </p:txBody>
      </p:sp>
      <p:sp>
        <p:nvSpPr>
          <p:cNvPr id="4" name="Espace réservé du pied de page 3">
            <a:extLst>
              <a:ext uri="{FF2B5EF4-FFF2-40B4-BE49-F238E27FC236}">
                <a16:creationId xmlns:a16="http://schemas.microsoft.com/office/drawing/2014/main" id="{90C06370-0AB1-EB67-CF00-F066B04DA161}"/>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296AA202-E636-811C-CD2C-649EDF8FAE2C}"/>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73813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5F37FBA-190B-E158-0E70-C699A76FB13D}"/>
              </a:ext>
            </a:extLst>
          </p:cNvPr>
          <p:cNvSpPr>
            <a:spLocks noGrp="1"/>
          </p:cNvSpPr>
          <p:nvPr>
            <p:ph type="dt" sz="half" idx="10"/>
          </p:nvPr>
        </p:nvSpPr>
        <p:spPr/>
        <p:txBody>
          <a:bodyPr/>
          <a:lstStyle/>
          <a:p>
            <a:fld id="{5B9A57E7-DF79-4FCD-97CC-8F10BE630275}" type="datetimeFigureOut">
              <a:rPr lang="en-US" smtClean="0"/>
              <a:t>9/5/2024</a:t>
            </a:fld>
            <a:endParaRPr lang="en-US"/>
          </a:p>
        </p:txBody>
      </p:sp>
      <p:sp>
        <p:nvSpPr>
          <p:cNvPr id="3" name="Espace réservé du pied de page 2">
            <a:extLst>
              <a:ext uri="{FF2B5EF4-FFF2-40B4-BE49-F238E27FC236}">
                <a16:creationId xmlns:a16="http://schemas.microsoft.com/office/drawing/2014/main" id="{243D4D03-D59E-DB30-030E-F285E4F32549}"/>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CAA876B7-B2CF-2B64-0EF1-47325DA137C3}"/>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194542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A8465-E8A6-D180-0318-A46B602F1E0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D7A553CD-3B2C-B4E5-767E-A70FE9563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740E7D7A-75A1-2EB2-E5F3-657CC0553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B3F0718-712C-3554-74BE-F334D58F0BAC}"/>
              </a:ext>
            </a:extLst>
          </p:cNvPr>
          <p:cNvSpPr>
            <a:spLocks noGrp="1"/>
          </p:cNvSpPr>
          <p:nvPr>
            <p:ph type="dt" sz="half" idx="10"/>
          </p:nvPr>
        </p:nvSpPr>
        <p:spPr/>
        <p:txBody>
          <a:bodyPr/>
          <a:lstStyle/>
          <a:p>
            <a:fld id="{5B9A57E7-DF79-4FCD-97CC-8F10BE630275}" type="datetimeFigureOut">
              <a:rPr lang="en-US" smtClean="0"/>
              <a:t>9/5/2024</a:t>
            </a:fld>
            <a:endParaRPr lang="en-US"/>
          </a:p>
        </p:txBody>
      </p:sp>
      <p:sp>
        <p:nvSpPr>
          <p:cNvPr id="6" name="Espace réservé du pied de page 5">
            <a:extLst>
              <a:ext uri="{FF2B5EF4-FFF2-40B4-BE49-F238E27FC236}">
                <a16:creationId xmlns:a16="http://schemas.microsoft.com/office/drawing/2014/main" id="{25E0147B-8D70-F67C-8588-F2DED46B734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06BCE8DF-1449-0094-B77F-2C9D2D2936C0}"/>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89593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BFB08E-662B-1497-F91C-D4B7F6E389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A8D325C2-44AB-6D3E-7111-5BAB3838C3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EBAF28F5-E442-B3D0-B1C4-30048A226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007672A-8C7B-ADFE-4A26-E7756058B0C4}"/>
              </a:ext>
            </a:extLst>
          </p:cNvPr>
          <p:cNvSpPr>
            <a:spLocks noGrp="1"/>
          </p:cNvSpPr>
          <p:nvPr>
            <p:ph type="dt" sz="half" idx="10"/>
          </p:nvPr>
        </p:nvSpPr>
        <p:spPr/>
        <p:txBody>
          <a:bodyPr/>
          <a:lstStyle/>
          <a:p>
            <a:fld id="{5B9A57E7-DF79-4FCD-97CC-8F10BE630275}" type="datetimeFigureOut">
              <a:rPr lang="en-US" smtClean="0"/>
              <a:t>9/5/2024</a:t>
            </a:fld>
            <a:endParaRPr lang="en-US"/>
          </a:p>
        </p:txBody>
      </p:sp>
      <p:sp>
        <p:nvSpPr>
          <p:cNvPr id="6" name="Espace réservé du pied de page 5">
            <a:extLst>
              <a:ext uri="{FF2B5EF4-FFF2-40B4-BE49-F238E27FC236}">
                <a16:creationId xmlns:a16="http://schemas.microsoft.com/office/drawing/2014/main" id="{436326C5-8F88-D4EE-81D8-30814ECD9B0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111CBFF3-04A3-883D-C49B-66DECB571825}"/>
              </a:ext>
            </a:extLst>
          </p:cNvPr>
          <p:cNvSpPr>
            <a:spLocks noGrp="1"/>
          </p:cNvSpPr>
          <p:nvPr>
            <p:ph type="sldNum" sz="quarter" idx="12"/>
          </p:nvPr>
        </p:nvSpPr>
        <p:spPr/>
        <p:txBody>
          <a:bodyPr/>
          <a:lstStyle/>
          <a:p>
            <a:fld id="{49FFAF88-45F2-4A99-BBF7-E947B84E10FD}" type="slidenum">
              <a:rPr lang="en-US" smtClean="0"/>
              <a:t>‹N°›</a:t>
            </a:fld>
            <a:endParaRPr lang="en-US"/>
          </a:p>
        </p:txBody>
      </p:sp>
    </p:spTree>
    <p:extLst>
      <p:ext uri="{BB962C8B-B14F-4D97-AF65-F5344CB8AC3E}">
        <p14:creationId xmlns:p14="http://schemas.microsoft.com/office/powerpoint/2010/main" val="3948504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32E5AEB-BA88-17E6-952F-95581EA87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B0A26731-7E3B-40D4-5217-06FED3A39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1BA7DC6-AB91-27BF-9229-D0FE28C71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A57E7-DF79-4FCD-97CC-8F10BE630275}" type="datetimeFigureOut">
              <a:rPr lang="en-US" smtClean="0"/>
              <a:t>9/5/2024</a:t>
            </a:fld>
            <a:endParaRPr lang="en-US"/>
          </a:p>
        </p:txBody>
      </p:sp>
      <p:sp>
        <p:nvSpPr>
          <p:cNvPr id="5" name="Espace réservé du pied de page 4">
            <a:extLst>
              <a:ext uri="{FF2B5EF4-FFF2-40B4-BE49-F238E27FC236}">
                <a16:creationId xmlns:a16="http://schemas.microsoft.com/office/drawing/2014/main" id="{AF26DA3F-0314-E1CF-6E3C-4C14B0BFBF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CDDAE337-3F4F-EB50-ECEB-ED6613095D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FAF88-45F2-4A99-BBF7-E947B84E10FD}" type="slidenum">
              <a:rPr lang="en-US" smtClean="0"/>
              <a:t>‹N°›</a:t>
            </a:fld>
            <a:endParaRPr lang="en-US"/>
          </a:p>
        </p:txBody>
      </p:sp>
    </p:spTree>
    <p:extLst>
      <p:ext uri="{BB962C8B-B14F-4D97-AF65-F5344CB8AC3E}">
        <p14:creationId xmlns:p14="http://schemas.microsoft.com/office/powerpoint/2010/main" val="592958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D4AC6-9882-0784-F1FE-1B8AFAFC3595}"/>
              </a:ext>
            </a:extLst>
          </p:cNvPr>
          <p:cNvSpPr>
            <a:spLocks noGrp="1"/>
          </p:cNvSpPr>
          <p:nvPr>
            <p:ph type="ctrTitle"/>
          </p:nvPr>
        </p:nvSpPr>
        <p:spPr>
          <a:xfrm>
            <a:off x="0" y="569840"/>
            <a:ext cx="12192000" cy="3289465"/>
          </a:xfrm>
        </p:spPr>
        <p:txBody>
          <a:bodyPr>
            <a:noAutofit/>
          </a:bodyPr>
          <a:lstStyle/>
          <a:p>
            <a:r>
              <a:rPr lang="en-US" sz="8800" dirty="0">
                <a:gradFill>
                  <a:gsLst>
                    <a:gs pos="0">
                      <a:srgbClr val="1E77B8"/>
                    </a:gs>
                    <a:gs pos="52000">
                      <a:srgbClr val="00B0F0"/>
                    </a:gs>
                    <a:gs pos="100000">
                      <a:srgbClr val="1D77B8"/>
                    </a:gs>
                  </a:gsLst>
                  <a:lin ang="11400000" scaled="0"/>
                </a:gradFill>
                <a:latin typeface="LEMON MILK Medium" panose="00000600000000000000" pitchFamily="50" charset="0"/>
              </a:rPr>
              <a:t>Commercial service</a:t>
            </a:r>
          </a:p>
        </p:txBody>
      </p:sp>
      <p:sp>
        <p:nvSpPr>
          <p:cNvPr id="9" name="Titre 1">
            <a:extLst>
              <a:ext uri="{FF2B5EF4-FFF2-40B4-BE49-F238E27FC236}">
                <a16:creationId xmlns:a16="http://schemas.microsoft.com/office/drawing/2014/main" id="{B5A44EC5-E7FD-30CF-B93C-95802E19AC5F}"/>
              </a:ext>
            </a:extLst>
          </p:cNvPr>
          <p:cNvSpPr txBox="1">
            <a:spLocks/>
          </p:cNvSpPr>
          <p:nvPr/>
        </p:nvSpPr>
        <p:spPr>
          <a:xfrm>
            <a:off x="1026459" y="4208931"/>
            <a:ext cx="10139083" cy="1456471"/>
          </a:xfrm>
          <a:prstGeom prst="roundRect">
            <a:avLst/>
          </a:prstGeom>
          <a:solidFill>
            <a:srgbClr val="0A9DDD"/>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800" dirty="0">
                <a:solidFill>
                  <a:schemeClr val="bg1"/>
                </a:solidFill>
                <a:latin typeface="Montserrat" panose="02000505000000020004" pitchFamily="2" charset="0"/>
              </a:rPr>
              <a:t>KPIs Dashboard</a:t>
            </a:r>
          </a:p>
        </p:txBody>
      </p:sp>
    </p:spTree>
    <p:extLst>
      <p:ext uri="{BB962C8B-B14F-4D97-AF65-F5344CB8AC3E}">
        <p14:creationId xmlns:p14="http://schemas.microsoft.com/office/powerpoint/2010/main" val="123146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BD357460-01D7-7D54-90D6-1BB6A6D12EC1}"/>
              </a:ext>
            </a:extLst>
          </p:cNvPr>
          <p:cNvSpPr txBox="1"/>
          <p:nvPr/>
        </p:nvSpPr>
        <p:spPr>
          <a:xfrm>
            <a:off x="497648" y="1544724"/>
            <a:ext cx="11361420" cy="5379421"/>
          </a:xfrm>
          <a:prstGeom prst="rect">
            <a:avLst/>
          </a:prstGeom>
          <a:noFill/>
        </p:spPr>
        <p:txBody>
          <a:bodyPr wrap="square" rtlCol="0">
            <a:spAutoFit/>
          </a:bodyPr>
          <a:lstStyle/>
          <a:p>
            <a:r>
              <a:rPr lang="en-AE" sz="2000" b="1" dirty="0">
                <a:solidFill>
                  <a:schemeClr val="tx2">
                    <a:lumMod val="50000"/>
                  </a:schemeClr>
                </a:solidFill>
                <a:latin typeface="Montserrat" panose="02000505000000020004" pitchFamily="2" charset="0"/>
              </a:rPr>
              <a:t>MOURAD — Sales Manager:</a:t>
            </a:r>
            <a:endParaRPr lang="en-AE" sz="2000" dirty="0">
              <a:solidFill>
                <a:schemeClr val="tx2">
                  <a:lumMod val="50000"/>
                </a:schemeClr>
              </a:solidFill>
              <a:latin typeface="Montserrat" panose="02000505000000020004" pitchFamily="2" charset="0"/>
            </a:endParaRPr>
          </a:p>
          <a:p>
            <a:pPr marL="285750" indent="-285750">
              <a:lnSpc>
                <a:spcPts val="2700"/>
              </a:lnSpc>
              <a:buFont typeface="Arial" panose="020B0604020202020204" pitchFamily="34" charset="0"/>
              <a:buChar char="•"/>
            </a:pPr>
            <a:r>
              <a:rPr lang="en-AE" sz="1600" dirty="0">
                <a:solidFill>
                  <a:schemeClr val="tx2">
                    <a:lumMod val="50000"/>
                  </a:schemeClr>
                </a:solidFill>
                <a:latin typeface="Montserrat" panose="02000505000000020004" pitchFamily="2" charset="0"/>
              </a:rPr>
              <a:t>I hope you are doing well. We need to improve our </a:t>
            </a:r>
            <a:r>
              <a:rPr lang="en-AE" sz="1600" b="1" dirty="0">
                <a:solidFill>
                  <a:schemeClr val="tx2">
                    <a:lumMod val="50000"/>
                  </a:schemeClr>
                </a:solidFill>
                <a:highlight>
                  <a:srgbClr val="00FFFF"/>
                </a:highlight>
                <a:latin typeface="Montserrat" panose="02000505000000020004" pitchFamily="2" charset="0"/>
              </a:rPr>
              <a:t>internet sales reports</a:t>
            </a:r>
            <a:r>
              <a:rPr lang="en-AE" sz="1600" dirty="0">
                <a:solidFill>
                  <a:schemeClr val="tx2">
                    <a:lumMod val="50000"/>
                  </a:schemeClr>
                </a:solidFill>
                <a:highlight>
                  <a:srgbClr val="00FFFF"/>
                </a:highlight>
                <a:latin typeface="Montserrat" panose="02000505000000020004" pitchFamily="2" charset="0"/>
              </a:rPr>
              <a:t> </a:t>
            </a:r>
            <a:r>
              <a:rPr lang="en-AE" sz="1600" dirty="0">
                <a:solidFill>
                  <a:schemeClr val="tx2">
                    <a:lumMod val="50000"/>
                  </a:schemeClr>
                </a:solidFill>
                <a:latin typeface="Montserrat" panose="02000505000000020004" pitchFamily="2" charset="0"/>
              </a:rPr>
              <a:t>and transition from static reports to </a:t>
            </a:r>
            <a:r>
              <a:rPr lang="en-AE" sz="1600" b="1" dirty="0">
                <a:solidFill>
                  <a:schemeClr val="tx2">
                    <a:lumMod val="50000"/>
                  </a:schemeClr>
                </a:solidFill>
                <a:highlight>
                  <a:srgbClr val="00FFFF"/>
                </a:highlight>
                <a:latin typeface="Montserrat" panose="02000505000000020004" pitchFamily="2" charset="0"/>
              </a:rPr>
              <a:t>dynamic visual dashboards</a:t>
            </a:r>
            <a:r>
              <a:rPr lang="en-AE" sz="1600" dirty="0">
                <a:solidFill>
                  <a:schemeClr val="tx2">
                    <a:lumMod val="50000"/>
                  </a:schemeClr>
                </a:solidFill>
                <a:highlight>
                  <a:srgbClr val="00FFFF"/>
                </a:highlight>
                <a:latin typeface="Montserrat" panose="02000505000000020004" pitchFamily="2" charset="0"/>
              </a:rPr>
              <a:t> </a:t>
            </a:r>
            <a:r>
              <a:rPr lang="en-AE" sz="1600" dirty="0">
                <a:solidFill>
                  <a:schemeClr val="tx2">
                    <a:lumMod val="50000"/>
                  </a:schemeClr>
                </a:solidFill>
                <a:latin typeface="Montserrat" panose="02000505000000020004" pitchFamily="2" charset="0"/>
              </a:rPr>
              <a:t>to enhance our data analysis capabilities.</a:t>
            </a:r>
          </a:p>
          <a:p>
            <a:pPr marL="285750" indent="-285750">
              <a:lnSpc>
                <a:spcPts val="2700"/>
              </a:lnSpc>
              <a:buFont typeface="Arial" panose="020B0604020202020204" pitchFamily="34" charset="0"/>
              <a:buChar char="•"/>
            </a:pPr>
            <a:r>
              <a:rPr lang="en-AE" sz="1600" dirty="0">
                <a:solidFill>
                  <a:schemeClr val="tx2">
                    <a:lumMod val="50000"/>
                  </a:schemeClr>
                </a:solidFill>
                <a:latin typeface="Montserrat" panose="02000505000000020004" pitchFamily="2" charset="0"/>
              </a:rPr>
              <a:t>Specifically, we aim to focus on key metrics such as </a:t>
            </a:r>
            <a:r>
              <a:rPr lang="en-AE" sz="1600" b="1" dirty="0">
                <a:solidFill>
                  <a:schemeClr val="tx2">
                    <a:lumMod val="50000"/>
                  </a:schemeClr>
                </a:solidFill>
                <a:highlight>
                  <a:srgbClr val="00FFFF"/>
                </a:highlight>
                <a:latin typeface="Montserrat" panose="02000505000000020004" pitchFamily="2" charset="0"/>
              </a:rPr>
              <a:t>sales volume by product</a:t>
            </a:r>
            <a:r>
              <a:rPr lang="en-AE" sz="1600" dirty="0">
                <a:solidFill>
                  <a:schemeClr val="tx2">
                    <a:lumMod val="50000"/>
                  </a:schemeClr>
                </a:solidFill>
                <a:latin typeface="Montserrat" panose="02000505000000020004" pitchFamily="2" charset="0"/>
              </a:rPr>
              <a:t>, </a:t>
            </a:r>
            <a:r>
              <a:rPr lang="en-AE" sz="1600" b="1" dirty="0">
                <a:solidFill>
                  <a:schemeClr val="tx2">
                    <a:lumMod val="50000"/>
                  </a:schemeClr>
                </a:solidFill>
                <a:highlight>
                  <a:srgbClr val="00FFFF"/>
                </a:highlight>
                <a:latin typeface="Montserrat" panose="02000505000000020004" pitchFamily="2" charset="0"/>
              </a:rPr>
              <a:t>client segmentation</a:t>
            </a:r>
            <a:r>
              <a:rPr lang="en-AE" sz="1600" dirty="0">
                <a:solidFill>
                  <a:schemeClr val="tx2">
                    <a:lumMod val="50000"/>
                  </a:schemeClr>
                </a:solidFill>
                <a:latin typeface="Montserrat" panose="02000505000000020004" pitchFamily="2" charset="0"/>
              </a:rPr>
              <a:t>, and </a:t>
            </a:r>
            <a:r>
              <a:rPr lang="en-AE" sz="1600" b="1" dirty="0">
                <a:solidFill>
                  <a:schemeClr val="tx2">
                    <a:lumMod val="50000"/>
                  </a:schemeClr>
                </a:solidFill>
                <a:highlight>
                  <a:srgbClr val="00FFFF"/>
                </a:highlight>
                <a:latin typeface="Montserrat" panose="02000505000000020004" pitchFamily="2" charset="0"/>
              </a:rPr>
              <a:t>trends over time</a:t>
            </a:r>
            <a:r>
              <a:rPr lang="en-AE" sz="1600" dirty="0">
                <a:solidFill>
                  <a:schemeClr val="tx2">
                    <a:lumMod val="50000"/>
                  </a:schemeClr>
                </a:solidFill>
                <a:latin typeface="Montserrat" panose="02000505000000020004" pitchFamily="2" charset="0"/>
              </a:rPr>
              <a:t>. This will help us better understand our market performance and adapt our strategies accordingly.</a:t>
            </a:r>
          </a:p>
          <a:p>
            <a:pPr marL="285750" indent="-285750">
              <a:lnSpc>
                <a:spcPts val="2700"/>
              </a:lnSpc>
              <a:buFont typeface="Arial" panose="020B0604020202020204" pitchFamily="34" charset="0"/>
              <a:buChar char="•"/>
            </a:pPr>
            <a:r>
              <a:rPr lang="en-AE" sz="1600" dirty="0">
                <a:solidFill>
                  <a:schemeClr val="tx2">
                    <a:lumMod val="50000"/>
                  </a:schemeClr>
                </a:solidFill>
                <a:latin typeface="Montserrat" panose="02000505000000020004" pitchFamily="2" charset="0"/>
              </a:rPr>
              <a:t>Given that each </a:t>
            </a:r>
            <a:r>
              <a:rPr lang="en-AE" sz="1600" b="1" dirty="0">
                <a:solidFill>
                  <a:schemeClr val="tx2">
                    <a:lumMod val="50000"/>
                  </a:schemeClr>
                </a:solidFill>
                <a:highlight>
                  <a:srgbClr val="00FFFF"/>
                </a:highlight>
                <a:latin typeface="Montserrat" panose="02000505000000020004" pitchFamily="2" charset="0"/>
              </a:rPr>
              <a:t>salesperson</a:t>
            </a:r>
            <a:r>
              <a:rPr lang="en-AE" sz="1600" dirty="0">
                <a:solidFill>
                  <a:schemeClr val="tx2">
                    <a:lumMod val="50000"/>
                  </a:schemeClr>
                </a:solidFill>
                <a:latin typeface="Montserrat" panose="02000505000000020004" pitchFamily="2" charset="0"/>
              </a:rPr>
              <a:t> manages a different set of products and customers, incorporating features that allow for </a:t>
            </a:r>
            <a:r>
              <a:rPr lang="en-AE" sz="1600" b="1" dirty="0">
                <a:solidFill>
                  <a:schemeClr val="tx2">
                    <a:lumMod val="50000"/>
                  </a:schemeClr>
                </a:solidFill>
                <a:highlight>
                  <a:srgbClr val="00FFFF"/>
                </a:highlight>
                <a:latin typeface="Montserrat" panose="02000505000000020004" pitchFamily="2" charset="0"/>
              </a:rPr>
              <a:t>detailed filtering and segmentation</a:t>
            </a:r>
            <a:r>
              <a:rPr lang="en-AE" sz="1600" dirty="0">
                <a:solidFill>
                  <a:schemeClr val="tx2">
                    <a:lumMod val="50000"/>
                  </a:schemeClr>
                </a:solidFill>
                <a:latin typeface="Montserrat" panose="02000505000000020004" pitchFamily="2" charset="0"/>
              </a:rPr>
              <a:t> would greatly enhance the usability of the reports.</a:t>
            </a:r>
          </a:p>
          <a:p>
            <a:pPr marL="285750" indent="-285750">
              <a:lnSpc>
                <a:spcPts val="2700"/>
              </a:lnSpc>
              <a:buFont typeface="Arial" panose="020B0604020202020204" pitchFamily="34" charset="0"/>
              <a:buChar char="•"/>
            </a:pPr>
            <a:r>
              <a:rPr lang="en-AE" sz="1600" dirty="0">
                <a:solidFill>
                  <a:schemeClr val="tx2">
                    <a:lumMod val="50000"/>
                  </a:schemeClr>
                </a:solidFill>
                <a:latin typeface="Montserrat" panose="02000505000000020004" pitchFamily="2" charset="0"/>
              </a:rPr>
              <a:t>Additionally, we benchmark our performance against our </a:t>
            </a:r>
            <a:r>
              <a:rPr lang="en-AE" sz="1600" b="1" dirty="0">
                <a:solidFill>
                  <a:schemeClr val="tx2">
                    <a:lumMod val="50000"/>
                  </a:schemeClr>
                </a:solidFill>
                <a:highlight>
                  <a:srgbClr val="00FFFF"/>
                </a:highlight>
                <a:latin typeface="Montserrat" panose="02000505000000020004" pitchFamily="2" charset="0"/>
              </a:rPr>
              <a:t>budget goals</a:t>
            </a:r>
            <a:r>
              <a:rPr lang="en-AE" sz="1600" dirty="0">
                <a:solidFill>
                  <a:schemeClr val="tx2">
                    <a:lumMod val="50000"/>
                  </a:schemeClr>
                </a:solidFill>
                <a:latin typeface="Montserrat" panose="02000505000000020004" pitchFamily="2" charset="0"/>
              </a:rPr>
              <a:t>, and I've included these figures in a </a:t>
            </a:r>
            <a:r>
              <a:rPr lang="en-AE" sz="1600" b="1" dirty="0">
                <a:solidFill>
                  <a:schemeClr val="tx2">
                    <a:lumMod val="50000"/>
                  </a:schemeClr>
                </a:solidFill>
                <a:highlight>
                  <a:srgbClr val="00FFFF"/>
                </a:highlight>
                <a:latin typeface="Montserrat" panose="02000505000000020004" pitchFamily="2" charset="0"/>
              </a:rPr>
              <a:t>comprehensive spreadsheet</a:t>
            </a:r>
            <a:r>
              <a:rPr lang="en-AE" sz="1600" dirty="0">
                <a:solidFill>
                  <a:schemeClr val="tx2">
                    <a:lumMod val="50000"/>
                  </a:schemeClr>
                </a:solidFill>
                <a:latin typeface="Montserrat" panose="02000505000000020004" pitchFamily="2" charset="0"/>
              </a:rPr>
              <a:t>. This will enable us to track progress and identify areas needing improvement.</a:t>
            </a:r>
          </a:p>
          <a:p>
            <a:pPr marL="285750" indent="-285750">
              <a:lnSpc>
                <a:spcPts val="2700"/>
              </a:lnSpc>
              <a:buFont typeface="Arial" panose="020B0604020202020204" pitchFamily="34" charset="0"/>
              <a:buChar char="•"/>
            </a:pPr>
            <a:r>
              <a:rPr lang="en-AE" sz="1600" dirty="0">
                <a:solidFill>
                  <a:schemeClr val="tx2">
                    <a:lumMod val="50000"/>
                  </a:schemeClr>
                </a:solidFill>
                <a:latin typeface="Montserrat" panose="02000505000000020004" pitchFamily="2" charset="0"/>
              </a:rPr>
              <a:t>Our current budget is for 2021, and we typically analyze data looking </a:t>
            </a:r>
            <a:r>
              <a:rPr lang="en-AE" sz="1600" b="1" dirty="0">
                <a:solidFill>
                  <a:schemeClr val="tx2">
                    <a:lumMod val="50000"/>
                  </a:schemeClr>
                </a:solidFill>
                <a:highlight>
                  <a:srgbClr val="00FFFF"/>
                </a:highlight>
                <a:latin typeface="Montserrat" panose="02000505000000020004" pitchFamily="2" charset="0"/>
              </a:rPr>
              <a:t>two years back</a:t>
            </a:r>
            <a:r>
              <a:rPr lang="en-AE" sz="1600" dirty="0">
                <a:solidFill>
                  <a:schemeClr val="tx2">
                    <a:lumMod val="50000"/>
                  </a:schemeClr>
                </a:solidFill>
                <a:latin typeface="Montserrat" panose="02000505000000020004" pitchFamily="2" charset="0"/>
              </a:rPr>
              <a:t> to identify patterns and forecast future performance.</a:t>
            </a:r>
          </a:p>
          <a:p>
            <a:pPr marL="285750" indent="-285750">
              <a:lnSpc>
                <a:spcPts val="2700"/>
              </a:lnSpc>
              <a:buFont typeface="Arial" panose="020B0604020202020204" pitchFamily="34" charset="0"/>
              <a:buChar char="•"/>
            </a:pPr>
            <a:r>
              <a:rPr lang="en-AE" sz="1600" dirty="0">
                <a:solidFill>
                  <a:schemeClr val="tx2">
                    <a:lumMod val="50000"/>
                  </a:schemeClr>
                </a:solidFill>
                <a:latin typeface="Montserrat" panose="02000505000000020004" pitchFamily="2" charset="0"/>
              </a:rPr>
              <a:t>Please let me know if you need further information or additional adjustments.</a:t>
            </a:r>
          </a:p>
          <a:p>
            <a:pPr>
              <a:lnSpc>
                <a:spcPts val="2900"/>
              </a:lnSpc>
            </a:pPr>
            <a:endParaRPr lang="en-US" sz="2400" dirty="0">
              <a:solidFill>
                <a:schemeClr val="tx1">
                  <a:lumMod val="75000"/>
                  <a:lumOff val="25000"/>
                </a:schemeClr>
              </a:solidFill>
              <a:latin typeface="Montserrat" panose="02000505000000020004" pitchFamily="2" charset="0"/>
            </a:endParaRPr>
          </a:p>
        </p:txBody>
      </p:sp>
      <p:sp>
        <p:nvSpPr>
          <p:cNvPr id="12" name="Titre 1">
            <a:extLst>
              <a:ext uri="{FF2B5EF4-FFF2-40B4-BE49-F238E27FC236}">
                <a16:creationId xmlns:a16="http://schemas.microsoft.com/office/drawing/2014/main" id="{CF8D4AC6-9882-0784-F1FE-1B8AFAFC3595}"/>
              </a:ext>
            </a:extLst>
          </p:cNvPr>
          <p:cNvSpPr txBox="1">
            <a:spLocks/>
          </p:cNvSpPr>
          <p:nvPr/>
        </p:nvSpPr>
        <p:spPr>
          <a:xfrm>
            <a:off x="-119921" y="120658"/>
            <a:ext cx="12431842" cy="9827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gradFill>
                  <a:gsLst>
                    <a:gs pos="0">
                      <a:srgbClr val="1E77B8"/>
                    </a:gs>
                    <a:gs pos="52000">
                      <a:srgbClr val="00B0F0"/>
                    </a:gs>
                    <a:gs pos="100000">
                      <a:srgbClr val="1D77B8"/>
                    </a:gs>
                  </a:gsLst>
                  <a:lin ang="11400000" scaled="0"/>
                </a:gradFill>
                <a:latin typeface="LEMON MILK Medium" panose="00000600000000000000" pitchFamily="50" charset="0"/>
              </a:rPr>
              <a:t>Problem statement</a:t>
            </a:r>
          </a:p>
        </p:txBody>
      </p:sp>
    </p:spTree>
    <p:extLst>
      <p:ext uri="{BB962C8B-B14F-4D97-AF65-F5344CB8AC3E}">
        <p14:creationId xmlns:p14="http://schemas.microsoft.com/office/powerpoint/2010/main" val="1895738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B9A523-CE19-5FE7-F73B-2F9F65C03549}"/>
              </a:ext>
            </a:extLst>
          </p:cNvPr>
          <p:cNvSpPr/>
          <p:nvPr/>
        </p:nvSpPr>
        <p:spPr>
          <a:xfrm>
            <a:off x="0" y="0"/>
            <a:ext cx="12192000" cy="6858000"/>
          </a:xfrm>
          <a:prstGeom prst="rect">
            <a:avLst/>
          </a:prstGeom>
          <a:gradFill>
            <a:gsLst>
              <a:gs pos="100000">
                <a:schemeClr val="accent1">
                  <a:lumMod val="5000"/>
                  <a:lumOff val="95000"/>
                </a:schemeClr>
              </a:gs>
              <a:gs pos="0">
                <a:srgbClr val="0A9DDD">
                  <a:alpha val="35000"/>
                </a:srgbClr>
              </a:gs>
            </a:gsLst>
            <a:lin ang="2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CDE3694F-CA1E-2011-EBF2-1E506F9BD517}"/>
              </a:ext>
            </a:extLst>
          </p:cNvPr>
          <p:cNvSpPr txBox="1"/>
          <p:nvPr/>
        </p:nvSpPr>
        <p:spPr>
          <a:xfrm>
            <a:off x="497648" y="1361870"/>
            <a:ext cx="11361420" cy="5139869"/>
          </a:xfrm>
          <a:prstGeom prst="rect">
            <a:avLst/>
          </a:prstGeom>
          <a:noFill/>
        </p:spPr>
        <p:txBody>
          <a:bodyPr wrap="square" rtlCol="0">
            <a:spAutoFit/>
          </a:bodyPr>
          <a:lstStyle/>
          <a:p>
            <a:pPr algn="ctr"/>
            <a:r>
              <a:rPr lang="en-AE" sz="3200" b="1" dirty="0">
                <a:solidFill>
                  <a:schemeClr val="tx2">
                    <a:lumMod val="50000"/>
                  </a:schemeClr>
                </a:solidFill>
              </a:rPr>
              <a:t>Business Request vs. Business Demand</a:t>
            </a:r>
          </a:p>
          <a:p>
            <a:pPr algn="ctr"/>
            <a:endParaRPr lang="en-AE" sz="3200" b="1" dirty="0">
              <a:solidFill>
                <a:schemeClr val="tx2">
                  <a:lumMod val="50000"/>
                </a:schemeClr>
              </a:solidFill>
            </a:endParaRPr>
          </a:p>
          <a:p>
            <a:r>
              <a:rPr lang="en-AE" sz="2400" b="1" dirty="0">
                <a:solidFill>
                  <a:schemeClr val="tx2">
                    <a:lumMod val="50000"/>
                  </a:schemeClr>
                </a:solidFill>
              </a:rPr>
              <a:t>Business Request</a:t>
            </a:r>
            <a:r>
              <a:rPr lang="en-AE" sz="2400" dirty="0">
                <a:solidFill>
                  <a:schemeClr val="tx2">
                    <a:lumMod val="50000"/>
                  </a:schemeClr>
                </a:solidFill>
              </a:rPr>
              <a:t>: Specific Task</a:t>
            </a:r>
          </a:p>
          <a:p>
            <a:pPr marL="742950" lvl="1" indent="-285750">
              <a:buFont typeface="+mj-lt"/>
              <a:buAutoNum type="arabicPeriod"/>
            </a:pPr>
            <a:r>
              <a:rPr lang="en-AE" sz="2400" dirty="0">
                <a:solidFill>
                  <a:schemeClr val="tx2">
                    <a:lumMod val="50000"/>
                  </a:schemeClr>
                </a:solidFill>
              </a:rPr>
              <a:t>A </a:t>
            </a:r>
            <a:r>
              <a:rPr lang="en-AE" sz="2400" b="1" dirty="0">
                <a:solidFill>
                  <a:schemeClr val="tx2">
                    <a:lumMod val="50000"/>
                  </a:schemeClr>
                </a:solidFill>
              </a:rPr>
              <a:t>Business Request</a:t>
            </a:r>
            <a:r>
              <a:rPr lang="en-AE" sz="2400" dirty="0">
                <a:solidFill>
                  <a:schemeClr val="tx2">
                    <a:lumMod val="50000"/>
                  </a:schemeClr>
                </a:solidFill>
              </a:rPr>
              <a:t> is a specific action or task someone asks for to solve a problem.</a:t>
            </a:r>
          </a:p>
          <a:p>
            <a:pPr marL="742950" lvl="1" indent="-285750">
              <a:buFont typeface="+mj-lt"/>
              <a:buAutoNum type="arabicPeriod"/>
            </a:pPr>
            <a:r>
              <a:rPr lang="en-AE" sz="2400" b="1" dirty="0">
                <a:solidFill>
                  <a:schemeClr val="tx2">
                    <a:lumMod val="50000"/>
                  </a:schemeClr>
                </a:solidFill>
              </a:rPr>
              <a:t>Example in Context</a:t>
            </a:r>
            <a:r>
              <a:rPr lang="en-AE" sz="2400" dirty="0">
                <a:solidFill>
                  <a:schemeClr val="tx2">
                    <a:lumMod val="50000"/>
                  </a:schemeClr>
                </a:solidFill>
              </a:rPr>
              <a:t>: The Sales Manager asks for a Power BI dashboard to see internet sales. This is a direct, specific need: "I need a dashboard to track sales.“</a:t>
            </a:r>
          </a:p>
          <a:p>
            <a:pPr lvl="1"/>
            <a:endParaRPr lang="en-AE" sz="2400" dirty="0">
              <a:solidFill>
                <a:schemeClr val="tx2">
                  <a:lumMod val="50000"/>
                </a:schemeClr>
              </a:solidFill>
            </a:endParaRPr>
          </a:p>
          <a:p>
            <a:pPr>
              <a:buFont typeface="+mj-lt"/>
              <a:buAutoNum type="arabicPeriod"/>
            </a:pPr>
            <a:r>
              <a:rPr lang="en-AE" sz="2400" b="1" dirty="0">
                <a:solidFill>
                  <a:schemeClr val="tx2">
                    <a:lumMod val="50000"/>
                  </a:schemeClr>
                </a:solidFill>
              </a:rPr>
              <a:t>Business Demand</a:t>
            </a:r>
            <a:r>
              <a:rPr lang="en-AE" sz="2400" dirty="0">
                <a:solidFill>
                  <a:schemeClr val="tx2">
                    <a:lumMod val="50000"/>
                  </a:schemeClr>
                </a:solidFill>
              </a:rPr>
              <a:t>: Bigger Goal</a:t>
            </a:r>
          </a:p>
          <a:p>
            <a:pPr marL="742950" lvl="1" indent="-285750">
              <a:buFont typeface="+mj-lt"/>
              <a:buAutoNum type="arabicPeriod"/>
            </a:pPr>
            <a:r>
              <a:rPr lang="en-AE" sz="2400" dirty="0">
                <a:solidFill>
                  <a:schemeClr val="tx2">
                    <a:lumMod val="50000"/>
                  </a:schemeClr>
                </a:solidFill>
              </a:rPr>
              <a:t>A </a:t>
            </a:r>
            <a:r>
              <a:rPr lang="en-AE" sz="2400" b="1" dirty="0">
                <a:solidFill>
                  <a:schemeClr val="tx2">
                    <a:lumMod val="50000"/>
                  </a:schemeClr>
                </a:solidFill>
              </a:rPr>
              <a:t>Business Demand</a:t>
            </a:r>
            <a:r>
              <a:rPr lang="en-AE" sz="2400" dirty="0">
                <a:solidFill>
                  <a:schemeClr val="tx2">
                    <a:lumMod val="50000"/>
                  </a:schemeClr>
                </a:solidFill>
              </a:rPr>
              <a:t> is a broader, overall need that drives many requests. It’s about the bigger goal the business wants to achieve.</a:t>
            </a:r>
          </a:p>
          <a:p>
            <a:pPr marL="742950" lvl="1" indent="-285750">
              <a:buFont typeface="+mj-lt"/>
              <a:buAutoNum type="arabicPeriod"/>
            </a:pPr>
            <a:r>
              <a:rPr lang="en-AE" sz="2400" b="1" dirty="0">
                <a:solidFill>
                  <a:schemeClr val="tx2">
                    <a:lumMod val="50000"/>
                  </a:schemeClr>
                </a:solidFill>
              </a:rPr>
              <a:t>Example in Context</a:t>
            </a:r>
            <a:r>
              <a:rPr lang="en-AE" sz="2400" dirty="0">
                <a:solidFill>
                  <a:schemeClr val="tx2">
                    <a:lumMod val="50000"/>
                  </a:schemeClr>
                </a:solidFill>
              </a:rPr>
              <a:t>: The demand is to improve sales reporting and forecasting to make better decisions. This demand pushes the request for dashboards and better tools.</a:t>
            </a:r>
          </a:p>
        </p:txBody>
      </p:sp>
      <p:sp>
        <p:nvSpPr>
          <p:cNvPr id="11" name="Titre 1">
            <a:extLst>
              <a:ext uri="{FF2B5EF4-FFF2-40B4-BE49-F238E27FC236}">
                <a16:creationId xmlns:a16="http://schemas.microsoft.com/office/drawing/2014/main" id="{CF8D4AC6-9882-0784-F1FE-1B8AFAFC3595}"/>
              </a:ext>
            </a:extLst>
          </p:cNvPr>
          <p:cNvSpPr txBox="1">
            <a:spLocks/>
          </p:cNvSpPr>
          <p:nvPr/>
        </p:nvSpPr>
        <p:spPr>
          <a:xfrm>
            <a:off x="-239842" y="203028"/>
            <a:ext cx="12431842" cy="9827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gradFill>
                  <a:gsLst>
                    <a:gs pos="0">
                      <a:srgbClr val="1E77B8"/>
                    </a:gs>
                    <a:gs pos="52000">
                      <a:srgbClr val="00B0F0"/>
                    </a:gs>
                    <a:gs pos="100000">
                      <a:srgbClr val="1D77B8"/>
                    </a:gs>
                  </a:gsLst>
                  <a:lin ang="11400000" scaled="0"/>
                </a:gradFill>
                <a:latin typeface="LEMON MILK Medium" panose="00000600000000000000" pitchFamily="50" charset="0"/>
              </a:rPr>
              <a:t>Business request &amp; demand</a:t>
            </a:r>
            <a:endParaRPr lang="en-US" sz="4800" dirty="0">
              <a:gradFill>
                <a:gsLst>
                  <a:gs pos="0">
                    <a:srgbClr val="1E77B8"/>
                  </a:gs>
                  <a:gs pos="52000">
                    <a:srgbClr val="00B0F0"/>
                  </a:gs>
                  <a:gs pos="100000">
                    <a:srgbClr val="1D77B8"/>
                  </a:gs>
                </a:gsLst>
                <a:lin ang="11400000" scaled="0"/>
              </a:gradFill>
              <a:latin typeface="LEMON MILK Medium" panose="00000600000000000000" pitchFamily="50" charset="0"/>
            </a:endParaRPr>
          </a:p>
        </p:txBody>
      </p:sp>
    </p:spTree>
    <p:extLst>
      <p:ext uri="{BB962C8B-B14F-4D97-AF65-F5344CB8AC3E}">
        <p14:creationId xmlns:p14="http://schemas.microsoft.com/office/powerpoint/2010/main" val="86051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DE3694F-CA1E-2011-EBF2-1E506F9BD517}"/>
              </a:ext>
            </a:extLst>
          </p:cNvPr>
          <p:cNvSpPr txBox="1"/>
          <p:nvPr/>
        </p:nvSpPr>
        <p:spPr>
          <a:xfrm>
            <a:off x="497648" y="1225409"/>
            <a:ext cx="11361420" cy="1015663"/>
          </a:xfrm>
          <a:prstGeom prst="rect">
            <a:avLst/>
          </a:prstGeom>
          <a:noFill/>
        </p:spPr>
        <p:txBody>
          <a:bodyPr wrap="square" rtlCol="0">
            <a:spAutoFit/>
          </a:bodyPr>
          <a:lstStyle/>
          <a:p>
            <a:pPr algn="ctr"/>
            <a:r>
              <a:rPr lang="en-AE" sz="2000" dirty="0">
                <a:solidFill>
                  <a:schemeClr val="tx2">
                    <a:lumMod val="50000"/>
                  </a:schemeClr>
                </a:solidFill>
              </a:rPr>
              <a:t>The table represents a </a:t>
            </a:r>
            <a:r>
              <a:rPr lang="en-AE" sz="2000" b="1" dirty="0">
                <a:solidFill>
                  <a:schemeClr val="tx2">
                    <a:lumMod val="50000"/>
                  </a:schemeClr>
                </a:solidFill>
              </a:rPr>
              <a:t>Business Demand Overview</a:t>
            </a:r>
            <a:r>
              <a:rPr lang="en-AE" sz="2000" dirty="0">
                <a:solidFill>
                  <a:schemeClr val="tx2">
                    <a:lumMod val="50000"/>
                  </a:schemeClr>
                </a:solidFill>
              </a:rPr>
              <a:t> along with specific </a:t>
            </a:r>
            <a:r>
              <a:rPr lang="en-AE" sz="2000" b="1" dirty="0">
                <a:solidFill>
                  <a:schemeClr val="tx2">
                    <a:lumMod val="50000"/>
                  </a:schemeClr>
                </a:solidFill>
              </a:rPr>
              <a:t>User Stories</a:t>
            </a:r>
            <a:r>
              <a:rPr lang="en-AE" sz="2000" dirty="0">
                <a:solidFill>
                  <a:schemeClr val="tx2">
                    <a:lumMod val="50000"/>
                  </a:schemeClr>
                </a:solidFill>
              </a:rPr>
              <a:t> detailing the needs and expectations of different roles within the sales team. The primary goal is to improve the visibility and usability of sales data through visual dashboards, leveraging tools like Power BI and CRM systems.</a:t>
            </a:r>
            <a:endParaRPr lang="en-AE" sz="1600" dirty="0">
              <a:solidFill>
                <a:schemeClr val="tx2">
                  <a:lumMod val="50000"/>
                </a:schemeClr>
              </a:solidFill>
            </a:endParaRPr>
          </a:p>
        </p:txBody>
      </p:sp>
      <p:sp>
        <p:nvSpPr>
          <p:cNvPr id="11" name="Titre 1">
            <a:extLst>
              <a:ext uri="{FF2B5EF4-FFF2-40B4-BE49-F238E27FC236}">
                <a16:creationId xmlns:a16="http://schemas.microsoft.com/office/drawing/2014/main" id="{CF8D4AC6-9882-0784-F1FE-1B8AFAFC3595}"/>
              </a:ext>
            </a:extLst>
          </p:cNvPr>
          <p:cNvSpPr txBox="1">
            <a:spLocks/>
          </p:cNvSpPr>
          <p:nvPr/>
        </p:nvSpPr>
        <p:spPr>
          <a:xfrm>
            <a:off x="-239842" y="203028"/>
            <a:ext cx="12431842" cy="9827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gradFill>
                  <a:gsLst>
                    <a:gs pos="0">
                      <a:srgbClr val="1E77B8"/>
                    </a:gs>
                    <a:gs pos="52000">
                      <a:srgbClr val="00B0F0"/>
                    </a:gs>
                    <a:gs pos="100000">
                      <a:srgbClr val="1D77B8"/>
                    </a:gs>
                  </a:gsLst>
                  <a:lin ang="11400000" scaled="0"/>
                </a:gradFill>
                <a:latin typeface="LEMON MILK Medium" panose="00000600000000000000" pitchFamily="50" charset="0"/>
              </a:rPr>
              <a:t>Business request &amp; demand</a:t>
            </a:r>
            <a:endParaRPr lang="en-US" sz="4800" dirty="0">
              <a:gradFill>
                <a:gsLst>
                  <a:gs pos="0">
                    <a:srgbClr val="1E77B8"/>
                  </a:gs>
                  <a:gs pos="52000">
                    <a:srgbClr val="00B0F0"/>
                  </a:gs>
                  <a:gs pos="100000">
                    <a:srgbClr val="1D77B8"/>
                  </a:gs>
                </a:gsLst>
                <a:lin ang="11400000" scaled="0"/>
              </a:gradFill>
              <a:latin typeface="LEMON MILK Medium" panose="00000600000000000000" pitchFamily="50" charset="0"/>
            </a:endParaRPr>
          </a:p>
        </p:txBody>
      </p:sp>
      <p:pic>
        <p:nvPicPr>
          <p:cNvPr id="4" name="Image 3">
            <a:extLst>
              <a:ext uri="{FF2B5EF4-FFF2-40B4-BE49-F238E27FC236}">
                <a16:creationId xmlns:a16="http://schemas.microsoft.com/office/drawing/2014/main" id="{2053AF82-8440-329D-07B1-70E6C6EB644D}"/>
              </a:ext>
            </a:extLst>
          </p:cNvPr>
          <p:cNvPicPr>
            <a:picLocks noChangeAspect="1"/>
          </p:cNvPicPr>
          <p:nvPr/>
        </p:nvPicPr>
        <p:blipFill>
          <a:blip r:embed="rId2"/>
          <a:stretch>
            <a:fillRect/>
          </a:stretch>
        </p:blipFill>
        <p:spPr>
          <a:xfrm>
            <a:off x="2452179" y="2377533"/>
            <a:ext cx="7287642" cy="4344006"/>
          </a:xfrm>
          <a:prstGeom prst="roundRect">
            <a:avLst>
              <a:gd name="adj" fmla="val 4285"/>
            </a:avLst>
          </a:prstGeom>
        </p:spPr>
      </p:pic>
    </p:spTree>
    <p:extLst>
      <p:ext uri="{BB962C8B-B14F-4D97-AF65-F5344CB8AC3E}">
        <p14:creationId xmlns:p14="http://schemas.microsoft.com/office/powerpoint/2010/main" val="3154814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DE3694F-CA1E-2011-EBF2-1E506F9BD517}"/>
              </a:ext>
            </a:extLst>
          </p:cNvPr>
          <p:cNvSpPr txBox="1"/>
          <p:nvPr/>
        </p:nvSpPr>
        <p:spPr>
          <a:xfrm>
            <a:off x="415290" y="1480903"/>
            <a:ext cx="11361420" cy="4893647"/>
          </a:xfrm>
          <a:prstGeom prst="rect">
            <a:avLst/>
          </a:prstGeom>
          <a:noFill/>
        </p:spPr>
        <p:txBody>
          <a:bodyPr wrap="square" rtlCol="0">
            <a:spAutoFit/>
          </a:bodyPr>
          <a:lstStyle/>
          <a:p>
            <a:r>
              <a:rPr lang="en-AE" sz="2400" dirty="0">
                <a:solidFill>
                  <a:schemeClr val="tx2">
                    <a:lumMod val="50000"/>
                  </a:schemeClr>
                </a:solidFill>
              </a:rPr>
              <a:t>The table outlines </a:t>
            </a:r>
            <a:r>
              <a:rPr lang="en-AE" sz="2400" b="1" dirty="0">
                <a:solidFill>
                  <a:schemeClr val="tx2">
                    <a:lumMod val="50000"/>
                  </a:schemeClr>
                </a:solidFill>
              </a:rPr>
              <a:t>User Stories</a:t>
            </a:r>
            <a:r>
              <a:rPr lang="en-AE" sz="2400" dirty="0">
                <a:solidFill>
                  <a:schemeClr val="tx2">
                    <a:lumMod val="50000"/>
                  </a:schemeClr>
                </a:solidFill>
              </a:rPr>
              <a:t> for creating dashboards that improve internet sales reporting. Here's a breakdown of each column and row:</a:t>
            </a:r>
          </a:p>
          <a:p>
            <a:r>
              <a:rPr lang="en-AE" sz="2400" b="1" dirty="0">
                <a:solidFill>
                  <a:schemeClr val="tx2">
                    <a:lumMod val="50000"/>
                  </a:schemeClr>
                </a:solidFill>
              </a:rPr>
              <a:t>Columns</a:t>
            </a:r>
            <a:r>
              <a:rPr lang="en-AE" sz="2400" dirty="0">
                <a:solidFill>
                  <a:schemeClr val="tx2">
                    <a:lumMod val="50000"/>
                  </a:schemeClr>
                </a:solidFill>
              </a:rPr>
              <a:t>:</a:t>
            </a:r>
          </a:p>
          <a:p>
            <a:pPr marL="742950" lvl="1" indent="-285750">
              <a:buFont typeface="+mj-lt"/>
              <a:buAutoNum type="arabicPeriod"/>
            </a:pPr>
            <a:r>
              <a:rPr lang="en-AE" sz="2400" b="1" dirty="0">
                <a:solidFill>
                  <a:schemeClr val="tx2">
                    <a:lumMod val="50000"/>
                  </a:schemeClr>
                </a:solidFill>
              </a:rPr>
              <a:t>No #</a:t>
            </a:r>
            <a:r>
              <a:rPr lang="en-AE" sz="2400" dirty="0">
                <a:solidFill>
                  <a:schemeClr val="tx2">
                    <a:lumMod val="50000"/>
                  </a:schemeClr>
                </a:solidFill>
              </a:rPr>
              <a:t>: The sequence number of each user story.</a:t>
            </a:r>
          </a:p>
          <a:p>
            <a:pPr marL="742950" lvl="1" indent="-285750">
              <a:buFont typeface="+mj-lt"/>
              <a:buAutoNum type="arabicPeriod"/>
            </a:pPr>
            <a:r>
              <a:rPr lang="en-AE" sz="2400" b="1" dirty="0">
                <a:solidFill>
                  <a:schemeClr val="tx2">
                    <a:lumMod val="50000"/>
                  </a:schemeClr>
                </a:solidFill>
              </a:rPr>
              <a:t>As a (role)</a:t>
            </a:r>
            <a:r>
              <a:rPr lang="en-AE" sz="2400" dirty="0">
                <a:solidFill>
                  <a:schemeClr val="tx2">
                    <a:lumMod val="50000"/>
                  </a:schemeClr>
                </a:solidFill>
              </a:rPr>
              <a:t>: Describes who is making the request (e.g., Sales Manager, Sales Representative).</a:t>
            </a:r>
          </a:p>
          <a:p>
            <a:pPr marL="742950" lvl="1" indent="-285750">
              <a:buFont typeface="+mj-lt"/>
              <a:buAutoNum type="arabicPeriod"/>
            </a:pPr>
            <a:r>
              <a:rPr lang="en-AE" sz="2400" b="1" dirty="0">
                <a:solidFill>
                  <a:schemeClr val="tx2">
                    <a:lumMod val="50000"/>
                  </a:schemeClr>
                </a:solidFill>
              </a:rPr>
              <a:t>I want (request/demand)</a:t>
            </a:r>
            <a:r>
              <a:rPr lang="en-AE" sz="2400" dirty="0">
                <a:solidFill>
                  <a:schemeClr val="tx2">
                    <a:lumMod val="50000"/>
                  </a:schemeClr>
                </a:solidFill>
              </a:rPr>
              <a:t>: Specifies what the user needs or wants, such as a dashboard overview.</a:t>
            </a:r>
          </a:p>
          <a:p>
            <a:pPr marL="742950" lvl="1" indent="-285750">
              <a:buFont typeface="+mj-lt"/>
              <a:buAutoNum type="arabicPeriod"/>
            </a:pPr>
            <a:r>
              <a:rPr lang="en-AE" sz="2400" b="1" dirty="0">
                <a:solidFill>
                  <a:schemeClr val="tx2">
                    <a:lumMod val="50000"/>
                  </a:schemeClr>
                </a:solidFill>
              </a:rPr>
              <a:t>So that I (user value)</a:t>
            </a:r>
            <a:r>
              <a:rPr lang="en-AE" sz="2400" dirty="0">
                <a:solidFill>
                  <a:schemeClr val="tx2">
                    <a:lumMod val="50000"/>
                  </a:schemeClr>
                </a:solidFill>
              </a:rPr>
              <a:t>: Explains the benefit or reason behind the request, showing what the user will achieve (e.g., better follow-up on sales).</a:t>
            </a:r>
          </a:p>
          <a:p>
            <a:pPr marL="742950" lvl="1" indent="-285750">
              <a:buFont typeface="+mj-lt"/>
              <a:buAutoNum type="arabicPeriod"/>
            </a:pPr>
            <a:r>
              <a:rPr lang="en-AE" sz="2400" b="1" dirty="0">
                <a:solidFill>
                  <a:schemeClr val="tx2">
                    <a:lumMod val="50000"/>
                  </a:schemeClr>
                </a:solidFill>
              </a:rPr>
              <a:t>Acceptance Criteria</a:t>
            </a:r>
            <a:r>
              <a:rPr lang="en-AE" sz="2400" dirty="0">
                <a:solidFill>
                  <a:schemeClr val="tx2">
                    <a:lumMod val="50000"/>
                  </a:schemeClr>
                </a:solidFill>
              </a:rPr>
              <a:t>: Outlines the conditions that must be met for the request to be considered complete and successful (e.g., a Power BI dashboard with specific features).</a:t>
            </a:r>
          </a:p>
        </p:txBody>
      </p:sp>
      <p:sp>
        <p:nvSpPr>
          <p:cNvPr id="11" name="Titre 1">
            <a:extLst>
              <a:ext uri="{FF2B5EF4-FFF2-40B4-BE49-F238E27FC236}">
                <a16:creationId xmlns:a16="http://schemas.microsoft.com/office/drawing/2014/main" id="{CF8D4AC6-9882-0784-F1FE-1B8AFAFC3595}"/>
              </a:ext>
            </a:extLst>
          </p:cNvPr>
          <p:cNvSpPr txBox="1">
            <a:spLocks/>
          </p:cNvSpPr>
          <p:nvPr/>
        </p:nvSpPr>
        <p:spPr>
          <a:xfrm>
            <a:off x="-239842" y="203028"/>
            <a:ext cx="12431842" cy="9827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gradFill>
                  <a:gsLst>
                    <a:gs pos="0">
                      <a:srgbClr val="1E77B8"/>
                    </a:gs>
                    <a:gs pos="52000">
                      <a:srgbClr val="00B0F0"/>
                    </a:gs>
                    <a:gs pos="100000">
                      <a:srgbClr val="1D77B8"/>
                    </a:gs>
                  </a:gsLst>
                  <a:lin ang="11400000" scaled="0"/>
                </a:gradFill>
                <a:latin typeface="LEMON MILK Medium" panose="00000600000000000000" pitchFamily="50" charset="0"/>
              </a:rPr>
              <a:t>Business request &amp; demand</a:t>
            </a:r>
            <a:endParaRPr lang="en-US" sz="4800" dirty="0">
              <a:gradFill>
                <a:gsLst>
                  <a:gs pos="0">
                    <a:srgbClr val="1E77B8"/>
                  </a:gs>
                  <a:gs pos="52000">
                    <a:srgbClr val="00B0F0"/>
                  </a:gs>
                  <a:gs pos="100000">
                    <a:srgbClr val="1D77B8"/>
                  </a:gs>
                </a:gsLst>
                <a:lin ang="11400000" scaled="0"/>
              </a:gradFill>
              <a:latin typeface="LEMON MILK Medium" panose="00000600000000000000" pitchFamily="50" charset="0"/>
            </a:endParaRPr>
          </a:p>
        </p:txBody>
      </p:sp>
    </p:spTree>
    <p:extLst>
      <p:ext uri="{BB962C8B-B14F-4D97-AF65-F5344CB8AC3E}">
        <p14:creationId xmlns:p14="http://schemas.microsoft.com/office/powerpoint/2010/main" val="1667116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D4AC6-9882-0784-F1FE-1B8AFAFC3595}"/>
              </a:ext>
            </a:extLst>
          </p:cNvPr>
          <p:cNvSpPr>
            <a:spLocks noGrp="1"/>
          </p:cNvSpPr>
          <p:nvPr>
            <p:ph type="ctrTitle"/>
          </p:nvPr>
        </p:nvSpPr>
        <p:spPr>
          <a:xfrm>
            <a:off x="-239842" y="233480"/>
            <a:ext cx="12431842" cy="982708"/>
          </a:xfrm>
        </p:spPr>
        <p:txBody>
          <a:bodyPr>
            <a:noAutofit/>
          </a:bodyPr>
          <a:lstStyle/>
          <a:p>
            <a:r>
              <a:rPr lang="en-US" sz="4800" dirty="0">
                <a:gradFill>
                  <a:gsLst>
                    <a:gs pos="0">
                      <a:srgbClr val="1E77B8"/>
                    </a:gs>
                    <a:gs pos="52000">
                      <a:srgbClr val="00B0F0"/>
                    </a:gs>
                    <a:gs pos="100000">
                      <a:srgbClr val="1D77B8"/>
                    </a:gs>
                  </a:gsLst>
                  <a:lin ang="11400000" scaled="0"/>
                </a:gradFill>
                <a:latin typeface="LEMON MILK Medium" panose="00000600000000000000" pitchFamily="50" charset="0"/>
              </a:rPr>
              <a:t>Tech &amp; TOOL stack</a:t>
            </a:r>
          </a:p>
        </p:txBody>
      </p:sp>
      <p:pic>
        <p:nvPicPr>
          <p:cNvPr id="1044" name="Picture 20" descr="Git logo">
            <a:extLst>
              <a:ext uri="{FF2B5EF4-FFF2-40B4-BE49-F238E27FC236}">
                <a16:creationId xmlns:a16="http://schemas.microsoft.com/office/drawing/2014/main" id="{FF3C8673-9C5E-D755-C4C3-CA28DD3714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616" b="9616"/>
          <a:stretch/>
        </p:blipFill>
        <p:spPr bwMode="auto">
          <a:xfrm>
            <a:off x="910630" y="5075903"/>
            <a:ext cx="2830777" cy="1284931"/>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e 14">
            <a:extLst>
              <a:ext uri="{FF2B5EF4-FFF2-40B4-BE49-F238E27FC236}">
                <a16:creationId xmlns:a16="http://schemas.microsoft.com/office/drawing/2014/main" id="{4363C034-DDBC-ADB7-5A39-5CDDA0E5666F}"/>
              </a:ext>
            </a:extLst>
          </p:cNvPr>
          <p:cNvGrpSpPr/>
          <p:nvPr/>
        </p:nvGrpSpPr>
        <p:grpSpPr>
          <a:xfrm>
            <a:off x="7571119" y="5053805"/>
            <a:ext cx="4027140" cy="1329129"/>
            <a:chOff x="5084231" y="5655827"/>
            <a:chExt cx="2765328" cy="912677"/>
          </a:xfrm>
        </p:grpSpPr>
        <p:pic>
          <p:nvPicPr>
            <p:cNvPr id="1046" name="Picture 22" descr="github original wordmark icon">
              <a:extLst>
                <a:ext uri="{FF2B5EF4-FFF2-40B4-BE49-F238E27FC236}">
                  <a16:creationId xmlns:a16="http://schemas.microsoft.com/office/drawing/2014/main" id="{CE573C25-A420-7040-6CB6-B565563B9C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8919"/>
            <a:stretch/>
          </p:blipFill>
          <p:spPr bwMode="auto">
            <a:xfrm>
              <a:off x="5084231" y="5655827"/>
              <a:ext cx="1299217" cy="9126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descr="github original wordmark icon">
              <a:extLst>
                <a:ext uri="{FF2B5EF4-FFF2-40B4-BE49-F238E27FC236}">
                  <a16:creationId xmlns:a16="http://schemas.microsoft.com/office/drawing/2014/main" id="{E98D4093-6C19-1C40-6C6E-B99483EAE7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155"/>
            <a:stretch/>
          </p:blipFill>
          <p:spPr bwMode="auto">
            <a:xfrm>
              <a:off x="6383448" y="5780669"/>
              <a:ext cx="1466111" cy="504884"/>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4">
            <a:extLst>
              <a:ext uri="{FF2B5EF4-FFF2-40B4-BE49-F238E27FC236}">
                <a16:creationId xmlns:a16="http://schemas.microsoft.com/office/drawing/2014/main" id="{3DB5CD86-00EF-E5A1-82E5-2F65F1685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758" y="1688361"/>
            <a:ext cx="2298525" cy="22985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Installing Microsoft SQL Database in a Debian Linux (Kali/Ubuntu) Machine.  | by Los-Merengue | Medium">
            <a:extLst>
              <a:ext uri="{FF2B5EF4-FFF2-40B4-BE49-F238E27FC236}">
                <a16:creationId xmlns:a16="http://schemas.microsoft.com/office/drawing/2014/main" id="{3C8A6341-299A-D2FB-2CB3-75D4B76040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6783" y="1721771"/>
            <a:ext cx="6696974" cy="198554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SQL Database (SQL Azure)&quot; Icon - Download for free – Iconduck">
            <a:extLst>
              <a:ext uri="{FF2B5EF4-FFF2-40B4-BE49-F238E27FC236}">
                <a16:creationId xmlns:a16="http://schemas.microsoft.com/office/drawing/2014/main" id="{E07D80E3-B886-7E8E-EE10-E1C2772C5C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02796" y="2091528"/>
            <a:ext cx="1895463" cy="19855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descr="Microsoft Excel Logo - Télécharger PNG et vecteur">
            <a:extLst>
              <a:ext uri="{FF2B5EF4-FFF2-40B4-BE49-F238E27FC236}">
                <a16:creationId xmlns:a16="http://schemas.microsoft.com/office/drawing/2014/main" id="{A830E196-0204-ABB2-59FB-3491BE37B07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671" t="18015" r="15225" b="18318"/>
          <a:stretch/>
        </p:blipFill>
        <p:spPr bwMode="auto">
          <a:xfrm>
            <a:off x="4461113" y="4212901"/>
            <a:ext cx="2595282" cy="229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14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D4AC6-9882-0784-F1FE-1B8AFAFC3595}"/>
              </a:ext>
            </a:extLst>
          </p:cNvPr>
          <p:cNvSpPr>
            <a:spLocks noGrp="1"/>
          </p:cNvSpPr>
          <p:nvPr>
            <p:ph type="ctrTitle"/>
          </p:nvPr>
        </p:nvSpPr>
        <p:spPr>
          <a:xfrm>
            <a:off x="-239842" y="404734"/>
            <a:ext cx="12431842" cy="982708"/>
          </a:xfrm>
        </p:spPr>
        <p:txBody>
          <a:bodyPr>
            <a:noAutofit/>
          </a:bodyPr>
          <a:lstStyle/>
          <a:p>
            <a:r>
              <a:rPr lang="en-US" sz="4800" dirty="0">
                <a:gradFill>
                  <a:gsLst>
                    <a:gs pos="0">
                      <a:srgbClr val="1E77B8"/>
                    </a:gs>
                    <a:gs pos="52000">
                      <a:srgbClr val="00B0F0"/>
                    </a:gs>
                    <a:gs pos="100000">
                      <a:srgbClr val="1D77B8"/>
                    </a:gs>
                  </a:gsLst>
                  <a:lin ang="11400000" scaled="0"/>
                </a:gradFill>
                <a:latin typeface="LEMON MILK Medium" panose="00000600000000000000" pitchFamily="50" charset="0"/>
              </a:rPr>
              <a:t>Functional architecture</a:t>
            </a:r>
          </a:p>
        </p:txBody>
      </p:sp>
      <p:sp>
        <p:nvSpPr>
          <p:cNvPr id="4" name="ZoneTexte 3">
            <a:extLst>
              <a:ext uri="{FF2B5EF4-FFF2-40B4-BE49-F238E27FC236}">
                <a16:creationId xmlns:a16="http://schemas.microsoft.com/office/drawing/2014/main" id="{4F55E9D5-0903-FCB2-DDF8-CA13C7BD74A4}"/>
              </a:ext>
            </a:extLst>
          </p:cNvPr>
          <p:cNvSpPr txBox="1"/>
          <p:nvPr/>
        </p:nvSpPr>
        <p:spPr>
          <a:xfrm>
            <a:off x="2471966" y="3546040"/>
            <a:ext cx="1545616" cy="646331"/>
          </a:xfrm>
          <a:prstGeom prst="rect">
            <a:avLst/>
          </a:prstGeom>
          <a:noFill/>
        </p:spPr>
        <p:txBody>
          <a:bodyPr wrap="none" rtlCol="0">
            <a:spAutoFit/>
          </a:bodyPr>
          <a:lstStyle/>
          <a:p>
            <a:pPr algn="ctr"/>
            <a:r>
              <a:rPr lang="en-US" dirty="0">
                <a:solidFill>
                  <a:schemeClr val="bg2">
                    <a:lumMod val="25000"/>
                  </a:schemeClr>
                </a:solidFill>
                <a:latin typeface="Montserrat" panose="02000505000000020004" pitchFamily="2" charset="0"/>
              </a:rPr>
              <a:t>Transaction</a:t>
            </a:r>
          </a:p>
          <a:p>
            <a:pPr algn="ctr"/>
            <a:r>
              <a:rPr lang="en-US" dirty="0">
                <a:solidFill>
                  <a:schemeClr val="bg2">
                    <a:lumMod val="25000"/>
                  </a:schemeClr>
                </a:solidFill>
                <a:latin typeface="Montserrat" panose="02000505000000020004" pitchFamily="2" charset="0"/>
              </a:rPr>
              <a:t>Data</a:t>
            </a:r>
          </a:p>
        </p:txBody>
      </p:sp>
      <p:sp>
        <p:nvSpPr>
          <p:cNvPr id="5" name="ZoneTexte 4">
            <a:extLst>
              <a:ext uri="{FF2B5EF4-FFF2-40B4-BE49-F238E27FC236}">
                <a16:creationId xmlns:a16="http://schemas.microsoft.com/office/drawing/2014/main" id="{064564D9-F829-4A87-6420-94334BDF5CC9}"/>
              </a:ext>
            </a:extLst>
          </p:cNvPr>
          <p:cNvSpPr txBox="1"/>
          <p:nvPr/>
        </p:nvSpPr>
        <p:spPr>
          <a:xfrm>
            <a:off x="5831991" y="3546040"/>
            <a:ext cx="1370888" cy="646331"/>
          </a:xfrm>
          <a:prstGeom prst="rect">
            <a:avLst/>
          </a:prstGeom>
          <a:noFill/>
        </p:spPr>
        <p:txBody>
          <a:bodyPr wrap="none" rtlCol="0">
            <a:spAutoFit/>
          </a:bodyPr>
          <a:lstStyle/>
          <a:p>
            <a:pPr algn="ctr"/>
            <a:r>
              <a:rPr lang="en-US" dirty="0">
                <a:solidFill>
                  <a:schemeClr val="bg2">
                    <a:lumMod val="25000"/>
                  </a:schemeClr>
                </a:solidFill>
                <a:latin typeface="Montserrat" panose="02000505000000020004" pitchFamily="2" charset="0"/>
              </a:rPr>
              <a:t>API</a:t>
            </a:r>
          </a:p>
          <a:p>
            <a:pPr algn="ctr"/>
            <a:r>
              <a:rPr lang="en-US" dirty="0">
                <a:solidFill>
                  <a:schemeClr val="bg2">
                    <a:lumMod val="25000"/>
                  </a:schemeClr>
                </a:solidFill>
                <a:latin typeface="Montserrat" panose="02000505000000020004" pitchFamily="2" charset="0"/>
              </a:rPr>
              <a:t>Endpoints</a:t>
            </a:r>
          </a:p>
        </p:txBody>
      </p:sp>
      <p:sp>
        <p:nvSpPr>
          <p:cNvPr id="6" name="ZoneTexte 5">
            <a:extLst>
              <a:ext uri="{FF2B5EF4-FFF2-40B4-BE49-F238E27FC236}">
                <a16:creationId xmlns:a16="http://schemas.microsoft.com/office/drawing/2014/main" id="{51C4A3C6-7941-B013-6458-D0CA34A30B9B}"/>
              </a:ext>
            </a:extLst>
          </p:cNvPr>
          <p:cNvSpPr txBox="1"/>
          <p:nvPr/>
        </p:nvSpPr>
        <p:spPr>
          <a:xfrm>
            <a:off x="8973136" y="3546040"/>
            <a:ext cx="1455848" cy="646331"/>
          </a:xfrm>
          <a:prstGeom prst="rect">
            <a:avLst/>
          </a:prstGeom>
          <a:noFill/>
        </p:spPr>
        <p:txBody>
          <a:bodyPr wrap="none" rtlCol="0">
            <a:spAutoFit/>
          </a:bodyPr>
          <a:lstStyle/>
          <a:p>
            <a:pPr algn="ctr"/>
            <a:r>
              <a:rPr lang="en-US" dirty="0">
                <a:solidFill>
                  <a:schemeClr val="bg2">
                    <a:lumMod val="25000"/>
                  </a:schemeClr>
                </a:solidFill>
                <a:latin typeface="Montserrat" panose="02000505000000020004" pitchFamily="2" charset="0"/>
              </a:rPr>
              <a:t>Transact.</a:t>
            </a:r>
          </a:p>
          <a:p>
            <a:pPr algn="ctr"/>
            <a:r>
              <a:rPr lang="en-US" dirty="0">
                <a:solidFill>
                  <a:schemeClr val="bg2">
                    <a:lumMod val="25000"/>
                  </a:schemeClr>
                </a:solidFill>
                <a:latin typeface="Montserrat" panose="02000505000000020004" pitchFamily="2" charset="0"/>
              </a:rPr>
              <a:t>Processing</a:t>
            </a:r>
          </a:p>
        </p:txBody>
      </p:sp>
      <p:sp>
        <p:nvSpPr>
          <p:cNvPr id="8" name="ZoneTexte 7">
            <a:extLst>
              <a:ext uri="{FF2B5EF4-FFF2-40B4-BE49-F238E27FC236}">
                <a16:creationId xmlns:a16="http://schemas.microsoft.com/office/drawing/2014/main" id="{823E6D8B-CF3D-8F6A-A69E-97ABD69C1119}"/>
              </a:ext>
            </a:extLst>
          </p:cNvPr>
          <p:cNvSpPr txBox="1"/>
          <p:nvPr/>
        </p:nvSpPr>
        <p:spPr>
          <a:xfrm>
            <a:off x="10523662" y="5839602"/>
            <a:ext cx="1098378" cy="646331"/>
          </a:xfrm>
          <a:prstGeom prst="rect">
            <a:avLst/>
          </a:prstGeom>
          <a:noFill/>
        </p:spPr>
        <p:txBody>
          <a:bodyPr wrap="none" rtlCol="0">
            <a:spAutoFit/>
          </a:bodyPr>
          <a:lstStyle/>
          <a:p>
            <a:pPr algn="ctr"/>
            <a:r>
              <a:rPr lang="en-US" dirty="0">
                <a:solidFill>
                  <a:schemeClr val="bg2">
                    <a:lumMod val="25000"/>
                  </a:schemeClr>
                </a:solidFill>
                <a:latin typeface="Montserrat" panose="02000505000000020004" pitchFamily="2" charset="0"/>
              </a:rPr>
              <a:t>Data</a:t>
            </a:r>
          </a:p>
          <a:p>
            <a:pPr algn="ctr"/>
            <a:r>
              <a:rPr lang="en-US" dirty="0">
                <a:solidFill>
                  <a:schemeClr val="bg2">
                    <a:lumMod val="25000"/>
                  </a:schemeClr>
                </a:solidFill>
                <a:latin typeface="Montserrat" panose="02000505000000020004" pitchFamily="2" charset="0"/>
              </a:rPr>
              <a:t>Storage</a:t>
            </a:r>
          </a:p>
        </p:txBody>
      </p:sp>
      <p:pic>
        <p:nvPicPr>
          <p:cNvPr id="11" name="Image 10">
            <a:extLst>
              <a:ext uri="{FF2B5EF4-FFF2-40B4-BE49-F238E27FC236}">
                <a16:creationId xmlns:a16="http://schemas.microsoft.com/office/drawing/2014/main" id="{5AF05078-16D7-595B-EF6A-CC8BC8CF0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190" y="2490088"/>
            <a:ext cx="761168" cy="761168"/>
          </a:xfrm>
          <a:prstGeom prst="rect">
            <a:avLst/>
          </a:prstGeom>
        </p:spPr>
      </p:pic>
      <p:pic>
        <p:nvPicPr>
          <p:cNvPr id="13" name="Image 12">
            <a:extLst>
              <a:ext uri="{FF2B5EF4-FFF2-40B4-BE49-F238E27FC236}">
                <a16:creationId xmlns:a16="http://schemas.microsoft.com/office/drawing/2014/main" id="{93326634-B276-030E-87F1-A892E05D7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716" y="4757885"/>
            <a:ext cx="946116" cy="946116"/>
          </a:xfrm>
          <a:prstGeom prst="rect">
            <a:avLst/>
          </a:prstGeom>
        </p:spPr>
      </p:pic>
      <p:pic>
        <p:nvPicPr>
          <p:cNvPr id="15" name="Image 14">
            <a:extLst>
              <a:ext uri="{FF2B5EF4-FFF2-40B4-BE49-F238E27FC236}">
                <a16:creationId xmlns:a16="http://schemas.microsoft.com/office/drawing/2014/main" id="{D5CC16F7-7101-111C-9311-91BF53534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2655" y="2426784"/>
            <a:ext cx="887776" cy="887776"/>
          </a:xfrm>
          <a:prstGeom prst="rect">
            <a:avLst/>
          </a:prstGeom>
        </p:spPr>
      </p:pic>
      <p:pic>
        <p:nvPicPr>
          <p:cNvPr id="17" name="Image 16">
            <a:extLst>
              <a:ext uri="{FF2B5EF4-FFF2-40B4-BE49-F238E27FC236}">
                <a16:creationId xmlns:a16="http://schemas.microsoft.com/office/drawing/2014/main" id="{158DC317-13BB-FCAC-757B-213D25338A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5817" y="2379318"/>
            <a:ext cx="982708" cy="982708"/>
          </a:xfrm>
          <a:prstGeom prst="rect">
            <a:avLst/>
          </a:prstGeom>
        </p:spPr>
      </p:pic>
      <p:pic>
        <p:nvPicPr>
          <p:cNvPr id="19" name="Image 18">
            <a:extLst>
              <a:ext uri="{FF2B5EF4-FFF2-40B4-BE49-F238E27FC236}">
                <a16:creationId xmlns:a16="http://schemas.microsoft.com/office/drawing/2014/main" id="{D939E7D2-0D7B-4B70-34EB-566758B19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09323" y="4757885"/>
            <a:ext cx="812698" cy="812698"/>
          </a:xfrm>
          <a:prstGeom prst="rect">
            <a:avLst/>
          </a:prstGeom>
        </p:spPr>
      </p:pic>
      <p:sp>
        <p:nvSpPr>
          <p:cNvPr id="20" name="ZoneTexte 19">
            <a:extLst>
              <a:ext uri="{FF2B5EF4-FFF2-40B4-BE49-F238E27FC236}">
                <a16:creationId xmlns:a16="http://schemas.microsoft.com/office/drawing/2014/main" id="{E0CC7301-EEC1-2B4E-5E09-E6693D929E76}"/>
              </a:ext>
            </a:extLst>
          </p:cNvPr>
          <p:cNvSpPr txBox="1"/>
          <p:nvPr/>
        </p:nvSpPr>
        <p:spPr>
          <a:xfrm>
            <a:off x="2582573" y="5874170"/>
            <a:ext cx="1324402" cy="646331"/>
          </a:xfrm>
          <a:prstGeom prst="rect">
            <a:avLst/>
          </a:prstGeom>
          <a:noFill/>
        </p:spPr>
        <p:txBody>
          <a:bodyPr wrap="none" rtlCol="0">
            <a:spAutoFit/>
          </a:bodyPr>
          <a:lstStyle/>
          <a:p>
            <a:pPr algn="ctr"/>
            <a:r>
              <a:rPr lang="en-US" dirty="0">
                <a:solidFill>
                  <a:schemeClr val="bg2">
                    <a:lumMod val="25000"/>
                  </a:schemeClr>
                </a:solidFill>
                <a:latin typeface="Montserrat" panose="02000505000000020004" pitchFamily="2" charset="0"/>
              </a:rPr>
              <a:t>User</a:t>
            </a:r>
          </a:p>
          <a:p>
            <a:pPr algn="ctr"/>
            <a:r>
              <a:rPr lang="en-US" dirty="0">
                <a:solidFill>
                  <a:schemeClr val="bg2">
                    <a:lumMod val="25000"/>
                  </a:schemeClr>
                </a:solidFill>
                <a:latin typeface="Montserrat" panose="02000505000000020004" pitchFamily="2" charset="0"/>
              </a:rPr>
              <a:t>Feedback</a:t>
            </a:r>
          </a:p>
        </p:txBody>
      </p:sp>
      <p:pic>
        <p:nvPicPr>
          <p:cNvPr id="25" name="Image 24">
            <a:extLst>
              <a:ext uri="{FF2B5EF4-FFF2-40B4-BE49-F238E27FC236}">
                <a16:creationId xmlns:a16="http://schemas.microsoft.com/office/drawing/2014/main" id="{A3B95321-FDF4-F649-7A2B-E32375982D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389" y="2432149"/>
            <a:ext cx="877047" cy="877047"/>
          </a:xfrm>
          <a:prstGeom prst="rect">
            <a:avLst/>
          </a:prstGeom>
        </p:spPr>
      </p:pic>
      <p:cxnSp>
        <p:nvCxnSpPr>
          <p:cNvPr id="36" name="Connecteur droit avec flèche 35">
            <a:extLst>
              <a:ext uri="{FF2B5EF4-FFF2-40B4-BE49-F238E27FC236}">
                <a16:creationId xmlns:a16="http://schemas.microsoft.com/office/drawing/2014/main" id="{15563F53-94C5-8FB4-F6F4-771A44E8B873}"/>
              </a:ext>
            </a:extLst>
          </p:cNvPr>
          <p:cNvCxnSpPr>
            <a:cxnSpLocks/>
          </p:cNvCxnSpPr>
          <p:nvPr/>
        </p:nvCxnSpPr>
        <p:spPr>
          <a:xfrm flipH="1">
            <a:off x="3969273" y="2958476"/>
            <a:ext cx="1614020" cy="0"/>
          </a:xfrm>
          <a:prstGeom prst="straightConnector1">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88ABB4B6-116A-469A-72C3-0FF5CDD25258}"/>
              </a:ext>
            </a:extLst>
          </p:cNvPr>
          <p:cNvCxnSpPr>
            <a:cxnSpLocks/>
          </p:cNvCxnSpPr>
          <p:nvPr/>
        </p:nvCxnSpPr>
        <p:spPr>
          <a:xfrm>
            <a:off x="7261111" y="2711668"/>
            <a:ext cx="1599952" cy="0"/>
          </a:xfrm>
          <a:prstGeom prst="straightConnector1">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A604FDB7-284E-EE10-3A18-56B3B9929869}"/>
              </a:ext>
            </a:extLst>
          </p:cNvPr>
          <p:cNvCxnSpPr>
            <a:cxnSpLocks/>
          </p:cNvCxnSpPr>
          <p:nvPr/>
        </p:nvCxnSpPr>
        <p:spPr>
          <a:xfrm flipH="1">
            <a:off x="7247043" y="2958476"/>
            <a:ext cx="1614020" cy="0"/>
          </a:xfrm>
          <a:prstGeom prst="straightConnector1">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EA7EA55C-DB7E-90C5-F9BF-C2857B2A4485}"/>
              </a:ext>
            </a:extLst>
          </p:cNvPr>
          <p:cNvSpPr txBox="1"/>
          <p:nvPr/>
        </p:nvSpPr>
        <p:spPr>
          <a:xfrm>
            <a:off x="723083" y="3546040"/>
            <a:ext cx="713658" cy="369332"/>
          </a:xfrm>
          <a:prstGeom prst="rect">
            <a:avLst/>
          </a:prstGeom>
          <a:noFill/>
        </p:spPr>
        <p:txBody>
          <a:bodyPr wrap="none" rtlCol="0">
            <a:spAutoFit/>
          </a:bodyPr>
          <a:lstStyle/>
          <a:p>
            <a:pPr algn="ctr"/>
            <a:r>
              <a:rPr lang="en-US" dirty="0">
                <a:solidFill>
                  <a:schemeClr val="bg2">
                    <a:lumMod val="25000"/>
                  </a:schemeClr>
                </a:solidFill>
                <a:latin typeface="Montserrat" panose="02000505000000020004" pitchFamily="2" charset="0"/>
              </a:rPr>
              <a:t>User</a:t>
            </a:r>
          </a:p>
        </p:txBody>
      </p:sp>
      <p:cxnSp>
        <p:nvCxnSpPr>
          <p:cNvPr id="45" name="Connecteur : en angle 44">
            <a:extLst>
              <a:ext uri="{FF2B5EF4-FFF2-40B4-BE49-F238E27FC236}">
                <a16:creationId xmlns:a16="http://schemas.microsoft.com/office/drawing/2014/main" id="{18A59D72-494A-2FB9-6E73-BC1DB8E9555A}"/>
              </a:ext>
            </a:extLst>
          </p:cNvPr>
          <p:cNvCxnSpPr>
            <a:cxnSpLocks/>
          </p:cNvCxnSpPr>
          <p:nvPr/>
        </p:nvCxnSpPr>
        <p:spPr>
          <a:xfrm rot="16200000" flipH="1">
            <a:off x="9721643" y="3289093"/>
            <a:ext cx="1807622" cy="783592"/>
          </a:xfrm>
          <a:prstGeom prst="bentConnector3">
            <a:avLst>
              <a:gd name="adj1" fmla="val 117"/>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a:extLst>
              <a:ext uri="{FF2B5EF4-FFF2-40B4-BE49-F238E27FC236}">
                <a16:creationId xmlns:a16="http://schemas.microsoft.com/office/drawing/2014/main" id="{B9AC27D4-5C62-7FD7-14ED-C5963BCD0AAE}"/>
              </a:ext>
            </a:extLst>
          </p:cNvPr>
          <p:cNvCxnSpPr>
            <a:cxnSpLocks/>
          </p:cNvCxnSpPr>
          <p:nvPr/>
        </p:nvCxnSpPr>
        <p:spPr>
          <a:xfrm>
            <a:off x="3997407" y="2711668"/>
            <a:ext cx="1599952" cy="0"/>
          </a:xfrm>
          <a:prstGeom prst="straightConnector1">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8" name="Connecteur : en angle 57">
            <a:extLst>
              <a:ext uri="{FF2B5EF4-FFF2-40B4-BE49-F238E27FC236}">
                <a16:creationId xmlns:a16="http://schemas.microsoft.com/office/drawing/2014/main" id="{32963212-9CF2-65AF-7CA3-13C8E3D86E6D}"/>
              </a:ext>
            </a:extLst>
          </p:cNvPr>
          <p:cNvCxnSpPr/>
          <p:nvPr/>
        </p:nvCxnSpPr>
        <p:spPr>
          <a:xfrm>
            <a:off x="1069145" y="4192371"/>
            <a:ext cx="1513428" cy="1139284"/>
          </a:xfrm>
          <a:prstGeom prst="bentConnector3">
            <a:avLst>
              <a:gd name="adj1" fmla="val -1124"/>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B0502AB6-A83A-7B51-9D2D-5C61B8BDFAE3}"/>
              </a:ext>
            </a:extLst>
          </p:cNvPr>
          <p:cNvCxnSpPr/>
          <p:nvPr/>
        </p:nvCxnSpPr>
        <p:spPr>
          <a:xfrm>
            <a:off x="3906975" y="5331655"/>
            <a:ext cx="6522009" cy="0"/>
          </a:xfrm>
          <a:prstGeom prst="straightConnector1">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9643B42F-ED7E-4246-2DB4-A9D063DF2BD3}"/>
              </a:ext>
            </a:extLst>
          </p:cNvPr>
          <p:cNvCxnSpPr>
            <a:cxnSpLocks/>
          </p:cNvCxnSpPr>
          <p:nvPr/>
        </p:nvCxnSpPr>
        <p:spPr>
          <a:xfrm flipH="1">
            <a:off x="1746580" y="2958476"/>
            <a:ext cx="807857" cy="0"/>
          </a:xfrm>
          <a:prstGeom prst="straightConnector1">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a:extLst>
              <a:ext uri="{FF2B5EF4-FFF2-40B4-BE49-F238E27FC236}">
                <a16:creationId xmlns:a16="http://schemas.microsoft.com/office/drawing/2014/main" id="{6C68DEB5-1E37-6BAF-795F-95BF1FEA5B69}"/>
              </a:ext>
            </a:extLst>
          </p:cNvPr>
          <p:cNvCxnSpPr>
            <a:cxnSpLocks/>
          </p:cNvCxnSpPr>
          <p:nvPr/>
        </p:nvCxnSpPr>
        <p:spPr>
          <a:xfrm>
            <a:off x="1774714" y="2711668"/>
            <a:ext cx="779723" cy="0"/>
          </a:xfrm>
          <a:prstGeom prst="straightConnector1">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Ellipse 74">
            <a:extLst>
              <a:ext uri="{FF2B5EF4-FFF2-40B4-BE49-F238E27FC236}">
                <a16:creationId xmlns:a16="http://schemas.microsoft.com/office/drawing/2014/main" id="{DC730025-C023-7EC7-9630-B41EF6538AEC}"/>
              </a:ext>
            </a:extLst>
          </p:cNvPr>
          <p:cNvSpPr/>
          <p:nvPr/>
        </p:nvSpPr>
        <p:spPr>
          <a:xfrm>
            <a:off x="1967427" y="2204506"/>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1</a:t>
            </a:r>
          </a:p>
        </p:txBody>
      </p:sp>
      <p:sp>
        <p:nvSpPr>
          <p:cNvPr id="76" name="Ellipse 75">
            <a:extLst>
              <a:ext uri="{FF2B5EF4-FFF2-40B4-BE49-F238E27FC236}">
                <a16:creationId xmlns:a16="http://schemas.microsoft.com/office/drawing/2014/main" id="{FD9FCAC6-90C5-8504-AFB1-61BB1FAE04BD}"/>
              </a:ext>
            </a:extLst>
          </p:cNvPr>
          <p:cNvSpPr/>
          <p:nvPr/>
        </p:nvSpPr>
        <p:spPr>
          <a:xfrm>
            <a:off x="4612153" y="2204506"/>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2</a:t>
            </a:r>
          </a:p>
        </p:txBody>
      </p:sp>
      <p:sp>
        <p:nvSpPr>
          <p:cNvPr id="77" name="Ellipse 76">
            <a:extLst>
              <a:ext uri="{FF2B5EF4-FFF2-40B4-BE49-F238E27FC236}">
                <a16:creationId xmlns:a16="http://schemas.microsoft.com/office/drawing/2014/main" id="{ADACB2C2-1119-4CF4-5133-1D0B99BD4C82}"/>
              </a:ext>
            </a:extLst>
          </p:cNvPr>
          <p:cNvSpPr/>
          <p:nvPr/>
        </p:nvSpPr>
        <p:spPr>
          <a:xfrm>
            <a:off x="7805519" y="2204506"/>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3</a:t>
            </a:r>
          </a:p>
        </p:txBody>
      </p:sp>
      <p:sp>
        <p:nvSpPr>
          <p:cNvPr id="78" name="Ellipse 77">
            <a:extLst>
              <a:ext uri="{FF2B5EF4-FFF2-40B4-BE49-F238E27FC236}">
                <a16:creationId xmlns:a16="http://schemas.microsoft.com/office/drawing/2014/main" id="{339D6791-2E57-4D0D-56B5-2E5A208C2310}"/>
              </a:ext>
            </a:extLst>
          </p:cNvPr>
          <p:cNvSpPr/>
          <p:nvPr/>
        </p:nvSpPr>
        <p:spPr>
          <a:xfrm>
            <a:off x="11191396" y="3472185"/>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4</a:t>
            </a:r>
          </a:p>
        </p:txBody>
      </p:sp>
      <p:sp>
        <p:nvSpPr>
          <p:cNvPr id="79" name="Ellipse 78">
            <a:extLst>
              <a:ext uri="{FF2B5EF4-FFF2-40B4-BE49-F238E27FC236}">
                <a16:creationId xmlns:a16="http://schemas.microsoft.com/office/drawing/2014/main" id="{2D8CCE7D-5B86-1250-E255-6700B995FDBA}"/>
              </a:ext>
            </a:extLst>
          </p:cNvPr>
          <p:cNvSpPr/>
          <p:nvPr/>
        </p:nvSpPr>
        <p:spPr>
          <a:xfrm>
            <a:off x="7805519" y="3062635"/>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5</a:t>
            </a:r>
          </a:p>
        </p:txBody>
      </p:sp>
      <p:sp>
        <p:nvSpPr>
          <p:cNvPr id="81" name="Ellipse 80">
            <a:extLst>
              <a:ext uri="{FF2B5EF4-FFF2-40B4-BE49-F238E27FC236}">
                <a16:creationId xmlns:a16="http://schemas.microsoft.com/office/drawing/2014/main" id="{A197E190-B678-AF73-6D59-7B911FC3CEEA}"/>
              </a:ext>
            </a:extLst>
          </p:cNvPr>
          <p:cNvSpPr/>
          <p:nvPr/>
        </p:nvSpPr>
        <p:spPr>
          <a:xfrm>
            <a:off x="4612153" y="3062635"/>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6</a:t>
            </a:r>
          </a:p>
        </p:txBody>
      </p:sp>
      <p:sp>
        <p:nvSpPr>
          <p:cNvPr id="82" name="Ellipse 81">
            <a:extLst>
              <a:ext uri="{FF2B5EF4-FFF2-40B4-BE49-F238E27FC236}">
                <a16:creationId xmlns:a16="http://schemas.microsoft.com/office/drawing/2014/main" id="{BC2BAC3B-3A77-F7ED-2A12-EF365D46B5A9}"/>
              </a:ext>
            </a:extLst>
          </p:cNvPr>
          <p:cNvSpPr/>
          <p:nvPr/>
        </p:nvSpPr>
        <p:spPr>
          <a:xfrm>
            <a:off x="1981494" y="3062635"/>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7</a:t>
            </a:r>
          </a:p>
        </p:txBody>
      </p:sp>
      <p:sp>
        <p:nvSpPr>
          <p:cNvPr id="83" name="Ellipse 82">
            <a:extLst>
              <a:ext uri="{FF2B5EF4-FFF2-40B4-BE49-F238E27FC236}">
                <a16:creationId xmlns:a16="http://schemas.microsoft.com/office/drawing/2014/main" id="{5D3251E4-2EBB-C420-4652-CDF03AE4B013}"/>
              </a:ext>
            </a:extLst>
          </p:cNvPr>
          <p:cNvSpPr/>
          <p:nvPr/>
        </p:nvSpPr>
        <p:spPr>
          <a:xfrm>
            <a:off x="1545396" y="5397871"/>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8</a:t>
            </a:r>
          </a:p>
        </p:txBody>
      </p:sp>
      <p:sp>
        <p:nvSpPr>
          <p:cNvPr id="84" name="Ellipse 83">
            <a:extLst>
              <a:ext uri="{FF2B5EF4-FFF2-40B4-BE49-F238E27FC236}">
                <a16:creationId xmlns:a16="http://schemas.microsoft.com/office/drawing/2014/main" id="{61A93EF5-B07E-B18F-2819-993CE03BA23C}"/>
              </a:ext>
            </a:extLst>
          </p:cNvPr>
          <p:cNvSpPr/>
          <p:nvPr/>
        </p:nvSpPr>
        <p:spPr>
          <a:xfrm>
            <a:off x="6734383" y="5397871"/>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9</a:t>
            </a:r>
          </a:p>
        </p:txBody>
      </p:sp>
    </p:spTree>
    <p:extLst>
      <p:ext uri="{BB962C8B-B14F-4D97-AF65-F5344CB8AC3E}">
        <p14:creationId xmlns:p14="http://schemas.microsoft.com/office/powerpoint/2010/main" val="4167614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D4AC6-9882-0784-F1FE-1B8AFAFC3595}"/>
              </a:ext>
            </a:extLst>
          </p:cNvPr>
          <p:cNvSpPr>
            <a:spLocks noGrp="1"/>
          </p:cNvSpPr>
          <p:nvPr>
            <p:ph type="ctrTitle"/>
          </p:nvPr>
        </p:nvSpPr>
        <p:spPr>
          <a:xfrm>
            <a:off x="-239842" y="404734"/>
            <a:ext cx="12431842" cy="982708"/>
          </a:xfrm>
        </p:spPr>
        <p:txBody>
          <a:bodyPr>
            <a:noAutofit/>
          </a:bodyPr>
          <a:lstStyle/>
          <a:p>
            <a:r>
              <a:rPr lang="en-US" sz="4800" dirty="0">
                <a:gradFill>
                  <a:gsLst>
                    <a:gs pos="0">
                      <a:srgbClr val="1E77B8"/>
                    </a:gs>
                    <a:gs pos="52000">
                      <a:srgbClr val="00B0F0"/>
                    </a:gs>
                    <a:gs pos="100000">
                      <a:srgbClr val="1D77B8"/>
                    </a:gs>
                  </a:gsLst>
                  <a:lin ang="11400000" scaled="0"/>
                </a:gradFill>
                <a:latin typeface="LEMON MILK Medium" panose="00000600000000000000" pitchFamily="50" charset="0"/>
              </a:rPr>
              <a:t>TECHNICAL architecture</a:t>
            </a:r>
          </a:p>
        </p:txBody>
      </p:sp>
      <p:pic>
        <p:nvPicPr>
          <p:cNvPr id="7" name="Image 6">
            <a:extLst>
              <a:ext uri="{FF2B5EF4-FFF2-40B4-BE49-F238E27FC236}">
                <a16:creationId xmlns:a16="http://schemas.microsoft.com/office/drawing/2014/main" id="{D04CAA33-FF2F-EB5D-93DF-B534B03BA5A4}"/>
              </a:ext>
            </a:extLst>
          </p:cNvPr>
          <p:cNvPicPr>
            <a:picLocks noChangeAspect="1"/>
          </p:cNvPicPr>
          <p:nvPr/>
        </p:nvPicPr>
        <p:blipFill rotWithShape="1">
          <a:blip r:embed="rId2">
            <a:alphaModFix amt="10000"/>
            <a:extLst>
              <a:ext uri="{28A0092B-C50C-407E-A947-70E740481C1C}">
                <a14:useLocalDpi xmlns:a14="http://schemas.microsoft.com/office/drawing/2010/main" val="0"/>
              </a:ext>
            </a:extLst>
          </a:blip>
          <a:srcRect l="3734" r="736" b="-1765"/>
          <a:stretch/>
        </p:blipFill>
        <p:spPr>
          <a:xfrm rot="15544767">
            <a:off x="4301021" y="-2552377"/>
            <a:ext cx="11458770" cy="8745737"/>
          </a:xfrm>
          <a:prstGeom prst="rect">
            <a:avLst/>
          </a:prstGeom>
        </p:spPr>
      </p:pic>
      <p:sp>
        <p:nvSpPr>
          <p:cNvPr id="4" name="ZoneTexte 3">
            <a:extLst>
              <a:ext uri="{FF2B5EF4-FFF2-40B4-BE49-F238E27FC236}">
                <a16:creationId xmlns:a16="http://schemas.microsoft.com/office/drawing/2014/main" id="{E86331E0-3A85-CF50-51C9-8F1D86722E3D}"/>
              </a:ext>
            </a:extLst>
          </p:cNvPr>
          <p:cNvSpPr txBox="1"/>
          <p:nvPr/>
        </p:nvSpPr>
        <p:spPr>
          <a:xfrm>
            <a:off x="2436279" y="5874331"/>
            <a:ext cx="1237839" cy="646331"/>
          </a:xfrm>
          <a:prstGeom prst="rect">
            <a:avLst/>
          </a:prstGeom>
          <a:noFill/>
        </p:spPr>
        <p:txBody>
          <a:bodyPr wrap="none" rtlCol="0">
            <a:spAutoFit/>
          </a:bodyPr>
          <a:lstStyle/>
          <a:p>
            <a:pPr algn="ctr"/>
            <a:r>
              <a:rPr lang="en-US" dirty="0">
                <a:solidFill>
                  <a:schemeClr val="bg2">
                    <a:lumMod val="25000"/>
                  </a:schemeClr>
                </a:solidFill>
                <a:latin typeface="Montserrat" panose="02000505000000020004" pitchFamily="2" charset="0"/>
              </a:rPr>
              <a:t>User</a:t>
            </a:r>
          </a:p>
          <a:p>
            <a:pPr algn="ctr"/>
            <a:r>
              <a:rPr lang="en-US" dirty="0">
                <a:solidFill>
                  <a:schemeClr val="bg2">
                    <a:lumMod val="25000"/>
                  </a:schemeClr>
                </a:solidFill>
                <a:latin typeface="Montserrat" panose="02000505000000020004" pitchFamily="2" charset="0"/>
              </a:rPr>
              <a:t>Interface</a:t>
            </a:r>
          </a:p>
        </p:txBody>
      </p:sp>
      <p:sp>
        <p:nvSpPr>
          <p:cNvPr id="5" name="ZoneTexte 4">
            <a:extLst>
              <a:ext uri="{FF2B5EF4-FFF2-40B4-BE49-F238E27FC236}">
                <a16:creationId xmlns:a16="http://schemas.microsoft.com/office/drawing/2014/main" id="{A684B1F6-6F9A-72B2-ACA9-B1ADB71101BE}"/>
              </a:ext>
            </a:extLst>
          </p:cNvPr>
          <p:cNvSpPr txBox="1"/>
          <p:nvPr/>
        </p:nvSpPr>
        <p:spPr>
          <a:xfrm>
            <a:off x="5543938" y="3546040"/>
            <a:ext cx="1370888" cy="646331"/>
          </a:xfrm>
          <a:prstGeom prst="rect">
            <a:avLst/>
          </a:prstGeom>
          <a:noFill/>
        </p:spPr>
        <p:txBody>
          <a:bodyPr wrap="none" rtlCol="0">
            <a:spAutoFit/>
          </a:bodyPr>
          <a:lstStyle/>
          <a:p>
            <a:pPr algn="ctr"/>
            <a:r>
              <a:rPr lang="en-US" dirty="0">
                <a:solidFill>
                  <a:schemeClr val="bg2">
                    <a:lumMod val="25000"/>
                  </a:schemeClr>
                </a:solidFill>
                <a:latin typeface="Montserrat" panose="02000505000000020004" pitchFamily="2" charset="0"/>
              </a:rPr>
              <a:t>API</a:t>
            </a:r>
          </a:p>
          <a:p>
            <a:pPr algn="ctr"/>
            <a:r>
              <a:rPr lang="en-US" dirty="0">
                <a:solidFill>
                  <a:schemeClr val="bg2">
                    <a:lumMod val="25000"/>
                  </a:schemeClr>
                </a:solidFill>
                <a:latin typeface="Montserrat" panose="02000505000000020004" pitchFamily="2" charset="0"/>
              </a:rPr>
              <a:t>Endpoints</a:t>
            </a:r>
          </a:p>
        </p:txBody>
      </p:sp>
      <p:sp>
        <p:nvSpPr>
          <p:cNvPr id="6" name="ZoneTexte 5">
            <a:extLst>
              <a:ext uri="{FF2B5EF4-FFF2-40B4-BE49-F238E27FC236}">
                <a16:creationId xmlns:a16="http://schemas.microsoft.com/office/drawing/2014/main" id="{4B069790-2515-2E8B-830B-88A38B0A8C2B}"/>
              </a:ext>
            </a:extLst>
          </p:cNvPr>
          <p:cNvSpPr txBox="1"/>
          <p:nvPr/>
        </p:nvSpPr>
        <p:spPr>
          <a:xfrm>
            <a:off x="8644018" y="3546040"/>
            <a:ext cx="1678665" cy="646331"/>
          </a:xfrm>
          <a:prstGeom prst="rect">
            <a:avLst/>
          </a:prstGeom>
          <a:noFill/>
        </p:spPr>
        <p:txBody>
          <a:bodyPr wrap="none" rtlCol="0">
            <a:spAutoFit/>
          </a:bodyPr>
          <a:lstStyle/>
          <a:p>
            <a:pPr algn="ctr"/>
            <a:r>
              <a:rPr lang="en-US" dirty="0">
                <a:solidFill>
                  <a:schemeClr val="bg2">
                    <a:lumMod val="25000"/>
                  </a:schemeClr>
                </a:solidFill>
                <a:latin typeface="Montserrat" panose="02000505000000020004" pitchFamily="2" charset="0"/>
              </a:rPr>
              <a:t>Processing &amp;</a:t>
            </a:r>
          </a:p>
          <a:p>
            <a:pPr algn="ctr"/>
            <a:r>
              <a:rPr lang="en-US" dirty="0">
                <a:solidFill>
                  <a:schemeClr val="bg2">
                    <a:lumMod val="25000"/>
                  </a:schemeClr>
                </a:solidFill>
                <a:latin typeface="Montserrat" panose="02000505000000020004" pitchFamily="2" charset="0"/>
              </a:rPr>
              <a:t>Prediction</a:t>
            </a:r>
          </a:p>
        </p:txBody>
      </p:sp>
      <p:sp>
        <p:nvSpPr>
          <p:cNvPr id="8" name="ZoneTexte 7">
            <a:extLst>
              <a:ext uri="{FF2B5EF4-FFF2-40B4-BE49-F238E27FC236}">
                <a16:creationId xmlns:a16="http://schemas.microsoft.com/office/drawing/2014/main" id="{36F3681B-C28C-A068-E10E-640A013D36CD}"/>
              </a:ext>
            </a:extLst>
          </p:cNvPr>
          <p:cNvSpPr txBox="1"/>
          <p:nvPr/>
        </p:nvSpPr>
        <p:spPr>
          <a:xfrm>
            <a:off x="10212175" y="6151169"/>
            <a:ext cx="1285929" cy="369332"/>
          </a:xfrm>
          <a:prstGeom prst="rect">
            <a:avLst/>
          </a:prstGeom>
          <a:noFill/>
        </p:spPr>
        <p:txBody>
          <a:bodyPr wrap="none" rtlCol="0">
            <a:spAutoFit/>
          </a:bodyPr>
          <a:lstStyle/>
          <a:p>
            <a:pPr algn="ctr"/>
            <a:r>
              <a:rPr lang="en-US" dirty="0">
                <a:solidFill>
                  <a:schemeClr val="bg2">
                    <a:lumMod val="25000"/>
                  </a:schemeClr>
                </a:solidFill>
                <a:latin typeface="Montserrat" panose="02000505000000020004" pitchFamily="2" charset="0"/>
              </a:rPr>
              <a:t>Database</a:t>
            </a:r>
          </a:p>
        </p:txBody>
      </p:sp>
      <p:pic>
        <p:nvPicPr>
          <p:cNvPr id="15" name="Image 14">
            <a:extLst>
              <a:ext uri="{FF2B5EF4-FFF2-40B4-BE49-F238E27FC236}">
                <a16:creationId xmlns:a16="http://schemas.microsoft.com/office/drawing/2014/main" id="{E4E58A94-2966-495E-4C69-8A78E51D1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76" y="2432149"/>
            <a:ext cx="877047" cy="877047"/>
          </a:xfrm>
          <a:prstGeom prst="rect">
            <a:avLst/>
          </a:prstGeom>
        </p:spPr>
      </p:pic>
      <p:cxnSp>
        <p:nvCxnSpPr>
          <p:cNvPr id="16" name="Connecteur droit avec flèche 15">
            <a:extLst>
              <a:ext uri="{FF2B5EF4-FFF2-40B4-BE49-F238E27FC236}">
                <a16:creationId xmlns:a16="http://schemas.microsoft.com/office/drawing/2014/main" id="{7B4E9C53-8282-0C6A-66C1-1A594163FF7A}"/>
              </a:ext>
            </a:extLst>
          </p:cNvPr>
          <p:cNvCxnSpPr>
            <a:cxnSpLocks/>
          </p:cNvCxnSpPr>
          <p:nvPr/>
        </p:nvCxnSpPr>
        <p:spPr>
          <a:xfrm flipH="1">
            <a:off x="3709356" y="3043455"/>
            <a:ext cx="1614020" cy="0"/>
          </a:xfrm>
          <a:prstGeom prst="straightConnector1">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21607108-EBE0-9AC9-1CD6-395E7C8BF8CA}"/>
              </a:ext>
            </a:extLst>
          </p:cNvPr>
          <p:cNvCxnSpPr>
            <a:cxnSpLocks/>
          </p:cNvCxnSpPr>
          <p:nvPr/>
        </p:nvCxnSpPr>
        <p:spPr>
          <a:xfrm>
            <a:off x="7043398" y="2711668"/>
            <a:ext cx="1599952" cy="0"/>
          </a:xfrm>
          <a:prstGeom prst="straightConnector1">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2E34D71E-9829-AED1-9335-457545C99B55}"/>
              </a:ext>
            </a:extLst>
          </p:cNvPr>
          <p:cNvCxnSpPr>
            <a:cxnSpLocks/>
          </p:cNvCxnSpPr>
          <p:nvPr/>
        </p:nvCxnSpPr>
        <p:spPr>
          <a:xfrm flipH="1">
            <a:off x="7029330" y="2958476"/>
            <a:ext cx="1614020" cy="0"/>
          </a:xfrm>
          <a:prstGeom prst="straightConnector1">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DD8D0F0A-F3BD-A467-CF88-C2830A427F53}"/>
              </a:ext>
            </a:extLst>
          </p:cNvPr>
          <p:cNvSpPr txBox="1"/>
          <p:nvPr/>
        </p:nvSpPr>
        <p:spPr>
          <a:xfrm>
            <a:off x="505370" y="3546040"/>
            <a:ext cx="713658" cy="369332"/>
          </a:xfrm>
          <a:prstGeom prst="rect">
            <a:avLst/>
          </a:prstGeom>
          <a:noFill/>
        </p:spPr>
        <p:txBody>
          <a:bodyPr wrap="none" rtlCol="0">
            <a:spAutoFit/>
          </a:bodyPr>
          <a:lstStyle/>
          <a:p>
            <a:pPr algn="ctr"/>
            <a:r>
              <a:rPr lang="en-US" dirty="0">
                <a:solidFill>
                  <a:schemeClr val="bg2">
                    <a:lumMod val="25000"/>
                  </a:schemeClr>
                </a:solidFill>
                <a:latin typeface="Montserrat" panose="02000505000000020004" pitchFamily="2" charset="0"/>
              </a:rPr>
              <a:t>User</a:t>
            </a:r>
          </a:p>
        </p:txBody>
      </p:sp>
      <p:cxnSp>
        <p:nvCxnSpPr>
          <p:cNvPr id="20" name="Connecteur : en angle 19">
            <a:extLst>
              <a:ext uri="{FF2B5EF4-FFF2-40B4-BE49-F238E27FC236}">
                <a16:creationId xmlns:a16="http://schemas.microsoft.com/office/drawing/2014/main" id="{27E20094-C2F7-110D-1D4C-02ACA3E7AB14}"/>
              </a:ext>
            </a:extLst>
          </p:cNvPr>
          <p:cNvCxnSpPr>
            <a:cxnSpLocks/>
          </p:cNvCxnSpPr>
          <p:nvPr/>
        </p:nvCxnSpPr>
        <p:spPr>
          <a:xfrm rot="16200000" flipH="1">
            <a:off x="9527451" y="3265572"/>
            <a:ext cx="1724584" cy="747596"/>
          </a:xfrm>
          <a:prstGeom prst="bentConnector3">
            <a:avLst>
              <a:gd name="adj1" fmla="val 1057"/>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7A54B353-BB7A-E208-4BF6-6E2405B14B75}"/>
              </a:ext>
            </a:extLst>
          </p:cNvPr>
          <p:cNvCxnSpPr>
            <a:cxnSpLocks/>
          </p:cNvCxnSpPr>
          <p:nvPr/>
        </p:nvCxnSpPr>
        <p:spPr>
          <a:xfrm>
            <a:off x="3737490" y="2563246"/>
            <a:ext cx="1599952" cy="0"/>
          </a:xfrm>
          <a:prstGeom prst="straightConnector1">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471FADA2-25CE-0006-CD66-9756045DC175}"/>
              </a:ext>
            </a:extLst>
          </p:cNvPr>
          <p:cNvCxnSpPr/>
          <p:nvPr/>
        </p:nvCxnSpPr>
        <p:spPr>
          <a:xfrm>
            <a:off x="851432" y="4192371"/>
            <a:ext cx="1513428" cy="1139284"/>
          </a:xfrm>
          <a:prstGeom prst="bentConnector3">
            <a:avLst>
              <a:gd name="adj1" fmla="val -1124"/>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E03D9A7C-A9F2-BD1E-7D67-90B0B6D6C0DD}"/>
              </a:ext>
            </a:extLst>
          </p:cNvPr>
          <p:cNvCxnSpPr>
            <a:cxnSpLocks/>
          </p:cNvCxnSpPr>
          <p:nvPr/>
        </p:nvCxnSpPr>
        <p:spPr>
          <a:xfrm>
            <a:off x="3703330" y="5331655"/>
            <a:ext cx="5898207" cy="0"/>
          </a:xfrm>
          <a:prstGeom prst="straightConnector1">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C6F4C585-6493-4133-44BC-96595B534632}"/>
              </a:ext>
            </a:extLst>
          </p:cNvPr>
          <p:cNvCxnSpPr>
            <a:cxnSpLocks/>
          </p:cNvCxnSpPr>
          <p:nvPr/>
        </p:nvCxnSpPr>
        <p:spPr>
          <a:xfrm flipH="1">
            <a:off x="1528867" y="2958476"/>
            <a:ext cx="807857" cy="0"/>
          </a:xfrm>
          <a:prstGeom prst="straightConnector1">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06A287A3-6018-C686-C68A-BB54D59724BC}"/>
              </a:ext>
            </a:extLst>
          </p:cNvPr>
          <p:cNvCxnSpPr>
            <a:cxnSpLocks/>
          </p:cNvCxnSpPr>
          <p:nvPr/>
        </p:nvCxnSpPr>
        <p:spPr>
          <a:xfrm>
            <a:off x="1557001" y="2711668"/>
            <a:ext cx="779723" cy="0"/>
          </a:xfrm>
          <a:prstGeom prst="straightConnector1">
            <a:avLst/>
          </a:prstGeom>
          <a:ln w="19050" cmpd="sng">
            <a:solidFill>
              <a:srgbClr val="68A2DF"/>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6" name="Ellipse 25">
            <a:extLst>
              <a:ext uri="{FF2B5EF4-FFF2-40B4-BE49-F238E27FC236}">
                <a16:creationId xmlns:a16="http://schemas.microsoft.com/office/drawing/2014/main" id="{1A19BC75-9683-37C3-213C-C06CA62635FE}"/>
              </a:ext>
            </a:extLst>
          </p:cNvPr>
          <p:cNvSpPr/>
          <p:nvPr/>
        </p:nvSpPr>
        <p:spPr>
          <a:xfrm>
            <a:off x="1749714" y="2204506"/>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1</a:t>
            </a:r>
          </a:p>
        </p:txBody>
      </p:sp>
      <p:sp>
        <p:nvSpPr>
          <p:cNvPr id="27" name="Ellipse 26">
            <a:extLst>
              <a:ext uri="{FF2B5EF4-FFF2-40B4-BE49-F238E27FC236}">
                <a16:creationId xmlns:a16="http://schemas.microsoft.com/office/drawing/2014/main" id="{2F6FCE8D-3CC2-5E28-E6B3-19C6722EA5CE}"/>
              </a:ext>
            </a:extLst>
          </p:cNvPr>
          <p:cNvSpPr/>
          <p:nvPr/>
        </p:nvSpPr>
        <p:spPr>
          <a:xfrm>
            <a:off x="4352236" y="2056084"/>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2</a:t>
            </a:r>
          </a:p>
        </p:txBody>
      </p:sp>
      <p:sp>
        <p:nvSpPr>
          <p:cNvPr id="28" name="Ellipse 27">
            <a:extLst>
              <a:ext uri="{FF2B5EF4-FFF2-40B4-BE49-F238E27FC236}">
                <a16:creationId xmlns:a16="http://schemas.microsoft.com/office/drawing/2014/main" id="{9046F88C-4A7A-FE64-AF01-264C63F5B87E}"/>
              </a:ext>
            </a:extLst>
          </p:cNvPr>
          <p:cNvSpPr/>
          <p:nvPr/>
        </p:nvSpPr>
        <p:spPr>
          <a:xfrm>
            <a:off x="7587806" y="2204506"/>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3</a:t>
            </a:r>
          </a:p>
        </p:txBody>
      </p:sp>
      <p:sp>
        <p:nvSpPr>
          <p:cNvPr id="29" name="Ellipse 28">
            <a:extLst>
              <a:ext uri="{FF2B5EF4-FFF2-40B4-BE49-F238E27FC236}">
                <a16:creationId xmlns:a16="http://schemas.microsoft.com/office/drawing/2014/main" id="{78275DAC-4D50-1A9B-0E11-8087836E4A4B}"/>
              </a:ext>
            </a:extLst>
          </p:cNvPr>
          <p:cNvSpPr/>
          <p:nvPr/>
        </p:nvSpPr>
        <p:spPr>
          <a:xfrm>
            <a:off x="10973683" y="3472185"/>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4</a:t>
            </a:r>
          </a:p>
        </p:txBody>
      </p:sp>
      <p:sp>
        <p:nvSpPr>
          <p:cNvPr id="30" name="Ellipse 29">
            <a:extLst>
              <a:ext uri="{FF2B5EF4-FFF2-40B4-BE49-F238E27FC236}">
                <a16:creationId xmlns:a16="http://schemas.microsoft.com/office/drawing/2014/main" id="{EB57D5E8-B8D6-BFA9-295A-B8D5117B0940}"/>
              </a:ext>
            </a:extLst>
          </p:cNvPr>
          <p:cNvSpPr/>
          <p:nvPr/>
        </p:nvSpPr>
        <p:spPr>
          <a:xfrm>
            <a:off x="7587806" y="3062635"/>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5</a:t>
            </a:r>
          </a:p>
        </p:txBody>
      </p:sp>
      <p:sp>
        <p:nvSpPr>
          <p:cNvPr id="31" name="Ellipse 30">
            <a:extLst>
              <a:ext uri="{FF2B5EF4-FFF2-40B4-BE49-F238E27FC236}">
                <a16:creationId xmlns:a16="http://schemas.microsoft.com/office/drawing/2014/main" id="{80BC747F-43F2-89C0-E5E2-352D6322F65F}"/>
              </a:ext>
            </a:extLst>
          </p:cNvPr>
          <p:cNvSpPr/>
          <p:nvPr/>
        </p:nvSpPr>
        <p:spPr>
          <a:xfrm>
            <a:off x="4352236" y="3147614"/>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6</a:t>
            </a:r>
          </a:p>
        </p:txBody>
      </p:sp>
      <p:sp>
        <p:nvSpPr>
          <p:cNvPr id="32" name="Ellipse 31">
            <a:extLst>
              <a:ext uri="{FF2B5EF4-FFF2-40B4-BE49-F238E27FC236}">
                <a16:creationId xmlns:a16="http://schemas.microsoft.com/office/drawing/2014/main" id="{6E96A72D-4B26-DC8C-747E-C7F7B376C49C}"/>
              </a:ext>
            </a:extLst>
          </p:cNvPr>
          <p:cNvSpPr/>
          <p:nvPr/>
        </p:nvSpPr>
        <p:spPr>
          <a:xfrm>
            <a:off x="1763781" y="3062635"/>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7</a:t>
            </a:r>
          </a:p>
        </p:txBody>
      </p:sp>
      <p:sp>
        <p:nvSpPr>
          <p:cNvPr id="33" name="Ellipse 32">
            <a:extLst>
              <a:ext uri="{FF2B5EF4-FFF2-40B4-BE49-F238E27FC236}">
                <a16:creationId xmlns:a16="http://schemas.microsoft.com/office/drawing/2014/main" id="{F059DA66-5089-E263-A980-FC4D64BFECCD}"/>
              </a:ext>
            </a:extLst>
          </p:cNvPr>
          <p:cNvSpPr/>
          <p:nvPr/>
        </p:nvSpPr>
        <p:spPr>
          <a:xfrm>
            <a:off x="1327683" y="5397871"/>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8</a:t>
            </a:r>
          </a:p>
        </p:txBody>
      </p:sp>
      <p:sp>
        <p:nvSpPr>
          <p:cNvPr id="34" name="Ellipse 33">
            <a:extLst>
              <a:ext uri="{FF2B5EF4-FFF2-40B4-BE49-F238E27FC236}">
                <a16:creationId xmlns:a16="http://schemas.microsoft.com/office/drawing/2014/main" id="{0B67BA3D-0CFA-BD6A-5928-60CD729A204E}"/>
              </a:ext>
            </a:extLst>
          </p:cNvPr>
          <p:cNvSpPr/>
          <p:nvPr/>
        </p:nvSpPr>
        <p:spPr>
          <a:xfrm>
            <a:off x="6516670" y="5397871"/>
            <a:ext cx="388283" cy="388283"/>
          </a:xfrm>
          <a:prstGeom prst="ellipse">
            <a:avLst/>
          </a:prstGeom>
          <a:solidFill>
            <a:srgbClr val="68A2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Montserrat" panose="02000505000000020004" pitchFamily="2" charset="0"/>
              </a:rPr>
              <a:t>9</a:t>
            </a:r>
          </a:p>
        </p:txBody>
      </p:sp>
      <p:pic>
        <p:nvPicPr>
          <p:cNvPr id="36" name="Picture 6" descr="Tailwind CSS Logo PNG Vector">
            <a:extLst>
              <a:ext uri="{FF2B5EF4-FFF2-40B4-BE49-F238E27FC236}">
                <a16:creationId xmlns:a16="http://schemas.microsoft.com/office/drawing/2014/main" id="{5FA5E53D-1DB1-54D4-E519-6DC0C81BD8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393" r="29941" b="36844"/>
          <a:stretch/>
        </p:blipFill>
        <p:spPr bwMode="auto">
          <a:xfrm>
            <a:off x="2657835" y="3766943"/>
            <a:ext cx="828440" cy="46908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8">
            <a:extLst>
              <a:ext uri="{FF2B5EF4-FFF2-40B4-BE49-F238E27FC236}">
                <a16:creationId xmlns:a16="http://schemas.microsoft.com/office/drawing/2014/main" id="{A1D0F1B1-92DC-97D9-B4CB-09F532A788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84" t="19459" r="59069" b="18096"/>
          <a:stretch/>
        </p:blipFill>
        <p:spPr bwMode="auto">
          <a:xfrm>
            <a:off x="2721504" y="4651734"/>
            <a:ext cx="701102" cy="67992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MUI Logo PNG Vector">
            <a:extLst>
              <a:ext uri="{FF2B5EF4-FFF2-40B4-BE49-F238E27FC236}">
                <a16:creationId xmlns:a16="http://schemas.microsoft.com/office/drawing/2014/main" id="{2922D378-E924-B9B6-CD78-8348ED92E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0124" y="2789893"/>
            <a:ext cx="555727" cy="47977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 coins arrondis 41">
            <a:extLst>
              <a:ext uri="{FF2B5EF4-FFF2-40B4-BE49-F238E27FC236}">
                <a16:creationId xmlns:a16="http://schemas.microsoft.com/office/drawing/2014/main" id="{F6E17F49-ABC0-46A4-7E21-D51D8ABEAA9E}"/>
              </a:ext>
            </a:extLst>
          </p:cNvPr>
          <p:cNvSpPr/>
          <p:nvPr/>
        </p:nvSpPr>
        <p:spPr>
          <a:xfrm>
            <a:off x="2608127" y="2432149"/>
            <a:ext cx="884046" cy="3198388"/>
          </a:xfrm>
          <a:prstGeom prst="roundRect">
            <a:avLst/>
          </a:prstGeom>
          <a:noFill/>
          <a:ln>
            <a:solidFill>
              <a:srgbClr val="68A2DF"/>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e 42">
            <a:extLst>
              <a:ext uri="{FF2B5EF4-FFF2-40B4-BE49-F238E27FC236}">
                <a16:creationId xmlns:a16="http://schemas.microsoft.com/office/drawing/2014/main" id="{9C4C53EB-4A9F-E405-E47A-3EFD4AE18CAE}"/>
              </a:ext>
            </a:extLst>
          </p:cNvPr>
          <p:cNvGrpSpPr/>
          <p:nvPr/>
        </p:nvGrpSpPr>
        <p:grpSpPr>
          <a:xfrm>
            <a:off x="5659253" y="2189259"/>
            <a:ext cx="1096708" cy="899916"/>
            <a:chOff x="1830023" y="3415956"/>
            <a:chExt cx="1424498" cy="1168888"/>
          </a:xfrm>
        </p:grpSpPr>
        <p:pic>
          <p:nvPicPr>
            <p:cNvPr id="44" name="Image 43">
              <a:extLst>
                <a:ext uri="{FF2B5EF4-FFF2-40B4-BE49-F238E27FC236}">
                  <a16:creationId xmlns:a16="http://schemas.microsoft.com/office/drawing/2014/main" id="{82E2C5C2-3E36-B38E-3801-089B5A38D4C0}"/>
                </a:ext>
              </a:extLst>
            </p:cNvPr>
            <p:cNvPicPr>
              <a:picLocks noChangeAspect="1"/>
            </p:cNvPicPr>
            <p:nvPr/>
          </p:nvPicPr>
          <p:blipFill rotWithShape="1">
            <a:blip r:embed="rId7">
              <a:extLst>
                <a:ext uri="{28A0092B-C50C-407E-A947-70E740481C1C}">
                  <a14:useLocalDpi xmlns:a14="http://schemas.microsoft.com/office/drawing/2010/main" val="0"/>
                </a:ext>
              </a:extLst>
            </a:blip>
            <a:srcRect l="22083"/>
            <a:stretch/>
          </p:blipFill>
          <p:spPr>
            <a:xfrm>
              <a:off x="1830023" y="4245249"/>
              <a:ext cx="1424498" cy="339595"/>
            </a:xfrm>
            <a:prstGeom prst="rect">
              <a:avLst/>
            </a:prstGeom>
          </p:spPr>
        </p:pic>
        <p:pic>
          <p:nvPicPr>
            <p:cNvPr id="45" name="Image 44">
              <a:extLst>
                <a:ext uri="{FF2B5EF4-FFF2-40B4-BE49-F238E27FC236}">
                  <a16:creationId xmlns:a16="http://schemas.microsoft.com/office/drawing/2014/main" id="{65BF8895-0226-2C6D-2393-741E152FE79F}"/>
                </a:ext>
              </a:extLst>
            </p:cNvPr>
            <p:cNvPicPr>
              <a:picLocks noChangeAspect="1"/>
            </p:cNvPicPr>
            <p:nvPr/>
          </p:nvPicPr>
          <p:blipFill rotWithShape="1">
            <a:blip r:embed="rId7">
              <a:extLst>
                <a:ext uri="{28A0092B-C50C-407E-A947-70E740481C1C}">
                  <a14:useLocalDpi xmlns:a14="http://schemas.microsoft.com/office/drawing/2010/main" val="0"/>
                </a:ext>
              </a:extLst>
            </a:blip>
            <a:srcRect r="80841"/>
            <a:stretch/>
          </p:blipFill>
          <p:spPr>
            <a:xfrm>
              <a:off x="2166149" y="3415956"/>
              <a:ext cx="723087" cy="701040"/>
            </a:xfrm>
            <a:prstGeom prst="rect">
              <a:avLst/>
            </a:prstGeom>
          </p:spPr>
        </p:pic>
      </p:grpSp>
      <p:sp>
        <p:nvSpPr>
          <p:cNvPr id="46" name="Rectangle : coins arrondis 45">
            <a:extLst>
              <a:ext uri="{FF2B5EF4-FFF2-40B4-BE49-F238E27FC236}">
                <a16:creationId xmlns:a16="http://schemas.microsoft.com/office/drawing/2014/main" id="{BA7005BF-A8FB-5800-43DA-58A380FEFA6E}"/>
              </a:ext>
            </a:extLst>
          </p:cNvPr>
          <p:cNvSpPr/>
          <p:nvPr/>
        </p:nvSpPr>
        <p:spPr>
          <a:xfrm>
            <a:off x="5534206" y="1997611"/>
            <a:ext cx="1335045" cy="1311585"/>
          </a:xfrm>
          <a:prstGeom prst="roundRect">
            <a:avLst/>
          </a:prstGeom>
          <a:noFill/>
          <a:ln>
            <a:solidFill>
              <a:srgbClr val="68A2DF"/>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 coins arrondis 46">
            <a:extLst>
              <a:ext uri="{FF2B5EF4-FFF2-40B4-BE49-F238E27FC236}">
                <a16:creationId xmlns:a16="http://schemas.microsoft.com/office/drawing/2014/main" id="{EF4F443B-E7B6-0FBB-017C-812627A25F47}"/>
              </a:ext>
            </a:extLst>
          </p:cNvPr>
          <p:cNvSpPr/>
          <p:nvPr/>
        </p:nvSpPr>
        <p:spPr>
          <a:xfrm>
            <a:off x="8826046" y="2245530"/>
            <a:ext cx="1029821" cy="1033697"/>
          </a:xfrm>
          <a:prstGeom prst="roundRect">
            <a:avLst/>
          </a:prstGeom>
          <a:noFill/>
          <a:ln>
            <a:solidFill>
              <a:srgbClr val="68A2DF"/>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6" descr="Python Logo PNG">
            <a:extLst>
              <a:ext uri="{FF2B5EF4-FFF2-40B4-BE49-F238E27FC236}">
                <a16:creationId xmlns:a16="http://schemas.microsoft.com/office/drawing/2014/main" id="{050EFD8A-3B00-1A7A-954D-2EF03CD2F7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58777" y="2412007"/>
            <a:ext cx="758141" cy="75577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4" descr="Logo Mongodb PNG - 35495">
            <a:extLst>
              <a:ext uri="{FF2B5EF4-FFF2-40B4-BE49-F238E27FC236}">
                <a16:creationId xmlns:a16="http://schemas.microsoft.com/office/drawing/2014/main" id="{9C7C27C3-4904-2C40-2511-BA45BDD5F8F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3963" t="24488"/>
          <a:stretch/>
        </p:blipFill>
        <p:spPr bwMode="auto">
          <a:xfrm>
            <a:off x="9952377" y="5567627"/>
            <a:ext cx="1777386" cy="42263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4" descr="Logo Mongodb PNG - 35495">
            <a:extLst>
              <a:ext uri="{FF2B5EF4-FFF2-40B4-BE49-F238E27FC236}">
                <a16:creationId xmlns:a16="http://schemas.microsoft.com/office/drawing/2014/main" id="{D4DC44B5-5365-92F4-ACD3-39DA5176C6C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87710"/>
          <a:stretch/>
        </p:blipFill>
        <p:spPr bwMode="auto">
          <a:xfrm>
            <a:off x="10618792" y="4774599"/>
            <a:ext cx="388283" cy="855939"/>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 coins arrondis 51">
            <a:extLst>
              <a:ext uri="{FF2B5EF4-FFF2-40B4-BE49-F238E27FC236}">
                <a16:creationId xmlns:a16="http://schemas.microsoft.com/office/drawing/2014/main" id="{F4D89647-582C-FB42-8190-77DF2A15946B}"/>
              </a:ext>
            </a:extLst>
          </p:cNvPr>
          <p:cNvSpPr/>
          <p:nvPr/>
        </p:nvSpPr>
        <p:spPr>
          <a:xfrm>
            <a:off x="9840687" y="4656404"/>
            <a:ext cx="1942417" cy="1424353"/>
          </a:xfrm>
          <a:prstGeom prst="roundRect">
            <a:avLst/>
          </a:prstGeom>
          <a:noFill/>
          <a:ln>
            <a:solidFill>
              <a:srgbClr val="68A2DF"/>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34" descr="axios_logo_transparent">
            <a:extLst>
              <a:ext uri="{FF2B5EF4-FFF2-40B4-BE49-F238E27FC236}">
                <a16:creationId xmlns:a16="http://schemas.microsoft.com/office/drawing/2014/main" id="{F1ADC04D-3EDD-D05C-FB06-025211F1BA9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9367" y="2693798"/>
            <a:ext cx="1614020" cy="23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373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557</Words>
  <Application>Microsoft Office PowerPoint</Application>
  <PresentationFormat>Grand écran</PresentationFormat>
  <Paragraphs>70</Paragraphs>
  <Slides>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Calibri Light</vt:lpstr>
      <vt:lpstr>LEMON MILK Medium</vt:lpstr>
      <vt:lpstr>Montserrat</vt:lpstr>
      <vt:lpstr>Thème Office</vt:lpstr>
      <vt:lpstr>Commercial service</vt:lpstr>
      <vt:lpstr>Présentation PowerPoint</vt:lpstr>
      <vt:lpstr>Présentation PowerPoint</vt:lpstr>
      <vt:lpstr>Présentation PowerPoint</vt:lpstr>
      <vt:lpstr>Présentation PowerPoint</vt:lpstr>
      <vt:lpstr>Tech &amp; TOOL stack</vt:lpstr>
      <vt:lpstr>Functional architecture</vt:lpstr>
      <vt:lpstr>TECHNICAL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Mourad Akhatar</dc:creator>
  <cp:lastModifiedBy>Mourad Akhatar</cp:lastModifiedBy>
  <cp:revision>51</cp:revision>
  <dcterms:created xsi:type="dcterms:W3CDTF">2024-07-31T18:57:40Z</dcterms:created>
  <dcterms:modified xsi:type="dcterms:W3CDTF">2024-09-05T19:29:32Z</dcterms:modified>
</cp:coreProperties>
</file>