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4" r:id="rId5"/>
    <p:sldId id="262" r:id="rId6"/>
    <p:sldId id="263" r:id="rId7"/>
    <p:sldId id="265" r:id="rId8"/>
    <p:sldId id="266" r:id="rId9"/>
    <p:sldId id="260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2945"/>
    <a:srgbClr val="B9CFE1"/>
    <a:srgbClr val="88ACCB"/>
    <a:srgbClr val="4B81B1"/>
    <a:srgbClr val="4E81C2"/>
    <a:srgbClr val="FF4A2B"/>
    <a:srgbClr val="3B6BAB"/>
    <a:srgbClr val="3C6DAE"/>
    <a:srgbClr val="76717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0DA3D2-31C1-6876-3DAC-47A8EF3C7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ED8CD65-ACB2-5E19-D7D6-AD5E89C14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884527-5F7B-1722-138D-B173361E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C617-83AB-4851-A97A-52AD849F2B89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80D120-18B9-5F75-F361-38725BDA4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4BF3DC-098E-429E-846C-B6F5AB32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EB5B-35A7-4058-9CF5-0C6F2CF6F1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5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5BF521-1AC8-1BD3-4F29-FDB290BD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5E3A3A-E268-4278-EE49-FB9F0E826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DA5425-1368-4935-1F7C-E25ED6EC9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C617-83AB-4851-A97A-52AD849F2B89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115C4A-F522-F440-02A5-F9D3FFF8E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348C4B-6BED-C26F-0C71-01C5B835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EB5B-35A7-4058-9CF5-0C6F2CF6F1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1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87F5EB5-D0D5-FCED-3677-79E0A6084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A5DCF5-468E-37FE-BDE1-87B4FAACF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E939C8-1A6F-2589-8824-CB1313BD2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C617-83AB-4851-A97A-52AD849F2B89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8D8EC7-796D-54B3-4E00-5611C52F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6D9A23-76AF-ABDF-D9D7-B927246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EB5B-35A7-4058-9CF5-0C6F2CF6F1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28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DE9D90-1FD0-9C6A-8FC0-257E55D8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AFAE73-C67C-236F-109C-6C981C2F5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5C33DB-0CBB-1631-201C-FDB2F92E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C617-83AB-4851-A97A-52AD849F2B89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D26583-C29A-0A9E-C15D-DD9A5FE0B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46B14C-C128-3A92-D9B1-B7E3C4E7D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EB5B-35A7-4058-9CF5-0C6F2CF6F1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4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F87513-B38D-2629-C370-7C9F4A711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C50B8E-7402-194B-A36E-55BB00F32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7E3D94-147B-0F8D-2778-CCDF44A62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C617-83AB-4851-A97A-52AD849F2B89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EB93F7-6C10-9D5F-D447-BA61F3EA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F7BFC2-3A7C-1DF4-3B2F-7052F7F56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EB5B-35A7-4058-9CF5-0C6F2CF6F1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5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695DD1-03A6-613D-0472-981AE4B7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51E0E7-1C09-182C-2C87-D2D4C3E94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4C8B45-0AC8-BAD3-7781-09AF3A6D5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550E9D-E8CE-CD4E-01C8-3BBC63F4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C617-83AB-4851-A97A-52AD849F2B89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A13618-9B28-13B8-892F-DA2AA1665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FE09D7-DAB2-3536-C6C0-A22144BA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EB5B-35A7-4058-9CF5-0C6F2CF6F1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7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35D42A-371F-C7A2-AB6B-23A246FD0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04E9FA-DB09-1701-7924-9F6EFA28F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1242FB-D0B0-DAC3-2EEF-BC7780853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FE1D471-8F89-C671-57ED-EDDBB5DA5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56D3F55-0E52-D501-25E8-B3458E0AF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592E9F2-529D-07D3-6139-E8F65FE2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C617-83AB-4851-A97A-52AD849F2B89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66ECBE8-84BD-36F8-FD73-068FF7BA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F5484C8-AC42-3536-3EB2-E76710FD3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EB5B-35A7-4058-9CF5-0C6F2CF6F1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4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6F0BDE-2A68-811A-B8BB-3251EB7E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D5CDFF-722B-68E6-973A-236AE2A2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C617-83AB-4851-A97A-52AD849F2B89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DE3AF7E-7BD8-BBFF-A05A-75997A56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836469D-E5F1-0A3A-F5B5-8CF2874D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EB5B-35A7-4058-9CF5-0C6F2CF6F1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4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E31E420-177D-3F6D-A084-9833568E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C617-83AB-4851-A97A-52AD849F2B89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DFC58F3-70EB-59FA-CEB9-40BBF859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570C3D-27BC-5FD3-8362-A50FF65E5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EB5B-35A7-4058-9CF5-0C6F2CF6F1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5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E9087-F5AA-0A35-00DA-3D6AD6734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448618-2A42-A8D6-C845-51950B746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634387-1331-AE28-DA89-A6D06053F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E8B6D0-5DF7-68E2-C27A-8DD2AED9B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C617-83AB-4851-A97A-52AD849F2B89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0EAD54-CEFF-BCFF-3F64-761AFE7C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6D8707-2488-46B6-8E9E-F392743C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EB5B-35A7-4058-9CF5-0C6F2CF6F1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55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C7E60-98D6-2AF2-11FC-EC363C789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20C5EF8-9CF0-B906-BE61-359E65C85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948A34-ECC8-304A-F672-23AEB9DCD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DBF8B6-687F-3415-98C8-D3621A291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C617-83AB-4851-A97A-52AD849F2B89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AE02B0-809D-AE85-63A8-42FED01E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ADA9F6-460A-CE1E-1D64-0E26F4A8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EB5B-35A7-4058-9CF5-0C6F2CF6F1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7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9A85EB-29E7-2CF5-9639-BBD162027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5657CE-CDA2-6BAF-33B2-D1DE0AE57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B8DA33-6C02-BEC1-E7AE-26D4CDD48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BC617-83AB-4851-A97A-52AD849F2B89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9E792E-D9F7-E2FB-FC2B-1AC3C37F2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541B54-560C-7DFF-9813-E741D5FF1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CEB5B-35A7-4058-9CF5-0C6F2CF6F1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7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hidden="1">
            <a:extLst>
              <a:ext uri="{FF2B5EF4-FFF2-40B4-BE49-F238E27FC236}">
                <a16:creationId xmlns:a16="http://schemas.microsoft.com/office/drawing/2014/main" id="{32497FD4-7F59-D4B7-41F8-9FAF85C71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47" y="-13447"/>
            <a:ext cx="12284003" cy="817730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4C05C24-05E7-5F7A-537A-683913DC93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" t="33007" r="588" b="16426"/>
          <a:stretch/>
        </p:blipFill>
        <p:spPr>
          <a:xfrm>
            <a:off x="0" y="0"/>
            <a:ext cx="12192000" cy="41619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442BA9-5AAB-012F-86E4-CE89C5413DAF}"/>
              </a:ext>
            </a:extLst>
          </p:cNvPr>
          <p:cNvSpPr/>
          <p:nvPr/>
        </p:nvSpPr>
        <p:spPr>
          <a:xfrm>
            <a:off x="0" y="0"/>
            <a:ext cx="12192000" cy="4161972"/>
          </a:xfrm>
          <a:prstGeom prst="rect">
            <a:avLst/>
          </a:prstGeom>
          <a:gradFill flip="none" rotWithShape="1">
            <a:gsLst>
              <a:gs pos="48000">
                <a:srgbClr val="4E81C2">
                  <a:alpha val="90000"/>
                </a:srgbClr>
              </a:gs>
              <a:gs pos="0">
                <a:srgbClr val="3C6DAE"/>
              </a:gs>
              <a:gs pos="100000">
                <a:srgbClr val="3B6BA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713150-A1D5-156C-07CD-6D08EBDF8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89801"/>
            <a:ext cx="12192000" cy="328070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0" b="1" dirty="0">
                <a:solidFill>
                  <a:schemeClr val="bg1"/>
                </a:solidFill>
                <a:latin typeface="Montserrat" panose="02000505000000020004" pitchFamily="2" charset="0"/>
              </a:rPr>
              <a:t>Statistical </a:t>
            </a:r>
            <a:r>
              <a:rPr lang="en-US" sz="10000" b="1" dirty="0">
                <a:solidFill>
                  <a:schemeClr val="bg1"/>
                </a:solidFill>
                <a:latin typeface="Montserrat SemiBold" pitchFamily="2" charset="0"/>
              </a:rPr>
              <a:t>Analysis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A5865E-935C-D0E8-10B6-F8399A95F3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4659031"/>
            <a:ext cx="103822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88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5FBBE6-EF59-FA0C-47DA-ADA7962587A8}"/>
              </a:ext>
            </a:extLst>
          </p:cNvPr>
          <p:cNvSpPr/>
          <p:nvPr/>
        </p:nvSpPr>
        <p:spPr>
          <a:xfrm>
            <a:off x="0" y="6738426"/>
            <a:ext cx="12192000" cy="186396"/>
          </a:xfrm>
          <a:prstGeom prst="rect">
            <a:avLst/>
          </a:prstGeom>
          <a:solidFill>
            <a:srgbClr val="4E81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8F29A6-02B7-0077-5ABC-C5B8660EBE21}"/>
              </a:ext>
            </a:extLst>
          </p:cNvPr>
          <p:cNvSpPr/>
          <p:nvPr/>
        </p:nvSpPr>
        <p:spPr>
          <a:xfrm>
            <a:off x="0" y="2"/>
            <a:ext cx="12192000" cy="186396"/>
          </a:xfrm>
          <a:prstGeom prst="rect">
            <a:avLst/>
          </a:prstGeom>
          <a:solidFill>
            <a:srgbClr val="4E81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C21868-464B-4BEA-60B3-17AE439B2257}"/>
              </a:ext>
            </a:extLst>
          </p:cNvPr>
          <p:cNvSpPr txBox="1"/>
          <p:nvPr/>
        </p:nvSpPr>
        <p:spPr>
          <a:xfrm>
            <a:off x="3680114" y="450166"/>
            <a:ext cx="48317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rgbClr val="4E81C2"/>
                </a:solidFill>
                <a:latin typeface="LEMON MILK" panose="00000500000000000000" pitchFamily="50" charset="0"/>
              </a:rPr>
              <a:t>Data analysis</a:t>
            </a: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FA71C51D-7308-F69F-6407-5F34D07877B4}"/>
              </a:ext>
            </a:extLst>
          </p:cNvPr>
          <p:cNvCxnSpPr>
            <a:cxnSpLocks/>
          </p:cNvCxnSpPr>
          <p:nvPr/>
        </p:nvCxnSpPr>
        <p:spPr>
          <a:xfrm>
            <a:off x="2410265" y="1289947"/>
            <a:ext cx="7371471" cy="0"/>
          </a:xfrm>
          <a:prstGeom prst="line">
            <a:avLst/>
          </a:prstGeom>
          <a:ln w="28575">
            <a:solidFill>
              <a:srgbClr val="4E81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548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5FBBE6-EF59-FA0C-47DA-ADA7962587A8}"/>
              </a:ext>
            </a:extLst>
          </p:cNvPr>
          <p:cNvSpPr/>
          <p:nvPr/>
        </p:nvSpPr>
        <p:spPr>
          <a:xfrm>
            <a:off x="0" y="6738426"/>
            <a:ext cx="12192000" cy="186396"/>
          </a:xfrm>
          <a:prstGeom prst="rect">
            <a:avLst/>
          </a:prstGeom>
          <a:solidFill>
            <a:srgbClr val="4E81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8F29A6-02B7-0077-5ABC-C5B8660EBE21}"/>
              </a:ext>
            </a:extLst>
          </p:cNvPr>
          <p:cNvSpPr/>
          <p:nvPr/>
        </p:nvSpPr>
        <p:spPr>
          <a:xfrm>
            <a:off x="0" y="2"/>
            <a:ext cx="12192000" cy="186396"/>
          </a:xfrm>
          <a:prstGeom prst="rect">
            <a:avLst/>
          </a:prstGeom>
          <a:solidFill>
            <a:srgbClr val="4E81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C21868-464B-4BEA-60B3-17AE439B2257}"/>
              </a:ext>
            </a:extLst>
          </p:cNvPr>
          <p:cNvSpPr txBox="1"/>
          <p:nvPr/>
        </p:nvSpPr>
        <p:spPr>
          <a:xfrm>
            <a:off x="3377152" y="450166"/>
            <a:ext cx="54377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rgbClr val="4E81C2"/>
                </a:solidFill>
                <a:latin typeface="LEMON MILK" panose="00000500000000000000" pitchFamily="50" charset="0"/>
              </a:rPr>
              <a:t>DOCUMENTATION</a:t>
            </a: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FA71C51D-7308-F69F-6407-5F34D07877B4}"/>
              </a:ext>
            </a:extLst>
          </p:cNvPr>
          <p:cNvCxnSpPr>
            <a:cxnSpLocks/>
          </p:cNvCxnSpPr>
          <p:nvPr/>
        </p:nvCxnSpPr>
        <p:spPr>
          <a:xfrm>
            <a:off x="2410265" y="1289947"/>
            <a:ext cx="7371471" cy="0"/>
          </a:xfrm>
          <a:prstGeom prst="line">
            <a:avLst/>
          </a:prstGeom>
          <a:ln w="28575">
            <a:solidFill>
              <a:srgbClr val="4E81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844CF8E5-279F-05E3-B946-5C98AF6ADF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" t="9282" r="4967" b="10588"/>
          <a:stretch/>
        </p:blipFill>
        <p:spPr>
          <a:xfrm>
            <a:off x="6863537" y="2067494"/>
            <a:ext cx="2683875" cy="233034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41171D3-91C2-07F7-1471-33BFF1A5D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347" y="2038371"/>
            <a:ext cx="2388590" cy="238859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A73E6F2-DBC5-102E-2B00-B03F6ADB1D0E}"/>
              </a:ext>
            </a:extLst>
          </p:cNvPr>
          <p:cNvSpPr txBox="1"/>
          <p:nvPr/>
        </p:nvSpPr>
        <p:spPr>
          <a:xfrm>
            <a:off x="1612564" y="5351519"/>
            <a:ext cx="8966873" cy="1056315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AE" sz="2800" dirty="0">
                <a:solidFill>
                  <a:srgbClr val="4E81C2"/>
                </a:solidFill>
                <a:latin typeface="Montserrat" panose="02000505000000020004" pitchFamily="2" charset="0"/>
              </a:rPr>
              <a:t>Create a </a:t>
            </a:r>
            <a:r>
              <a:rPr lang="en-AE" sz="2800" b="1" dirty="0">
                <a:solidFill>
                  <a:srgbClr val="4E81C2"/>
                </a:solidFill>
                <a:latin typeface="Montserrat" panose="02000505000000020004" pitchFamily="2" charset="0"/>
              </a:rPr>
              <a:t>report</a:t>
            </a:r>
            <a:r>
              <a:rPr lang="en-AE" sz="2800" dirty="0">
                <a:solidFill>
                  <a:srgbClr val="4E81C2"/>
                </a:solidFill>
                <a:latin typeface="Montserrat" panose="02000505000000020004" pitchFamily="2" charset="0"/>
              </a:rPr>
              <a:t> and </a:t>
            </a:r>
            <a:r>
              <a:rPr lang="en-AE" sz="2800" b="1" dirty="0">
                <a:solidFill>
                  <a:srgbClr val="4E81C2"/>
                </a:solidFill>
                <a:latin typeface="Montserrat" panose="02000505000000020004" pitchFamily="2" charset="0"/>
              </a:rPr>
              <a:t>presentation</a:t>
            </a:r>
          </a:p>
          <a:p>
            <a:pPr algn="ctr">
              <a:lnSpc>
                <a:spcPts val="3900"/>
              </a:lnSpc>
            </a:pPr>
            <a:r>
              <a:rPr lang="en-AE" sz="2800" dirty="0">
                <a:solidFill>
                  <a:srgbClr val="4E81C2"/>
                </a:solidFill>
                <a:latin typeface="Montserrat" panose="02000505000000020004" pitchFamily="2" charset="0"/>
              </a:rPr>
              <a:t>to document the analysis.</a:t>
            </a:r>
          </a:p>
        </p:txBody>
      </p:sp>
    </p:spTree>
    <p:extLst>
      <p:ext uri="{BB962C8B-B14F-4D97-AF65-F5344CB8AC3E}">
        <p14:creationId xmlns:p14="http://schemas.microsoft.com/office/powerpoint/2010/main" val="2963122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5FBBE6-EF59-FA0C-47DA-ADA7962587A8}"/>
              </a:ext>
            </a:extLst>
          </p:cNvPr>
          <p:cNvSpPr/>
          <p:nvPr/>
        </p:nvSpPr>
        <p:spPr>
          <a:xfrm>
            <a:off x="0" y="6738426"/>
            <a:ext cx="12192000" cy="186396"/>
          </a:xfrm>
          <a:prstGeom prst="rect">
            <a:avLst/>
          </a:prstGeom>
          <a:solidFill>
            <a:srgbClr val="4E81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8F29A6-02B7-0077-5ABC-C5B8660EBE21}"/>
              </a:ext>
            </a:extLst>
          </p:cNvPr>
          <p:cNvSpPr/>
          <p:nvPr/>
        </p:nvSpPr>
        <p:spPr>
          <a:xfrm>
            <a:off x="0" y="2"/>
            <a:ext cx="12192000" cy="186396"/>
          </a:xfrm>
          <a:prstGeom prst="rect">
            <a:avLst/>
          </a:prstGeom>
          <a:solidFill>
            <a:srgbClr val="4E81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C21868-464B-4BEA-60B3-17AE439B2257}"/>
              </a:ext>
            </a:extLst>
          </p:cNvPr>
          <p:cNvSpPr txBox="1"/>
          <p:nvPr/>
        </p:nvSpPr>
        <p:spPr>
          <a:xfrm>
            <a:off x="1936047" y="450166"/>
            <a:ext cx="83199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rgbClr val="4E81C2"/>
                </a:solidFill>
                <a:latin typeface="LEMON MILK" panose="00000500000000000000" pitchFamily="50" charset="0"/>
              </a:rPr>
              <a:t>Statistics fundamentals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1591EF8-F5E2-4002-80CC-EBC8169CF384}"/>
              </a:ext>
            </a:extLst>
          </p:cNvPr>
          <p:cNvCxnSpPr>
            <a:cxnSpLocks/>
          </p:cNvCxnSpPr>
          <p:nvPr/>
        </p:nvCxnSpPr>
        <p:spPr>
          <a:xfrm>
            <a:off x="1379304" y="1289947"/>
            <a:ext cx="9433392" cy="0"/>
          </a:xfrm>
          <a:prstGeom prst="line">
            <a:avLst/>
          </a:prstGeom>
          <a:ln w="28575">
            <a:solidFill>
              <a:srgbClr val="4E81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E9419B7D-40AF-33EB-3154-5A2859AA5A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86"/>
          <a:stretch/>
        </p:blipFill>
        <p:spPr>
          <a:xfrm>
            <a:off x="1153170" y="1775508"/>
            <a:ext cx="9885659" cy="4523689"/>
          </a:xfrm>
          <a:prstGeom prst="roundRect">
            <a:avLst>
              <a:gd name="adj" fmla="val 12737"/>
            </a:avLst>
          </a:prstGeom>
        </p:spPr>
      </p:pic>
    </p:spTree>
    <p:extLst>
      <p:ext uri="{BB962C8B-B14F-4D97-AF65-F5344CB8AC3E}">
        <p14:creationId xmlns:p14="http://schemas.microsoft.com/office/powerpoint/2010/main" val="205489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5FBBE6-EF59-FA0C-47DA-ADA7962587A8}"/>
              </a:ext>
            </a:extLst>
          </p:cNvPr>
          <p:cNvSpPr/>
          <p:nvPr/>
        </p:nvSpPr>
        <p:spPr>
          <a:xfrm>
            <a:off x="0" y="6738426"/>
            <a:ext cx="12192000" cy="186396"/>
          </a:xfrm>
          <a:prstGeom prst="rect">
            <a:avLst/>
          </a:prstGeom>
          <a:solidFill>
            <a:srgbClr val="4E81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8F29A6-02B7-0077-5ABC-C5B8660EBE21}"/>
              </a:ext>
            </a:extLst>
          </p:cNvPr>
          <p:cNvSpPr/>
          <p:nvPr/>
        </p:nvSpPr>
        <p:spPr>
          <a:xfrm>
            <a:off x="0" y="2"/>
            <a:ext cx="12192000" cy="186396"/>
          </a:xfrm>
          <a:prstGeom prst="rect">
            <a:avLst/>
          </a:prstGeom>
          <a:solidFill>
            <a:srgbClr val="4E81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C21868-464B-4BEA-60B3-17AE439B2257}"/>
              </a:ext>
            </a:extLst>
          </p:cNvPr>
          <p:cNvSpPr txBox="1"/>
          <p:nvPr/>
        </p:nvSpPr>
        <p:spPr>
          <a:xfrm>
            <a:off x="1936047" y="450166"/>
            <a:ext cx="83199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rgbClr val="4E81C2"/>
                </a:solidFill>
                <a:latin typeface="LEMON MILK" panose="00000500000000000000" pitchFamily="50" charset="0"/>
              </a:rPr>
              <a:t>Statistics fundamentals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1591EF8-F5E2-4002-80CC-EBC8169CF384}"/>
              </a:ext>
            </a:extLst>
          </p:cNvPr>
          <p:cNvCxnSpPr>
            <a:cxnSpLocks/>
          </p:cNvCxnSpPr>
          <p:nvPr/>
        </p:nvCxnSpPr>
        <p:spPr>
          <a:xfrm>
            <a:off x="1379304" y="1289947"/>
            <a:ext cx="9433392" cy="0"/>
          </a:xfrm>
          <a:prstGeom prst="line">
            <a:avLst/>
          </a:prstGeom>
          <a:ln w="28575">
            <a:solidFill>
              <a:srgbClr val="4E81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AF6FB2E8-FF12-FCD5-63AB-E45C77AF4778}"/>
              </a:ext>
            </a:extLst>
          </p:cNvPr>
          <p:cNvSpPr txBox="1"/>
          <p:nvPr/>
        </p:nvSpPr>
        <p:spPr>
          <a:xfrm>
            <a:off x="4850308" y="1499750"/>
            <a:ext cx="2491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Montserrat" panose="02000505000000020004" pitchFamily="2" charset="0"/>
              </a:rPr>
              <a:t>Data Types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18D6DCF-031F-5DB2-66E7-E236B7329D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9" t="15024" r="3524" b="20274"/>
          <a:stretch/>
        </p:blipFill>
        <p:spPr>
          <a:xfrm>
            <a:off x="718825" y="2307774"/>
            <a:ext cx="10781244" cy="399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74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5FBBE6-EF59-FA0C-47DA-ADA7962587A8}"/>
              </a:ext>
            </a:extLst>
          </p:cNvPr>
          <p:cNvSpPr/>
          <p:nvPr/>
        </p:nvSpPr>
        <p:spPr>
          <a:xfrm>
            <a:off x="0" y="6738426"/>
            <a:ext cx="12192000" cy="186396"/>
          </a:xfrm>
          <a:prstGeom prst="rect">
            <a:avLst/>
          </a:prstGeom>
          <a:solidFill>
            <a:srgbClr val="4E81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8F29A6-02B7-0077-5ABC-C5B8660EBE21}"/>
              </a:ext>
            </a:extLst>
          </p:cNvPr>
          <p:cNvSpPr/>
          <p:nvPr/>
        </p:nvSpPr>
        <p:spPr>
          <a:xfrm>
            <a:off x="0" y="2"/>
            <a:ext cx="12192000" cy="186396"/>
          </a:xfrm>
          <a:prstGeom prst="rect">
            <a:avLst/>
          </a:prstGeom>
          <a:solidFill>
            <a:srgbClr val="4E81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C21868-464B-4BEA-60B3-17AE439B2257}"/>
              </a:ext>
            </a:extLst>
          </p:cNvPr>
          <p:cNvSpPr txBox="1"/>
          <p:nvPr/>
        </p:nvSpPr>
        <p:spPr>
          <a:xfrm>
            <a:off x="1936047" y="450166"/>
            <a:ext cx="83199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rgbClr val="4E81C2"/>
                </a:solidFill>
                <a:latin typeface="LEMON MILK" panose="00000500000000000000" pitchFamily="50" charset="0"/>
              </a:rPr>
              <a:t>Statistics fundamentals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1591EF8-F5E2-4002-80CC-EBC8169CF384}"/>
              </a:ext>
            </a:extLst>
          </p:cNvPr>
          <p:cNvCxnSpPr>
            <a:cxnSpLocks/>
          </p:cNvCxnSpPr>
          <p:nvPr/>
        </p:nvCxnSpPr>
        <p:spPr>
          <a:xfrm>
            <a:off x="1379304" y="1289947"/>
            <a:ext cx="9433392" cy="0"/>
          </a:xfrm>
          <a:prstGeom prst="line">
            <a:avLst/>
          </a:prstGeom>
          <a:ln w="28575">
            <a:solidFill>
              <a:srgbClr val="4E81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4AB8C93B-3AB6-E341-E66E-626D794E93B9}"/>
              </a:ext>
            </a:extLst>
          </p:cNvPr>
          <p:cNvSpPr txBox="1"/>
          <p:nvPr/>
        </p:nvSpPr>
        <p:spPr>
          <a:xfrm>
            <a:off x="1881547" y="1499750"/>
            <a:ext cx="8428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Montserrat" panose="02000505000000020004" pitchFamily="2" charset="0"/>
              </a:rPr>
              <a:t>Most Common Data Visualization Types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18410B1-522B-100D-4C99-CDCB4212FC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0" b="55469"/>
          <a:stretch/>
        </p:blipFill>
        <p:spPr>
          <a:xfrm>
            <a:off x="520373" y="2240218"/>
            <a:ext cx="11151254" cy="206654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2E350DF-F2DC-8925-523A-59EEFBC123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20" r="52528" b="3646"/>
          <a:stretch/>
        </p:blipFill>
        <p:spPr>
          <a:xfrm>
            <a:off x="3449116" y="4456842"/>
            <a:ext cx="5293768" cy="215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86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5FBBE6-EF59-FA0C-47DA-ADA7962587A8}"/>
              </a:ext>
            </a:extLst>
          </p:cNvPr>
          <p:cNvSpPr/>
          <p:nvPr/>
        </p:nvSpPr>
        <p:spPr>
          <a:xfrm>
            <a:off x="0" y="6738426"/>
            <a:ext cx="12192000" cy="186396"/>
          </a:xfrm>
          <a:prstGeom prst="rect">
            <a:avLst/>
          </a:prstGeom>
          <a:solidFill>
            <a:srgbClr val="4E81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8F29A6-02B7-0077-5ABC-C5B8660EBE21}"/>
              </a:ext>
            </a:extLst>
          </p:cNvPr>
          <p:cNvSpPr/>
          <p:nvPr/>
        </p:nvSpPr>
        <p:spPr>
          <a:xfrm>
            <a:off x="0" y="2"/>
            <a:ext cx="12192000" cy="186396"/>
          </a:xfrm>
          <a:prstGeom prst="rect">
            <a:avLst/>
          </a:prstGeom>
          <a:solidFill>
            <a:srgbClr val="4E81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C21868-464B-4BEA-60B3-17AE439B2257}"/>
              </a:ext>
            </a:extLst>
          </p:cNvPr>
          <p:cNvSpPr txBox="1"/>
          <p:nvPr/>
        </p:nvSpPr>
        <p:spPr>
          <a:xfrm>
            <a:off x="1936047" y="450166"/>
            <a:ext cx="83199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rgbClr val="4E81C2"/>
                </a:solidFill>
                <a:latin typeface="LEMON MILK" panose="00000500000000000000" pitchFamily="50" charset="0"/>
              </a:rPr>
              <a:t>Statistics fundamentals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1591EF8-F5E2-4002-80CC-EBC8169CF384}"/>
              </a:ext>
            </a:extLst>
          </p:cNvPr>
          <p:cNvCxnSpPr>
            <a:cxnSpLocks/>
          </p:cNvCxnSpPr>
          <p:nvPr/>
        </p:nvCxnSpPr>
        <p:spPr>
          <a:xfrm>
            <a:off x="1379304" y="1289947"/>
            <a:ext cx="9433392" cy="0"/>
          </a:xfrm>
          <a:prstGeom prst="line">
            <a:avLst/>
          </a:prstGeom>
          <a:ln w="28575">
            <a:solidFill>
              <a:srgbClr val="4E81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5143608D-ED32-7322-209B-A3F561ADA3C3}"/>
              </a:ext>
            </a:extLst>
          </p:cNvPr>
          <p:cNvSpPr txBox="1"/>
          <p:nvPr/>
        </p:nvSpPr>
        <p:spPr>
          <a:xfrm>
            <a:off x="4811834" y="1499750"/>
            <a:ext cx="2568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Montserrat" panose="02000505000000020004" pitchFamily="2" charset="0"/>
              </a:rPr>
              <a:t>Likert Scale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3C5E91B-5204-D3F8-73DD-633CA8168191}"/>
              </a:ext>
            </a:extLst>
          </p:cNvPr>
          <p:cNvSpPr txBox="1"/>
          <p:nvPr/>
        </p:nvSpPr>
        <p:spPr>
          <a:xfrm>
            <a:off x="2487034" y="4574308"/>
            <a:ext cx="1095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43434"/>
                </a:solidFill>
                <a:latin typeface="Montserrat" panose="02000505000000020004" pitchFamily="2" charset="0"/>
              </a:rPr>
              <a:t>Strongly</a:t>
            </a:r>
          </a:p>
          <a:p>
            <a:pPr algn="ctr"/>
            <a:r>
              <a:rPr lang="en-US" sz="1600" dirty="0">
                <a:solidFill>
                  <a:srgbClr val="343434"/>
                </a:solidFill>
                <a:latin typeface="Montserrat" panose="02000505000000020004" pitchFamily="2" charset="0"/>
              </a:rPr>
              <a:t>Disagree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325E7B6-6CEC-CB7F-CB10-5A2641BAE8B3}"/>
              </a:ext>
            </a:extLst>
          </p:cNvPr>
          <p:cNvSpPr txBox="1"/>
          <p:nvPr/>
        </p:nvSpPr>
        <p:spPr>
          <a:xfrm>
            <a:off x="4060467" y="4602098"/>
            <a:ext cx="1095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43434"/>
                </a:solidFill>
                <a:latin typeface="Montserrat" panose="02000505000000020004" pitchFamily="2" charset="0"/>
              </a:rPr>
              <a:t>Disagree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23B1F9D-3B33-3059-A465-B5A82DC3D809}"/>
              </a:ext>
            </a:extLst>
          </p:cNvPr>
          <p:cNvSpPr txBox="1"/>
          <p:nvPr/>
        </p:nvSpPr>
        <p:spPr>
          <a:xfrm>
            <a:off x="5683544" y="4575499"/>
            <a:ext cx="960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43434"/>
                </a:solidFill>
                <a:latin typeface="Montserrat" panose="02000505000000020004" pitchFamily="2" charset="0"/>
              </a:rPr>
              <a:t>Neutral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B984165-D8B4-7318-D49B-2DD1E26639B5}"/>
              </a:ext>
            </a:extLst>
          </p:cNvPr>
          <p:cNvSpPr txBox="1"/>
          <p:nvPr/>
        </p:nvSpPr>
        <p:spPr>
          <a:xfrm>
            <a:off x="7332749" y="4575499"/>
            <a:ext cx="806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43434"/>
                </a:solidFill>
                <a:latin typeface="Montserrat" panose="02000505000000020004" pitchFamily="2" charset="0"/>
              </a:rPr>
              <a:t>Agree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0530259-187E-62DC-4AA0-380A4D067F5A}"/>
              </a:ext>
            </a:extLst>
          </p:cNvPr>
          <p:cNvSpPr txBox="1"/>
          <p:nvPr/>
        </p:nvSpPr>
        <p:spPr>
          <a:xfrm>
            <a:off x="8750577" y="4575499"/>
            <a:ext cx="1095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43434"/>
                </a:solidFill>
                <a:latin typeface="Montserrat" panose="02000505000000020004" pitchFamily="2" charset="0"/>
              </a:rPr>
              <a:t>Strongly</a:t>
            </a:r>
          </a:p>
          <a:p>
            <a:pPr algn="ctr"/>
            <a:r>
              <a:rPr lang="en-US" sz="1600" dirty="0">
                <a:solidFill>
                  <a:srgbClr val="343434"/>
                </a:solidFill>
                <a:latin typeface="Montserrat" panose="02000505000000020004" pitchFamily="2" charset="0"/>
              </a:rPr>
              <a:t>Agree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3734F3C-6D06-9251-C322-B32ADCBABA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4" t="22759" r="4452" b="54176"/>
          <a:stretch/>
        </p:blipFill>
        <p:spPr>
          <a:xfrm>
            <a:off x="820270" y="2985250"/>
            <a:ext cx="10676965" cy="1518715"/>
          </a:xfrm>
          <a:prstGeom prst="rect">
            <a:avLst/>
          </a:prstGeom>
        </p:spPr>
      </p:pic>
      <p:pic>
        <p:nvPicPr>
          <p:cNvPr id="19" name="Picture 2" descr="1,112 Bad Good Excelent Emoji Royalty-Free Images, Stock Photos ...">
            <a:extLst>
              <a:ext uri="{FF2B5EF4-FFF2-40B4-BE49-F238E27FC236}">
                <a16:creationId xmlns:a16="http://schemas.microsoft.com/office/drawing/2014/main" id="{BBED7442-8839-4D6B-B7E5-B1352A4C69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" t="13922" r="78742" b="39239"/>
          <a:stretch/>
        </p:blipFill>
        <p:spPr bwMode="auto">
          <a:xfrm>
            <a:off x="8975275" y="2473254"/>
            <a:ext cx="702150" cy="63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1,112 Bad Good Excelent Emoji Royalty-Free Images, Stock Photos ...">
            <a:extLst>
              <a:ext uri="{FF2B5EF4-FFF2-40B4-BE49-F238E27FC236}">
                <a16:creationId xmlns:a16="http://schemas.microsoft.com/office/drawing/2014/main" id="{81ED87DA-82EC-C541-BA57-8B9E316931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73" t="13922" r="2570" b="39239"/>
          <a:stretch/>
        </p:blipFill>
        <p:spPr bwMode="auto">
          <a:xfrm>
            <a:off x="2683155" y="2473254"/>
            <a:ext cx="702151" cy="63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1,112 Bad Good Excelent Emoji Royalty-Free Images, Stock Photos ...">
            <a:extLst>
              <a:ext uri="{FF2B5EF4-FFF2-40B4-BE49-F238E27FC236}">
                <a16:creationId xmlns:a16="http://schemas.microsoft.com/office/drawing/2014/main" id="{45F26CDB-2333-58A5-A82A-2141787614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60" t="13922" r="21483" b="39239"/>
          <a:stretch/>
        </p:blipFill>
        <p:spPr bwMode="auto">
          <a:xfrm>
            <a:off x="4256185" y="2473254"/>
            <a:ext cx="702151" cy="63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1,112 Bad Good Excelent Emoji Royalty-Free Images, Stock Photos ...">
            <a:extLst>
              <a:ext uri="{FF2B5EF4-FFF2-40B4-BE49-F238E27FC236}">
                <a16:creationId xmlns:a16="http://schemas.microsoft.com/office/drawing/2014/main" id="{62B8EF37-9C7A-0B0C-D572-F4C12F6358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6" t="13922" r="59797" b="39239"/>
          <a:stretch/>
        </p:blipFill>
        <p:spPr bwMode="auto">
          <a:xfrm>
            <a:off x="7383195" y="2473254"/>
            <a:ext cx="702150" cy="63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1,112 Bad Good Excelent Emoji Royalty-Free Images, Stock Photos ...">
            <a:extLst>
              <a:ext uri="{FF2B5EF4-FFF2-40B4-BE49-F238E27FC236}">
                <a16:creationId xmlns:a16="http://schemas.microsoft.com/office/drawing/2014/main" id="{3687EB7F-F9BA-55AE-781F-27F18BEDB9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60" t="13922" r="40483" b="39239"/>
          <a:stretch/>
        </p:blipFill>
        <p:spPr bwMode="auto">
          <a:xfrm>
            <a:off x="5819690" y="2473254"/>
            <a:ext cx="702151" cy="63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EBFC9C1-0CBC-9F99-BB34-E00E745E7408}"/>
              </a:ext>
            </a:extLst>
          </p:cNvPr>
          <p:cNvSpPr txBox="1"/>
          <p:nvPr/>
        </p:nvSpPr>
        <p:spPr>
          <a:xfrm>
            <a:off x="1243517" y="5627594"/>
            <a:ext cx="9704966" cy="877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AE" sz="2100" b="1" dirty="0">
                <a:solidFill>
                  <a:srgbClr val="4E81C2"/>
                </a:solidFill>
                <a:latin typeface="Montserrat" panose="02000505000000020004" pitchFamily="2" charset="0"/>
              </a:rPr>
              <a:t>Likert scale </a:t>
            </a:r>
            <a:r>
              <a:rPr lang="en-AE" sz="2100" dirty="0">
                <a:solidFill>
                  <a:srgbClr val="4E81C2"/>
                </a:solidFill>
                <a:latin typeface="Montserrat" panose="02000505000000020004" pitchFamily="2" charset="0"/>
              </a:rPr>
              <a:t>is a psychometric response scale used in questionnaires</a:t>
            </a:r>
          </a:p>
          <a:p>
            <a:pPr algn="ctr">
              <a:lnSpc>
                <a:spcPts val="3200"/>
              </a:lnSpc>
            </a:pPr>
            <a:r>
              <a:rPr lang="en-AE" sz="2100" dirty="0">
                <a:solidFill>
                  <a:srgbClr val="4E81C2"/>
                </a:solidFill>
                <a:latin typeface="Montserrat" panose="02000505000000020004" pitchFamily="2" charset="0"/>
              </a:rPr>
              <a:t>to measure </a:t>
            </a:r>
            <a:r>
              <a:rPr lang="en-AE" sz="2100" b="1" dirty="0">
                <a:solidFill>
                  <a:srgbClr val="4E81C2"/>
                </a:solidFill>
                <a:latin typeface="Montserrat" panose="02000505000000020004" pitchFamily="2" charset="0"/>
              </a:rPr>
              <a:t>opinions, attitudes, </a:t>
            </a:r>
            <a:r>
              <a:rPr lang="en-AE" sz="2100" dirty="0">
                <a:solidFill>
                  <a:srgbClr val="4E81C2"/>
                </a:solidFill>
                <a:latin typeface="Montserrat" panose="02000505000000020004" pitchFamily="2" charset="0"/>
              </a:rPr>
              <a:t>or</a:t>
            </a:r>
            <a:r>
              <a:rPr lang="en-AE" sz="2100" b="1" dirty="0">
                <a:solidFill>
                  <a:srgbClr val="4E81C2"/>
                </a:solidFill>
                <a:latin typeface="Montserrat" panose="02000505000000020004" pitchFamily="2" charset="0"/>
              </a:rPr>
              <a:t> behaviors</a:t>
            </a:r>
            <a:r>
              <a:rPr lang="en-AE" sz="2100" dirty="0">
                <a:solidFill>
                  <a:srgbClr val="4E81C2"/>
                </a:solidFill>
                <a:latin typeface="Montserrat" panose="02000505000000020004" pitchFamily="2" charset="0"/>
              </a:rPr>
              <a:t>.</a:t>
            </a:r>
            <a:endParaRPr lang="en-US" sz="2100" dirty="0">
              <a:solidFill>
                <a:srgbClr val="4E81C2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64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5FBBE6-EF59-FA0C-47DA-ADA7962587A8}"/>
              </a:ext>
            </a:extLst>
          </p:cNvPr>
          <p:cNvSpPr/>
          <p:nvPr/>
        </p:nvSpPr>
        <p:spPr>
          <a:xfrm>
            <a:off x="0" y="6738426"/>
            <a:ext cx="12192000" cy="186396"/>
          </a:xfrm>
          <a:prstGeom prst="rect">
            <a:avLst/>
          </a:prstGeom>
          <a:solidFill>
            <a:srgbClr val="4E81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8F29A6-02B7-0077-5ABC-C5B8660EBE21}"/>
              </a:ext>
            </a:extLst>
          </p:cNvPr>
          <p:cNvSpPr/>
          <p:nvPr/>
        </p:nvSpPr>
        <p:spPr>
          <a:xfrm>
            <a:off x="0" y="2"/>
            <a:ext cx="12192000" cy="186396"/>
          </a:xfrm>
          <a:prstGeom prst="rect">
            <a:avLst/>
          </a:prstGeom>
          <a:solidFill>
            <a:srgbClr val="4E81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C21868-464B-4BEA-60B3-17AE439B2257}"/>
              </a:ext>
            </a:extLst>
          </p:cNvPr>
          <p:cNvSpPr txBox="1"/>
          <p:nvPr/>
        </p:nvSpPr>
        <p:spPr>
          <a:xfrm>
            <a:off x="1936047" y="450166"/>
            <a:ext cx="83199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rgbClr val="4E81C2"/>
                </a:solidFill>
                <a:latin typeface="LEMON MILK" panose="00000500000000000000" pitchFamily="50" charset="0"/>
              </a:rPr>
              <a:t>Statistics fundamentals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1591EF8-F5E2-4002-80CC-EBC8169CF384}"/>
              </a:ext>
            </a:extLst>
          </p:cNvPr>
          <p:cNvCxnSpPr>
            <a:cxnSpLocks/>
          </p:cNvCxnSpPr>
          <p:nvPr/>
        </p:nvCxnSpPr>
        <p:spPr>
          <a:xfrm>
            <a:off x="1379304" y="1289947"/>
            <a:ext cx="9433392" cy="0"/>
          </a:xfrm>
          <a:prstGeom prst="line">
            <a:avLst/>
          </a:prstGeom>
          <a:ln w="28575">
            <a:solidFill>
              <a:srgbClr val="4E81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028DB707-F565-D817-8A51-A8B9C1D00A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6AF59BD-B63C-2090-EF0B-59FA69362B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" t="6564" r="1909" b="6564"/>
          <a:stretch/>
        </p:blipFill>
        <p:spPr>
          <a:xfrm>
            <a:off x="1728161" y="1346841"/>
            <a:ext cx="8735679" cy="526538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AFAB0AC-4529-F202-26B5-D927C6DB0F03}"/>
              </a:ext>
            </a:extLst>
          </p:cNvPr>
          <p:cNvSpPr/>
          <p:nvPr/>
        </p:nvSpPr>
        <p:spPr>
          <a:xfrm>
            <a:off x="1573306" y="5967318"/>
            <a:ext cx="1775012" cy="684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28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5FBBE6-EF59-FA0C-47DA-ADA7962587A8}"/>
              </a:ext>
            </a:extLst>
          </p:cNvPr>
          <p:cNvSpPr/>
          <p:nvPr/>
        </p:nvSpPr>
        <p:spPr>
          <a:xfrm>
            <a:off x="0" y="6738426"/>
            <a:ext cx="12192000" cy="186396"/>
          </a:xfrm>
          <a:prstGeom prst="rect">
            <a:avLst/>
          </a:prstGeom>
          <a:solidFill>
            <a:srgbClr val="4E81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8F29A6-02B7-0077-5ABC-C5B8660EBE21}"/>
              </a:ext>
            </a:extLst>
          </p:cNvPr>
          <p:cNvSpPr/>
          <p:nvPr/>
        </p:nvSpPr>
        <p:spPr>
          <a:xfrm>
            <a:off x="0" y="2"/>
            <a:ext cx="12192000" cy="186396"/>
          </a:xfrm>
          <a:prstGeom prst="rect">
            <a:avLst/>
          </a:prstGeom>
          <a:solidFill>
            <a:srgbClr val="4E81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C21868-464B-4BEA-60B3-17AE439B2257}"/>
              </a:ext>
            </a:extLst>
          </p:cNvPr>
          <p:cNvSpPr txBox="1"/>
          <p:nvPr/>
        </p:nvSpPr>
        <p:spPr>
          <a:xfrm>
            <a:off x="1936047" y="450166"/>
            <a:ext cx="83199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rgbClr val="4E81C2"/>
                </a:solidFill>
                <a:latin typeface="LEMON MILK" panose="00000500000000000000" pitchFamily="50" charset="0"/>
              </a:rPr>
              <a:t>Statistics fundamentals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1591EF8-F5E2-4002-80CC-EBC8169CF384}"/>
              </a:ext>
            </a:extLst>
          </p:cNvPr>
          <p:cNvCxnSpPr>
            <a:cxnSpLocks/>
          </p:cNvCxnSpPr>
          <p:nvPr/>
        </p:nvCxnSpPr>
        <p:spPr>
          <a:xfrm>
            <a:off x="1379304" y="1289947"/>
            <a:ext cx="9433392" cy="0"/>
          </a:xfrm>
          <a:prstGeom prst="line">
            <a:avLst/>
          </a:prstGeom>
          <a:ln w="28575">
            <a:solidFill>
              <a:srgbClr val="4E81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028DB707-F565-D817-8A51-A8B9C1D00A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F849BCA3-2AE8-2A17-53F9-132CDDA0A9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0" b="5515"/>
          <a:stretch/>
        </p:blipFill>
        <p:spPr>
          <a:xfrm>
            <a:off x="1827336" y="1599468"/>
            <a:ext cx="8537327" cy="489068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7C6DD93-0765-F2BF-6760-9C21DD2CE84B}"/>
              </a:ext>
            </a:extLst>
          </p:cNvPr>
          <p:cNvSpPr/>
          <p:nvPr/>
        </p:nvSpPr>
        <p:spPr>
          <a:xfrm>
            <a:off x="1936047" y="1599468"/>
            <a:ext cx="502353" cy="450310"/>
          </a:xfrm>
          <a:prstGeom prst="rect">
            <a:avLst/>
          </a:prstGeom>
          <a:solidFill>
            <a:srgbClr val="4B81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C3E1E2-636C-37E0-76FF-745F605706D7}"/>
              </a:ext>
            </a:extLst>
          </p:cNvPr>
          <p:cNvSpPr/>
          <p:nvPr/>
        </p:nvSpPr>
        <p:spPr>
          <a:xfrm>
            <a:off x="3238500" y="3429000"/>
            <a:ext cx="1516380" cy="1446044"/>
          </a:xfrm>
          <a:prstGeom prst="rect">
            <a:avLst/>
          </a:prstGeom>
          <a:solidFill>
            <a:srgbClr val="4B81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0749CD-ED3C-4F96-D563-989319234FB2}"/>
              </a:ext>
            </a:extLst>
          </p:cNvPr>
          <p:cNvSpPr/>
          <p:nvPr/>
        </p:nvSpPr>
        <p:spPr>
          <a:xfrm>
            <a:off x="7559772" y="3429000"/>
            <a:ext cx="1516380" cy="1446044"/>
          </a:xfrm>
          <a:prstGeom prst="rect">
            <a:avLst/>
          </a:prstGeom>
          <a:solidFill>
            <a:srgbClr val="88AC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C30BA74-D660-E9E2-6E55-E2924F1C2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533" y="3542323"/>
            <a:ext cx="1097621" cy="109762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17E40A5-557E-A998-D48A-77603D888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046" y="3594847"/>
            <a:ext cx="1045097" cy="104509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70CD8BB-9E82-066B-ACFA-18D98346FF63}"/>
              </a:ext>
            </a:extLst>
          </p:cNvPr>
          <p:cNvCxnSpPr/>
          <p:nvPr/>
        </p:nvCxnSpPr>
        <p:spPr>
          <a:xfrm>
            <a:off x="2598420" y="2887980"/>
            <a:ext cx="284226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4C01B4C4-9D5B-94D8-4E5A-18BAFA105793}"/>
              </a:ext>
            </a:extLst>
          </p:cNvPr>
          <p:cNvCxnSpPr>
            <a:cxnSpLocks/>
          </p:cNvCxnSpPr>
          <p:nvPr/>
        </p:nvCxnSpPr>
        <p:spPr>
          <a:xfrm>
            <a:off x="6810375" y="2887980"/>
            <a:ext cx="285178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1E9A517-9D18-CA92-29B2-7E9561C49943}"/>
              </a:ext>
            </a:extLst>
          </p:cNvPr>
          <p:cNvSpPr/>
          <p:nvPr/>
        </p:nvSpPr>
        <p:spPr>
          <a:xfrm>
            <a:off x="6412229" y="5060624"/>
            <a:ext cx="3648075" cy="1219197"/>
          </a:xfrm>
          <a:prstGeom prst="rect">
            <a:avLst/>
          </a:prstGeom>
          <a:solidFill>
            <a:srgbClr val="88AC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00"/>
              </a:lnSpc>
            </a:pPr>
            <a:r>
              <a:rPr lang="en-US" sz="1700" dirty="0">
                <a:solidFill>
                  <a:srgbClr val="072945"/>
                </a:solidFill>
                <a:latin typeface="Montserrat SemiBold" pitchFamily="2" charset="0"/>
                <a:cs typeface="ABO SLMAN Alomar  منقط  1" pitchFamily="2" charset="-78"/>
              </a:rPr>
              <a:t>Draw conclusions </a:t>
            </a:r>
            <a:r>
              <a:rPr lang="en-US" sz="1600" dirty="0">
                <a:latin typeface="Poppins" panose="00000500000000000000" pitchFamily="2" charset="0"/>
                <a:cs typeface="ABO SLMAN Alomar  منقط  1" pitchFamily="2" charset="-78"/>
              </a:rPr>
              <a:t>from a data to predict and generalize results for a larger population.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D1A77B-A901-AEA4-86F1-614170A2BBC1}"/>
              </a:ext>
            </a:extLst>
          </p:cNvPr>
          <p:cNvSpPr/>
          <p:nvPr/>
        </p:nvSpPr>
        <p:spPr>
          <a:xfrm>
            <a:off x="2131696" y="5060624"/>
            <a:ext cx="3648075" cy="1219197"/>
          </a:xfrm>
          <a:prstGeom prst="rect">
            <a:avLst/>
          </a:prstGeom>
          <a:solidFill>
            <a:srgbClr val="4B81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00"/>
              </a:lnSpc>
            </a:pPr>
            <a:r>
              <a:rPr lang="en-US" sz="1600" dirty="0">
                <a:latin typeface="Poppins" panose="00000500000000000000" pitchFamily="2" charset="0"/>
                <a:cs typeface="ABO SLMAN Alomar  منقط  1" pitchFamily="2" charset="-78"/>
              </a:rPr>
              <a:t>Creates reports and graphs that provides infos that</a:t>
            </a:r>
            <a:r>
              <a:rPr lang="en-US" sz="1700" dirty="0">
                <a:latin typeface="Poppins" panose="00000500000000000000" pitchFamily="2" charset="0"/>
                <a:cs typeface="ABO SLMAN Alomar  منقط  1" pitchFamily="2" charset="-78"/>
              </a:rPr>
              <a:t> </a:t>
            </a:r>
            <a:r>
              <a:rPr lang="en-US" sz="1700" dirty="0">
                <a:solidFill>
                  <a:srgbClr val="072945"/>
                </a:solidFill>
                <a:latin typeface="Montserrat SemiBold" pitchFamily="2" charset="0"/>
                <a:cs typeface="ABO SLMAN Alomar  منقط  1" pitchFamily="2" charset="-78"/>
              </a:rPr>
              <a:t>describes or summaries that data.</a:t>
            </a:r>
          </a:p>
        </p:txBody>
      </p:sp>
    </p:spTree>
    <p:extLst>
      <p:ext uri="{BB962C8B-B14F-4D97-AF65-F5344CB8AC3E}">
        <p14:creationId xmlns:p14="http://schemas.microsoft.com/office/powerpoint/2010/main" val="3809696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21CC92E6-A1FB-27B2-8EDE-3CADCEFCB35D}"/>
              </a:ext>
            </a:extLst>
          </p:cNvPr>
          <p:cNvSpPr/>
          <p:nvPr/>
        </p:nvSpPr>
        <p:spPr>
          <a:xfrm>
            <a:off x="2012950" y="2817894"/>
            <a:ext cx="2181225" cy="1085850"/>
          </a:xfrm>
          <a:custGeom>
            <a:avLst/>
            <a:gdLst>
              <a:gd name="connsiteX0" fmla="*/ 2181225 w 2181225"/>
              <a:gd name="connsiteY0" fmla="*/ 0 h 1085850"/>
              <a:gd name="connsiteX1" fmla="*/ 371475 w 2181225"/>
              <a:gd name="connsiteY1" fmla="*/ 219075 h 1085850"/>
              <a:gd name="connsiteX2" fmla="*/ 0 w 2181225"/>
              <a:gd name="connsiteY2" fmla="*/ 1085850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1225" h="1085850">
                <a:moveTo>
                  <a:pt x="2181225" y="0"/>
                </a:moveTo>
                <a:cubicBezTo>
                  <a:pt x="1458118" y="19050"/>
                  <a:pt x="735012" y="38100"/>
                  <a:pt x="371475" y="219075"/>
                </a:cubicBezTo>
                <a:cubicBezTo>
                  <a:pt x="7938" y="400050"/>
                  <a:pt x="3969" y="742950"/>
                  <a:pt x="0" y="1085850"/>
                </a:cubicBezTo>
              </a:path>
            </a:pathLst>
          </a:custGeom>
          <a:noFill/>
          <a:ln w="19050">
            <a:solidFill>
              <a:srgbClr val="8188A4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59501B1A-1493-DC24-2704-AE25DF6DF6CF}"/>
              </a:ext>
            </a:extLst>
          </p:cNvPr>
          <p:cNvSpPr/>
          <p:nvPr/>
        </p:nvSpPr>
        <p:spPr>
          <a:xfrm>
            <a:off x="7760645" y="2853547"/>
            <a:ext cx="2367605" cy="1085850"/>
          </a:xfrm>
          <a:custGeom>
            <a:avLst/>
            <a:gdLst>
              <a:gd name="connsiteX0" fmla="*/ 0 w 2124075"/>
              <a:gd name="connsiteY0" fmla="*/ 2444 h 993044"/>
              <a:gd name="connsiteX1" fmla="*/ 1885950 w 2124075"/>
              <a:gd name="connsiteY1" fmla="*/ 154844 h 993044"/>
              <a:gd name="connsiteX2" fmla="*/ 2124075 w 2124075"/>
              <a:gd name="connsiteY2" fmla="*/ 993044 h 99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4075" h="993044">
                <a:moveTo>
                  <a:pt x="0" y="2444"/>
                </a:moveTo>
                <a:cubicBezTo>
                  <a:pt x="765969" y="-3906"/>
                  <a:pt x="1531938" y="-10256"/>
                  <a:pt x="1885950" y="154844"/>
                </a:cubicBezTo>
                <a:cubicBezTo>
                  <a:pt x="2239962" y="319944"/>
                  <a:pt x="2078038" y="829532"/>
                  <a:pt x="2124075" y="993044"/>
                </a:cubicBezTo>
              </a:path>
            </a:pathLst>
          </a:custGeom>
          <a:noFill/>
          <a:ln w="19050">
            <a:solidFill>
              <a:srgbClr val="8188A4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B750BC28-AAF7-A886-BD23-E53434E8A1E7}"/>
              </a:ext>
            </a:extLst>
          </p:cNvPr>
          <p:cNvSpPr/>
          <p:nvPr/>
        </p:nvSpPr>
        <p:spPr>
          <a:xfrm>
            <a:off x="4553484" y="3151269"/>
            <a:ext cx="1574265" cy="752475"/>
          </a:xfrm>
          <a:custGeom>
            <a:avLst/>
            <a:gdLst>
              <a:gd name="connsiteX0" fmla="*/ 1393290 w 1393290"/>
              <a:gd name="connsiteY0" fmla="*/ 0 h 685800"/>
              <a:gd name="connsiteX1" fmla="*/ 297915 w 1393290"/>
              <a:gd name="connsiteY1" fmla="*/ 304800 h 685800"/>
              <a:gd name="connsiteX2" fmla="*/ 2640 w 139329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3290" h="685800">
                <a:moveTo>
                  <a:pt x="1393290" y="0"/>
                </a:moveTo>
                <a:cubicBezTo>
                  <a:pt x="961490" y="95250"/>
                  <a:pt x="529690" y="190500"/>
                  <a:pt x="297915" y="304800"/>
                </a:cubicBezTo>
                <a:cubicBezTo>
                  <a:pt x="66140" y="419100"/>
                  <a:pt x="-16410" y="638175"/>
                  <a:pt x="2640" y="685800"/>
                </a:cubicBezTo>
              </a:path>
            </a:pathLst>
          </a:custGeom>
          <a:noFill/>
          <a:ln w="19050">
            <a:solidFill>
              <a:srgbClr val="8188A4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0DBBCB3E-86C1-57EA-79E4-FCD83410291A}"/>
              </a:ext>
            </a:extLst>
          </p:cNvPr>
          <p:cNvSpPr/>
          <p:nvPr/>
        </p:nvSpPr>
        <p:spPr>
          <a:xfrm>
            <a:off x="6003925" y="3065543"/>
            <a:ext cx="1333500" cy="866775"/>
          </a:xfrm>
          <a:custGeom>
            <a:avLst/>
            <a:gdLst>
              <a:gd name="connsiteX0" fmla="*/ 0 w 1333500"/>
              <a:gd name="connsiteY0" fmla="*/ 0 h 838200"/>
              <a:gd name="connsiteX1" fmla="*/ 1143000 w 1333500"/>
              <a:gd name="connsiteY1" fmla="*/ 514350 h 838200"/>
              <a:gd name="connsiteX2" fmla="*/ 1333500 w 1333500"/>
              <a:gd name="connsiteY2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0" h="838200">
                <a:moveTo>
                  <a:pt x="0" y="0"/>
                </a:moveTo>
                <a:cubicBezTo>
                  <a:pt x="460375" y="187325"/>
                  <a:pt x="920750" y="374650"/>
                  <a:pt x="1143000" y="514350"/>
                </a:cubicBezTo>
                <a:cubicBezTo>
                  <a:pt x="1365250" y="654050"/>
                  <a:pt x="1306513" y="768350"/>
                  <a:pt x="1333500" y="838200"/>
                </a:cubicBezTo>
              </a:path>
            </a:pathLst>
          </a:custGeom>
          <a:noFill/>
          <a:ln w="19050">
            <a:solidFill>
              <a:srgbClr val="8188A4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5FBBE6-EF59-FA0C-47DA-ADA7962587A8}"/>
              </a:ext>
            </a:extLst>
          </p:cNvPr>
          <p:cNvSpPr/>
          <p:nvPr/>
        </p:nvSpPr>
        <p:spPr>
          <a:xfrm>
            <a:off x="0" y="6738426"/>
            <a:ext cx="12192000" cy="186396"/>
          </a:xfrm>
          <a:prstGeom prst="rect">
            <a:avLst/>
          </a:prstGeom>
          <a:solidFill>
            <a:srgbClr val="4E81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8F29A6-02B7-0077-5ABC-C5B8660EBE21}"/>
              </a:ext>
            </a:extLst>
          </p:cNvPr>
          <p:cNvSpPr/>
          <p:nvPr/>
        </p:nvSpPr>
        <p:spPr>
          <a:xfrm>
            <a:off x="0" y="2"/>
            <a:ext cx="12192000" cy="186396"/>
          </a:xfrm>
          <a:prstGeom prst="rect">
            <a:avLst/>
          </a:prstGeom>
          <a:solidFill>
            <a:srgbClr val="4E81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C21868-464B-4BEA-60B3-17AE439B2257}"/>
              </a:ext>
            </a:extLst>
          </p:cNvPr>
          <p:cNvSpPr txBox="1"/>
          <p:nvPr/>
        </p:nvSpPr>
        <p:spPr>
          <a:xfrm>
            <a:off x="1936047" y="450166"/>
            <a:ext cx="83199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rgbClr val="4E81C2"/>
                </a:solidFill>
                <a:latin typeface="LEMON MILK" panose="00000500000000000000" pitchFamily="50" charset="0"/>
              </a:rPr>
              <a:t>Statistics fundamentals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1591EF8-F5E2-4002-80CC-EBC8169CF384}"/>
              </a:ext>
            </a:extLst>
          </p:cNvPr>
          <p:cNvCxnSpPr>
            <a:cxnSpLocks/>
          </p:cNvCxnSpPr>
          <p:nvPr/>
        </p:nvCxnSpPr>
        <p:spPr>
          <a:xfrm>
            <a:off x="1379304" y="1289947"/>
            <a:ext cx="9433392" cy="0"/>
          </a:xfrm>
          <a:prstGeom prst="line">
            <a:avLst/>
          </a:prstGeom>
          <a:ln w="28575">
            <a:solidFill>
              <a:srgbClr val="4E81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028DB707-F565-D817-8A51-A8B9C1D00A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18200" y="393231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A37F44F-B40C-0499-4548-A4875F5BEFB9}"/>
              </a:ext>
            </a:extLst>
          </p:cNvPr>
          <p:cNvSpPr/>
          <p:nvPr/>
        </p:nvSpPr>
        <p:spPr>
          <a:xfrm>
            <a:off x="4170363" y="2512948"/>
            <a:ext cx="3800474" cy="683969"/>
          </a:xfrm>
          <a:prstGeom prst="roundRect">
            <a:avLst>
              <a:gd name="adj" fmla="val 35532"/>
            </a:avLst>
          </a:prstGeom>
          <a:solidFill>
            <a:srgbClr val="8188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</a:rPr>
              <a:t>Inferential Statistics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DD37456-CAC6-E45B-ADAF-D77F4F412A9E}"/>
              </a:ext>
            </a:extLst>
          </p:cNvPr>
          <p:cNvSpPr/>
          <p:nvPr/>
        </p:nvSpPr>
        <p:spPr>
          <a:xfrm>
            <a:off x="848083" y="3895135"/>
            <a:ext cx="2291405" cy="562454"/>
          </a:xfrm>
          <a:prstGeom prst="roundRect">
            <a:avLst>
              <a:gd name="adj" fmla="val 34139"/>
            </a:avLst>
          </a:prstGeom>
          <a:solidFill>
            <a:srgbClr val="0091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Montserrat SemiBold" pitchFamily="2" charset="0"/>
              </a:rPr>
              <a:t>Normality Testing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38AA7250-4C46-FB1F-6ECD-5DF55522AAEA}"/>
              </a:ext>
            </a:extLst>
          </p:cNvPr>
          <p:cNvSpPr/>
          <p:nvPr/>
        </p:nvSpPr>
        <p:spPr>
          <a:xfrm>
            <a:off x="3445338" y="3895135"/>
            <a:ext cx="2215120" cy="562454"/>
          </a:xfrm>
          <a:prstGeom prst="roundRect">
            <a:avLst>
              <a:gd name="adj" fmla="val 34681"/>
            </a:avLst>
          </a:prstGeom>
          <a:solidFill>
            <a:srgbClr val="28CE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Montserrat SemiBold" pitchFamily="2" charset="0"/>
              </a:rPr>
              <a:t>Comparing Means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9DD7A391-156C-CFDE-32EB-B0E6AF289680}"/>
              </a:ext>
            </a:extLst>
          </p:cNvPr>
          <p:cNvSpPr/>
          <p:nvPr/>
        </p:nvSpPr>
        <p:spPr>
          <a:xfrm>
            <a:off x="8925513" y="3889884"/>
            <a:ext cx="2367605" cy="562454"/>
          </a:xfrm>
          <a:prstGeom prst="roundRect">
            <a:avLst>
              <a:gd name="adj" fmla="val 34139"/>
            </a:avLst>
          </a:prstGeom>
          <a:solidFill>
            <a:srgbClr val="FFC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Montserrat SemiBold" pitchFamily="2" charset="0"/>
              </a:rPr>
              <a:t>Correlation Analysis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61E524B1-C4FC-72CC-135B-6F526EDD82CB}"/>
              </a:ext>
            </a:extLst>
          </p:cNvPr>
          <p:cNvSpPr/>
          <p:nvPr/>
        </p:nvSpPr>
        <p:spPr>
          <a:xfrm>
            <a:off x="5966308" y="3895135"/>
            <a:ext cx="2653354" cy="562454"/>
          </a:xfrm>
          <a:prstGeom prst="roundRect">
            <a:avLst>
              <a:gd name="adj" fmla="val 34139"/>
            </a:avLst>
          </a:prstGeom>
          <a:solidFill>
            <a:srgbClr val="BA50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Montserrat SemiBold" pitchFamily="2" charset="0"/>
              </a:rPr>
              <a:t>Testing for Differences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9CB36F4B-D281-0830-0013-59A515352B48}"/>
              </a:ext>
            </a:extLst>
          </p:cNvPr>
          <p:cNvSpPr/>
          <p:nvPr/>
        </p:nvSpPr>
        <p:spPr>
          <a:xfrm>
            <a:off x="3816529" y="4870789"/>
            <a:ext cx="1472737" cy="503954"/>
          </a:xfrm>
          <a:prstGeom prst="roundRect">
            <a:avLst>
              <a:gd name="adj" fmla="val 33288"/>
            </a:avLst>
          </a:prstGeom>
          <a:solidFill>
            <a:srgbClr val="92EA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rgbClr val="008080"/>
                </a:solidFill>
                <a:latin typeface="Montserrat SemiBold" pitchFamily="2" charset="0"/>
              </a:rPr>
              <a:t>T &amp; Z Tests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2B50CE6B-96EF-99B2-640E-129904DD4740}"/>
              </a:ext>
            </a:extLst>
          </p:cNvPr>
          <p:cNvSpPr/>
          <p:nvPr/>
        </p:nvSpPr>
        <p:spPr>
          <a:xfrm>
            <a:off x="6601056" y="4871119"/>
            <a:ext cx="1472737" cy="503624"/>
          </a:xfrm>
          <a:prstGeom prst="roundRect">
            <a:avLst>
              <a:gd name="adj" fmla="val 28569"/>
            </a:avLst>
          </a:prstGeom>
          <a:solidFill>
            <a:srgbClr val="DAA2D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rgbClr val="7030A0"/>
                </a:solidFill>
                <a:latin typeface="Montserrat SemiBold" pitchFamily="2" charset="0"/>
              </a:rPr>
              <a:t>Khi-2 Test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E3B69400-1E1D-ABD4-837E-C82443CDD651}"/>
              </a:ext>
            </a:extLst>
          </p:cNvPr>
          <p:cNvCxnSpPr>
            <a:cxnSpLocks/>
          </p:cNvCxnSpPr>
          <p:nvPr/>
        </p:nvCxnSpPr>
        <p:spPr>
          <a:xfrm>
            <a:off x="4552897" y="4441248"/>
            <a:ext cx="0" cy="400965"/>
          </a:xfrm>
          <a:prstGeom prst="straightConnector1">
            <a:avLst/>
          </a:prstGeom>
          <a:ln w="19050">
            <a:solidFill>
              <a:srgbClr val="28CEB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0A2E3F26-F806-AA62-1035-D1B0AA1A3E60}"/>
              </a:ext>
            </a:extLst>
          </p:cNvPr>
          <p:cNvCxnSpPr>
            <a:cxnSpLocks/>
          </p:cNvCxnSpPr>
          <p:nvPr/>
        </p:nvCxnSpPr>
        <p:spPr>
          <a:xfrm>
            <a:off x="7292985" y="4441248"/>
            <a:ext cx="0" cy="400965"/>
          </a:xfrm>
          <a:prstGeom prst="straightConnector1">
            <a:avLst/>
          </a:prstGeom>
          <a:ln w="19050">
            <a:solidFill>
              <a:srgbClr val="BA50B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638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5FBBE6-EF59-FA0C-47DA-ADA7962587A8}"/>
              </a:ext>
            </a:extLst>
          </p:cNvPr>
          <p:cNvSpPr/>
          <p:nvPr/>
        </p:nvSpPr>
        <p:spPr>
          <a:xfrm>
            <a:off x="0" y="6738426"/>
            <a:ext cx="12192000" cy="186396"/>
          </a:xfrm>
          <a:prstGeom prst="rect">
            <a:avLst/>
          </a:prstGeom>
          <a:solidFill>
            <a:srgbClr val="4E81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8F29A6-02B7-0077-5ABC-C5B8660EBE21}"/>
              </a:ext>
            </a:extLst>
          </p:cNvPr>
          <p:cNvSpPr/>
          <p:nvPr/>
        </p:nvSpPr>
        <p:spPr>
          <a:xfrm>
            <a:off x="0" y="2"/>
            <a:ext cx="12192000" cy="186396"/>
          </a:xfrm>
          <a:prstGeom prst="rect">
            <a:avLst/>
          </a:prstGeom>
          <a:solidFill>
            <a:srgbClr val="4E81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C21868-464B-4BEA-60B3-17AE439B2257}"/>
              </a:ext>
            </a:extLst>
          </p:cNvPr>
          <p:cNvSpPr txBox="1"/>
          <p:nvPr/>
        </p:nvSpPr>
        <p:spPr>
          <a:xfrm>
            <a:off x="3224861" y="450166"/>
            <a:ext cx="5742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rgbClr val="4E81C2"/>
                </a:solidFill>
                <a:latin typeface="LEMON MILK" panose="00000500000000000000" pitchFamily="50" charset="0"/>
              </a:rPr>
              <a:t>Data Processing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1591EF8-F5E2-4002-80CC-EBC8169CF384}"/>
              </a:ext>
            </a:extLst>
          </p:cNvPr>
          <p:cNvCxnSpPr>
            <a:cxnSpLocks/>
          </p:cNvCxnSpPr>
          <p:nvPr/>
        </p:nvCxnSpPr>
        <p:spPr>
          <a:xfrm>
            <a:off x="2410265" y="1289947"/>
            <a:ext cx="7371471" cy="0"/>
          </a:xfrm>
          <a:prstGeom prst="line">
            <a:avLst/>
          </a:prstGeom>
          <a:ln w="28575">
            <a:solidFill>
              <a:srgbClr val="4E81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1174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112</Words>
  <Application>Microsoft Office PowerPoint</Application>
  <PresentationFormat>Grand écran</PresentationFormat>
  <Paragraphs>34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LEMON MILK</vt:lpstr>
      <vt:lpstr>Montserrat</vt:lpstr>
      <vt:lpstr>Montserrat SemiBold</vt:lpstr>
      <vt:lpstr>Poppins</vt:lpstr>
      <vt:lpstr>Thème Office</vt:lpstr>
      <vt:lpstr>Statistical Analysis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Mourad Akhatar</dc:creator>
  <cp:lastModifiedBy>Mourad Akhatar</cp:lastModifiedBy>
  <cp:revision>57</cp:revision>
  <dcterms:created xsi:type="dcterms:W3CDTF">2024-08-06T19:31:15Z</dcterms:created>
  <dcterms:modified xsi:type="dcterms:W3CDTF">2024-08-21T19:15:28Z</dcterms:modified>
</cp:coreProperties>
</file>