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74" r:id="rId5"/>
    <p:sldId id="259" r:id="rId6"/>
    <p:sldId id="260" r:id="rId7"/>
    <p:sldId id="261" r:id="rId8"/>
    <p:sldId id="262" r:id="rId9"/>
    <p:sldId id="263" r:id="rId10"/>
    <p:sldId id="264" r:id="rId11"/>
    <p:sldId id="265" r:id="rId12"/>
    <p:sldId id="275" r:id="rId13"/>
    <p:sldId id="276" r:id="rId14"/>
    <p:sldId id="266" r:id="rId15"/>
    <p:sldId id="269" r:id="rId16"/>
    <p:sldId id="272" r:id="rId17"/>
    <p:sldId id="270" r:id="rId18"/>
    <p:sldId id="271" r:id="rId19"/>
    <p:sldId id="273"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C4FDB4-5B95-46DB-8825-39FFE59F99A4}">
          <p14:sldIdLst>
            <p14:sldId id="256"/>
            <p14:sldId id="257"/>
            <p14:sldId id="258"/>
            <p14:sldId id="274"/>
            <p14:sldId id="259"/>
            <p14:sldId id="260"/>
            <p14:sldId id="261"/>
            <p14:sldId id="262"/>
            <p14:sldId id="263"/>
            <p14:sldId id="264"/>
            <p14:sldId id="265"/>
            <p14:sldId id="275"/>
            <p14:sldId id="276"/>
            <p14:sldId id="266"/>
            <p14:sldId id="269"/>
            <p14:sldId id="272"/>
            <p14:sldId id="270"/>
            <p14:sldId id="271"/>
            <p14:sldId id="273"/>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E4221F-C1A0-447D-9276-60221057D807}"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317261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E4221F-C1A0-447D-9276-60221057D807}"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39155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E4221F-C1A0-447D-9276-60221057D807}"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7FC1C8-B9B0-4942-9894-46891825E30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4882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E4221F-C1A0-447D-9276-60221057D807}"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271872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E4221F-C1A0-447D-9276-60221057D807}"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7FC1C8-B9B0-4942-9894-46891825E30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8066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CE4221F-C1A0-447D-9276-60221057D807}"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413498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4221F-C1A0-447D-9276-60221057D807}"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32470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4221F-C1A0-447D-9276-60221057D807}"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45877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4221F-C1A0-447D-9276-60221057D807}"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400677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E4221F-C1A0-447D-9276-60221057D807}"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2113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E4221F-C1A0-447D-9276-60221057D807}"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143955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E4221F-C1A0-447D-9276-60221057D807}" type="datetimeFigureOut">
              <a:rPr lang="en-US" smtClean="0"/>
              <a:t>6/17/2016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406799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E4221F-C1A0-447D-9276-60221057D807}" type="datetimeFigureOut">
              <a:rPr lang="en-US" smtClean="0"/>
              <a:t>6/17/2016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47133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4221F-C1A0-447D-9276-60221057D807}" type="datetimeFigureOut">
              <a:rPr lang="en-US" smtClean="0"/>
              <a:t>6/17/2016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246957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4221F-C1A0-447D-9276-60221057D807}"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332442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4221F-C1A0-447D-9276-60221057D807}"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7FC1C8-B9B0-4942-9894-46891825E308}" type="slidenum">
              <a:rPr lang="en-US" smtClean="0"/>
              <a:t>‹#›</a:t>
            </a:fld>
            <a:endParaRPr lang="en-US"/>
          </a:p>
        </p:txBody>
      </p:sp>
    </p:spTree>
    <p:extLst>
      <p:ext uri="{BB962C8B-B14F-4D97-AF65-F5344CB8AC3E}">
        <p14:creationId xmlns:p14="http://schemas.microsoft.com/office/powerpoint/2010/main" val="36529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E4221F-C1A0-447D-9276-60221057D807}" type="datetimeFigureOut">
              <a:rPr lang="en-US" smtClean="0"/>
              <a:t>6/17/2016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7FC1C8-B9B0-4942-9894-46891825E308}" type="slidenum">
              <a:rPr lang="en-US" smtClean="0"/>
              <a:t>‹#›</a:t>
            </a:fld>
            <a:endParaRPr lang="en-US"/>
          </a:p>
        </p:txBody>
      </p:sp>
    </p:spTree>
    <p:extLst>
      <p:ext uri="{BB962C8B-B14F-4D97-AF65-F5344CB8AC3E}">
        <p14:creationId xmlns:p14="http://schemas.microsoft.com/office/powerpoint/2010/main" val="111129509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bookmyshow.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docs.telerik.com/fiddler/Configure-Fiddler/Tasks/ConfigureForAndroi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nymotion.com/" TargetMode="External"/><Relationship Id="rId7" Type="http://schemas.openxmlformats.org/officeDocument/2006/relationships/hyperlink" Target="http://www.amiduos.com/" TargetMode="External"/><Relationship Id="rId2" Type="http://schemas.openxmlformats.org/officeDocument/2006/relationships/hyperlink" Target="http://www.androidauthority.com/tag/emulator/" TargetMode="External"/><Relationship Id="rId1" Type="http://schemas.openxmlformats.org/officeDocument/2006/relationships/slideLayout" Target="../slideLayouts/slideLayout2.xml"/><Relationship Id="rId6" Type="http://schemas.openxmlformats.org/officeDocument/2006/relationships/hyperlink" Target="http://www.andyroid.net/" TargetMode="External"/><Relationship Id="rId5" Type="http://schemas.openxmlformats.org/officeDocument/2006/relationships/hyperlink" Target="http://droid4x.com/" TargetMode="External"/><Relationship Id="rId4" Type="http://schemas.openxmlformats.org/officeDocument/2006/relationships/hyperlink" Target="http://www.bluestacks.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apple.com/library/ios/documentation/IDEs/Conceptual/iOS_Simulator_Guide/GettingStartedwithiOSSimulator/GettingStartedwithiOSSimulator.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afourtech.com/test-automation-servic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iphone4simulato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3928" y="2223247"/>
            <a:ext cx="8364071" cy="1286716"/>
          </a:xfrm>
        </p:spPr>
        <p:txBody>
          <a:bodyPr>
            <a:normAutofit/>
          </a:bodyPr>
          <a:lstStyle/>
          <a:p>
            <a:r>
              <a:rPr lang="en-US" sz="2400" dirty="0" smtClean="0"/>
              <a:t>Mobile Application Testing – Overview</a:t>
            </a:r>
            <a:endParaRPr lang="en-US" sz="2400" dirty="0"/>
          </a:p>
        </p:txBody>
      </p:sp>
    </p:spTree>
    <p:extLst>
      <p:ext uri="{BB962C8B-B14F-4D97-AF65-F5344CB8AC3E}">
        <p14:creationId xmlns:p14="http://schemas.microsoft.com/office/powerpoint/2010/main" val="4047981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6548" y="788894"/>
            <a:ext cx="8915400" cy="3777622"/>
          </a:xfrm>
        </p:spPr>
        <p:txBody>
          <a:bodyPr>
            <a:normAutofit/>
          </a:bodyPr>
          <a:lstStyle/>
          <a:p>
            <a:r>
              <a:rPr lang="en-US" sz="1400" dirty="0" smtClean="0"/>
              <a:t>If </a:t>
            </a:r>
            <a:r>
              <a:rPr lang="en-US" sz="1400" dirty="0"/>
              <a:t>we want to test a web app on the android device, open google chrome and launch </a:t>
            </a:r>
            <a:r>
              <a:rPr lang="en-US" sz="1400" dirty="0">
                <a:hlinkClick r:id="rId2"/>
              </a:rPr>
              <a:t>http://</a:t>
            </a:r>
            <a:r>
              <a:rPr lang="en-US" sz="1400" dirty="0" smtClean="0">
                <a:hlinkClick r:id="rId2"/>
              </a:rPr>
              <a:t>www.bookmyshow.com</a:t>
            </a:r>
            <a:r>
              <a:rPr lang="en-US" sz="1400" dirty="0" smtClean="0"/>
              <a:t>  </a:t>
            </a:r>
            <a:r>
              <a:rPr lang="en-US" sz="1400" dirty="0"/>
              <a:t>for example</a:t>
            </a:r>
          </a:p>
          <a:p>
            <a:r>
              <a:rPr lang="en-US" sz="1400" dirty="0"/>
              <a:t>Now open chrome browser on PC and type chrome://</a:t>
            </a:r>
            <a:r>
              <a:rPr lang="en-US" sz="1400" dirty="0" smtClean="0"/>
              <a:t>inspect/devices#devices </a:t>
            </a:r>
          </a:p>
          <a:p>
            <a:r>
              <a:rPr lang="en-US" sz="1400" dirty="0"/>
              <a:t>From the list, below </a:t>
            </a:r>
            <a:r>
              <a:rPr lang="en-US" sz="1400" dirty="0">
                <a:hlinkClick r:id="rId2"/>
              </a:rPr>
              <a:t>http://</a:t>
            </a:r>
            <a:r>
              <a:rPr lang="en-US" sz="1400" dirty="0" smtClean="0">
                <a:hlinkClick r:id="rId2"/>
              </a:rPr>
              <a:t>www.bookmyshow.com</a:t>
            </a:r>
            <a:r>
              <a:rPr lang="en-US" sz="1400" dirty="0" smtClean="0"/>
              <a:t> , </a:t>
            </a:r>
            <a:r>
              <a:rPr lang="en-US" sz="1400" dirty="0"/>
              <a:t>click on Inspect link to see the browser </a:t>
            </a:r>
            <a:r>
              <a:rPr lang="en-US" sz="1400" dirty="0" smtClean="0"/>
              <a:t>emulator for </a:t>
            </a:r>
            <a:r>
              <a:rPr lang="en-US" sz="1400" dirty="0" err="1" smtClean="0"/>
              <a:t>webapp</a:t>
            </a:r>
            <a:endParaRPr lang="en-US" sz="1400" dirty="0" smtClean="0"/>
          </a:p>
          <a:p>
            <a:endParaRPr lang="en-US" sz="1400" dirty="0"/>
          </a:p>
          <a:p>
            <a:endParaRPr lang="en-US" dirty="0"/>
          </a:p>
        </p:txBody>
      </p:sp>
      <p:pic>
        <p:nvPicPr>
          <p:cNvPr id="2" name="Picture 1"/>
          <p:cNvPicPr>
            <a:picLocks noChangeAspect="1"/>
          </p:cNvPicPr>
          <p:nvPr/>
        </p:nvPicPr>
        <p:blipFill>
          <a:blip r:embed="rId3"/>
          <a:stretch>
            <a:fillRect/>
          </a:stretch>
        </p:blipFill>
        <p:spPr>
          <a:xfrm>
            <a:off x="1050678" y="2190098"/>
            <a:ext cx="10727140" cy="5080379"/>
          </a:xfrm>
          <a:prstGeom prst="rect">
            <a:avLst/>
          </a:prstGeom>
        </p:spPr>
      </p:pic>
    </p:spTree>
    <p:extLst>
      <p:ext uri="{BB962C8B-B14F-4D97-AF65-F5344CB8AC3E}">
        <p14:creationId xmlns:p14="http://schemas.microsoft.com/office/powerpoint/2010/main" val="326364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70" y="1202912"/>
            <a:ext cx="10058400" cy="5655088"/>
          </a:xfrm>
          <a:prstGeom prst="rect">
            <a:avLst/>
          </a:prstGeom>
        </p:spPr>
      </p:pic>
      <p:sp>
        <p:nvSpPr>
          <p:cNvPr id="5" name="Content Placeholder 4"/>
          <p:cNvSpPr>
            <a:spLocks noGrp="1"/>
          </p:cNvSpPr>
          <p:nvPr>
            <p:ph idx="1"/>
          </p:nvPr>
        </p:nvSpPr>
        <p:spPr>
          <a:xfrm>
            <a:off x="1661165" y="618699"/>
            <a:ext cx="8915400" cy="3777622"/>
          </a:xfrm>
        </p:spPr>
        <p:txBody>
          <a:bodyPr/>
          <a:lstStyle/>
          <a:p>
            <a:r>
              <a:rPr lang="en-US" dirty="0" smtClean="0"/>
              <a:t>Chrome browser emulator for </a:t>
            </a:r>
            <a:r>
              <a:rPr lang="en-US" dirty="0" err="1" smtClean="0"/>
              <a:t>webApp</a:t>
            </a:r>
            <a:r>
              <a:rPr lang="en-US" dirty="0" smtClean="0"/>
              <a:t> -- interactive</a:t>
            </a:r>
            <a:endParaRPr lang="en-US" dirty="0"/>
          </a:p>
        </p:txBody>
      </p:sp>
    </p:spTree>
    <p:extLst>
      <p:ext uri="{BB962C8B-B14F-4D97-AF65-F5344CB8AC3E}">
        <p14:creationId xmlns:p14="http://schemas.microsoft.com/office/powerpoint/2010/main" val="354202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testing on a local android device – native app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Need to perform the same steps we did for web app</a:t>
            </a:r>
          </a:p>
          <a:p>
            <a:r>
              <a:rPr lang="en-US" dirty="0" smtClean="0"/>
              <a:t>Additional step includes installation of native app to be tested via </a:t>
            </a:r>
            <a:r>
              <a:rPr lang="en-US" dirty="0" err="1" smtClean="0"/>
              <a:t>apk</a:t>
            </a:r>
            <a:r>
              <a:rPr lang="en-US" dirty="0" smtClean="0"/>
              <a:t> file or Eclipse </a:t>
            </a:r>
          </a:p>
          <a:p>
            <a:r>
              <a:rPr lang="en-US" dirty="0" smtClean="0"/>
              <a:t>If tester has the access to the android project developer has developed, he can install the app in the android device using eclipse</a:t>
            </a:r>
          </a:p>
          <a:p>
            <a:r>
              <a:rPr lang="en-US" dirty="0" smtClean="0"/>
              <a:t>If tester does not have the access to the android project, then dev sends an </a:t>
            </a:r>
            <a:r>
              <a:rPr lang="en-US" dirty="0" err="1" smtClean="0"/>
              <a:t>apk</a:t>
            </a:r>
            <a:r>
              <a:rPr lang="en-US" dirty="0" smtClean="0"/>
              <a:t> file to tester to install in the device</a:t>
            </a:r>
          </a:p>
          <a:p>
            <a:r>
              <a:rPr lang="en-US" dirty="0" smtClean="0"/>
              <a:t>After installation we can test the native app for its functionality and UI/UX as per the requirement </a:t>
            </a:r>
          </a:p>
          <a:p>
            <a:r>
              <a:rPr lang="en-US" dirty="0" smtClean="0"/>
              <a:t>We can use Fiddler debugging proxy to see the network calls of a native app after paring the device with fiddler proxy</a:t>
            </a:r>
          </a:p>
          <a:p>
            <a:r>
              <a:rPr lang="en-US" dirty="0"/>
              <a:t>Refer </a:t>
            </a:r>
            <a:r>
              <a:rPr lang="en-US" dirty="0">
                <a:hlinkClick r:id="rId2"/>
              </a:rPr>
              <a:t>http://</a:t>
            </a:r>
            <a:r>
              <a:rPr lang="en-US" dirty="0" smtClean="0">
                <a:hlinkClick r:id="rId2"/>
              </a:rPr>
              <a:t>docs.telerik.com/fiddler/Configure-Fiddler/Tasks/ConfigureForAndroid</a:t>
            </a:r>
            <a:r>
              <a:rPr lang="en-US" dirty="0" smtClean="0"/>
              <a:t> </a:t>
            </a:r>
            <a:endParaRPr lang="en-US" dirty="0"/>
          </a:p>
        </p:txBody>
      </p:sp>
    </p:spTree>
    <p:extLst>
      <p:ext uri="{BB962C8B-B14F-4D97-AF65-F5344CB8AC3E}">
        <p14:creationId xmlns:p14="http://schemas.microsoft.com/office/powerpoint/2010/main" val="3255211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298" y="514928"/>
            <a:ext cx="8911687" cy="1280890"/>
          </a:xfrm>
        </p:spPr>
        <p:txBody>
          <a:bodyPr>
            <a:normAutofit/>
          </a:bodyPr>
          <a:lstStyle/>
          <a:p>
            <a:r>
              <a:rPr lang="en-US" sz="3200" dirty="0" smtClean="0"/>
              <a:t>Fiddler debugging proxy to see android native app network calls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568" y="1905000"/>
            <a:ext cx="10058400" cy="4369845"/>
          </a:xfrm>
          <a:prstGeom prst="rect">
            <a:avLst/>
          </a:prstGeom>
        </p:spPr>
      </p:pic>
    </p:spTree>
    <p:extLst>
      <p:ext uri="{BB962C8B-B14F-4D97-AF65-F5344CB8AC3E}">
        <p14:creationId xmlns:p14="http://schemas.microsoft.com/office/powerpoint/2010/main" val="316667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7212" y="690282"/>
            <a:ext cx="8915400" cy="3777622"/>
          </a:xfrm>
        </p:spPr>
        <p:txBody>
          <a:bodyPr/>
          <a:lstStyle/>
          <a:p>
            <a:r>
              <a:rPr lang="en-US" b="1" dirty="0" smtClean="0"/>
              <a:t>Emulators </a:t>
            </a:r>
            <a:r>
              <a:rPr lang="en-US" dirty="0" smtClean="0"/>
              <a:t>Testing native app on a Chrome built in emulator for mobiles – in case the test device is not available – this option is generally used by developers</a:t>
            </a:r>
          </a:p>
          <a:p>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246" y="1665026"/>
            <a:ext cx="10058400" cy="4919781"/>
          </a:xfrm>
          <a:prstGeom prst="rect">
            <a:avLst/>
          </a:prstGeom>
        </p:spPr>
      </p:pic>
    </p:spTree>
    <p:extLst>
      <p:ext uri="{BB962C8B-B14F-4D97-AF65-F5344CB8AC3E}">
        <p14:creationId xmlns:p14="http://schemas.microsoft.com/office/powerpoint/2010/main" val="20889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Android emulators for Windows 7/8/10</a:t>
            </a:r>
            <a:endParaRPr lang="en-US" sz="3200" dirty="0"/>
          </a:p>
        </p:txBody>
      </p:sp>
      <p:sp>
        <p:nvSpPr>
          <p:cNvPr id="3" name="Content Placeholder 2"/>
          <p:cNvSpPr>
            <a:spLocks noGrp="1"/>
          </p:cNvSpPr>
          <p:nvPr>
            <p:ph idx="1"/>
          </p:nvPr>
        </p:nvSpPr>
        <p:spPr>
          <a:xfrm>
            <a:off x="2592925" y="1461247"/>
            <a:ext cx="8915400" cy="3777622"/>
          </a:xfrm>
        </p:spPr>
        <p:txBody>
          <a:bodyPr>
            <a:normAutofit/>
          </a:bodyPr>
          <a:lstStyle/>
          <a:p>
            <a:r>
              <a:rPr lang="en-US" sz="1200" dirty="0"/>
              <a:t>There are a lot of valid reasons why someone would want to run </a:t>
            </a:r>
            <a:r>
              <a:rPr lang="en-US" sz="1200" dirty="0">
                <a:hlinkClick r:id="rId2"/>
              </a:rPr>
              <a:t>Android emulators</a:t>
            </a:r>
            <a:r>
              <a:rPr lang="en-US" sz="1200" dirty="0"/>
              <a:t> on their PC. App developers may be trying to test their application before shipping it out. Gamers may want to use a mouse and keyboard on their games. Maybe you just want it there to have it. In any case, Android emulation on PC is possible and we’re going to take a look at the best Android </a:t>
            </a:r>
            <a:r>
              <a:rPr lang="en-US" sz="1200" dirty="0" smtClean="0"/>
              <a:t>emulators </a:t>
            </a:r>
            <a:r>
              <a:rPr lang="en-US" sz="1200" dirty="0"/>
              <a:t>for PC</a:t>
            </a:r>
            <a:r>
              <a:rPr lang="en-US" sz="1200" dirty="0" smtClean="0"/>
              <a:t>.</a:t>
            </a:r>
          </a:p>
          <a:p>
            <a:r>
              <a:rPr lang="en-US" sz="1200" dirty="0" smtClean="0"/>
              <a:t>Following are the widely used android emulators for windows :</a:t>
            </a:r>
          </a:p>
          <a:p>
            <a:r>
              <a:rPr lang="en-US" sz="1200" dirty="0" err="1" smtClean="0"/>
              <a:t>GenyMotion</a:t>
            </a:r>
            <a:r>
              <a:rPr lang="en-US" sz="1200" dirty="0"/>
              <a:t> </a:t>
            </a:r>
            <a:r>
              <a:rPr lang="en-US" sz="1200" dirty="0">
                <a:hlinkClick r:id="rId3"/>
              </a:rPr>
              <a:t>https://</a:t>
            </a:r>
            <a:r>
              <a:rPr lang="en-US" sz="1200" dirty="0" smtClean="0">
                <a:hlinkClick r:id="rId3"/>
              </a:rPr>
              <a:t>www.genymotion.com</a:t>
            </a:r>
            <a:r>
              <a:rPr lang="en-US" sz="1200" dirty="0" smtClean="0"/>
              <a:t> </a:t>
            </a:r>
          </a:p>
          <a:p>
            <a:r>
              <a:rPr lang="en-US" sz="1200" dirty="0" err="1" smtClean="0"/>
              <a:t>BlueStacks</a:t>
            </a:r>
            <a:r>
              <a:rPr lang="en-US" sz="1200" dirty="0" smtClean="0"/>
              <a:t> </a:t>
            </a:r>
            <a:r>
              <a:rPr lang="en-US" sz="1200" dirty="0">
                <a:hlinkClick r:id="rId4"/>
              </a:rPr>
              <a:t>www</a:t>
            </a:r>
            <a:r>
              <a:rPr lang="en-US" sz="1200" b="1" dirty="0">
                <a:hlinkClick r:id="rId4"/>
              </a:rPr>
              <a:t>.</a:t>
            </a:r>
            <a:r>
              <a:rPr lang="en-US" sz="1200" dirty="0">
                <a:hlinkClick r:id="rId4"/>
              </a:rPr>
              <a:t>bluestacks.com</a:t>
            </a:r>
            <a:r>
              <a:rPr lang="en-US" sz="1200" dirty="0" smtClean="0">
                <a:hlinkClick r:id="rId4"/>
              </a:rPr>
              <a:t>/</a:t>
            </a:r>
            <a:r>
              <a:rPr lang="en-US" sz="1200" dirty="0" smtClean="0"/>
              <a:t> </a:t>
            </a:r>
          </a:p>
          <a:p>
            <a:r>
              <a:rPr lang="en-US" sz="1200" dirty="0"/>
              <a:t>Droid4x </a:t>
            </a:r>
            <a:r>
              <a:rPr lang="en-US" sz="1200" dirty="0">
                <a:hlinkClick r:id="rId5"/>
              </a:rPr>
              <a:t>http://droid4x.com</a:t>
            </a:r>
            <a:r>
              <a:rPr lang="en-US" sz="1200" dirty="0" smtClean="0">
                <a:hlinkClick r:id="rId5"/>
              </a:rPr>
              <a:t>/</a:t>
            </a:r>
            <a:r>
              <a:rPr lang="en-US" sz="1200" dirty="0" smtClean="0"/>
              <a:t> </a:t>
            </a:r>
          </a:p>
          <a:p>
            <a:r>
              <a:rPr lang="en-US" sz="1200" dirty="0" err="1" smtClean="0"/>
              <a:t>Andyroid</a:t>
            </a:r>
            <a:r>
              <a:rPr lang="en-US" sz="1200" dirty="0" smtClean="0"/>
              <a:t> </a:t>
            </a:r>
            <a:r>
              <a:rPr lang="en-US" sz="1200" dirty="0">
                <a:hlinkClick r:id="rId6"/>
              </a:rPr>
              <a:t>www.andyroid.net</a:t>
            </a:r>
            <a:r>
              <a:rPr lang="en-US" sz="1200" dirty="0" smtClean="0">
                <a:hlinkClick r:id="rId6"/>
              </a:rPr>
              <a:t>/</a:t>
            </a:r>
            <a:r>
              <a:rPr lang="en-US" sz="1200" dirty="0" smtClean="0"/>
              <a:t> </a:t>
            </a:r>
          </a:p>
          <a:p>
            <a:r>
              <a:rPr lang="en-US" sz="1200" dirty="0"/>
              <a:t>Duos M </a:t>
            </a:r>
            <a:r>
              <a:rPr lang="en-US" sz="1200" dirty="0">
                <a:hlinkClick r:id="rId7"/>
              </a:rPr>
              <a:t>http://www.amiduos.com</a:t>
            </a:r>
            <a:r>
              <a:rPr lang="en-US" sz="1200" dirty="0" smtClean="0">
                <a:hlinkClick r:id="rId7"/>
              </a:rPr>
              <a:t>/</a:t>
            </a:r>
            <a:r>
              <a:rPr lang="en-US" sz="1200" dirty="0" smtClean="0"/>
              <a:t> </a:t>
            </a:r>
          </a:p>
          <a:p>
            <a:endParaRPr lang="en-US" sz="1200" dirty="0"/>
          </a:p>
        </p:txBody>
      </p:sp>
    </p:spTree>
    <p:extLst>
      <p:ext uri="{BB962C8B-B14F-4D97-AF65-F5344CB8AC3E}">
        <p14:creationId xmlns:p14="http://schemas.microsoft.com/office/powerpoint/2010/main" val="270664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GenyMotion</a:t>
            </a:r>
            <a:r>
              <a:rPr lang="en-US" sz="3200" dirty="0" smtClean="0"/>
              <a:t>…</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726" y="1433014"/>
            <a:ext cx="4488547" cy="5424985"/>
          </a:xfrm>
          <a:prstGeom prst="rect">
            <a:avLst/>
          </a:prstGeom>
        </p:spPr>
      </p:pic>
    </p:spTree>
    <p:extLst>
      <p:ext uri="{BB962C8B-B14F-4D97-AF65-F5344CB8AC3E}">
        <p14:creationId xmlns:p14="http://schemas.microsoft.com/office/powerpoint/2010/main" val="258417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Ios</a:t>
            </a:r>
            <a:r>
              <a:rPr lang="en-US" sz="3200" dirty="0" smtClean="0"/>
              <a:t> simulator for Mac</a:t>
            </a:r>
            <a:endParaRPr lang="en-US" sz="3200" dirty="0"/>
          </a:p>
        </p:txBody>
      </p:sp>
      <p:sp>
        <p:nvSpPr>
          <p:cNvPr id="3" name="Content Placeholder 2"/>
          <p:cNvSpPr>
            <a:spLocks noGrp="1"/>
          </p:cNvSpPr>
          <p:nvPr>
            <p:ph idx="1"/>
          </p:nvPr>
        </p:nvSpPr>
        <p:spPr>
          <a:xfrm>
            <a:off x="2592925" y="1452282"/>
            <a:ext cx="8915400" cy="3777622"/>
          </a:xfrm>
        </p:spPr>
        <p:txBody>
          <a:bodyPr>
            <a:normAutofit/>
          </a:bodyPr>
          <a:lstStyle/>
          <a:p>
            <a:r>
              <a:rPr lang="en-US" sz="1200" dirty="0"/>
              <a:t>The Simulator app, available within </a:t>
            </a:r>
            <a:r>
              <a:rPr lang="en-US" sz="1200" dirty="0" err="1"/>
              <a:t>Xcode</a:t>
            </a:r>
            <a:r>
              <a:rPr lang="en-US" sz="1200" dirty="0"/>
              <a:t>, presents the iPhone, iPad, or Apple Watch user interface in a window on your Mac computer. You interact with Simulator by using the keyboard and the mouse to emulate taps, device rotation, and other user </a:t>
            </a:r>
            <a:r>
              <a:rPr lang="en-US" sz="1200" dirty="0" smtClean="0"/>
              <a:t>actions</a:t>
            </a:r>
          </a:p>
          <a:p>
            <a:r>
              <a:rPr lang="en-US" sz="1200" dirty="0"/>
              <a:t>Refer </a:t>
            </a:r>
            <a:r>
              <a:rPr lang="en-US" sz="1200" dirty="0">
                <a:hlinkClick r:id="rId2"/>
              </a:rPr>
              <a:t>https://</a:t>
            </a:r>
            <a:r>
              <a:rPr lang="en-US" sz="1200" dirty="0" smtClean="0">
                <a:hlinkClick r:id="rId2"/>
              </a:rPr>
              <a:t>developer.apple.com/library/ios/documentation/IDEs/Conceptual/iOS_Simulator_Guide/GettingStartedwithiOSSimulator/GettingStartedwithiOSSimulator.html</a:t>
            </a:r>
            <a:r>
              <a:rPr lang="en-US" sz="1200" dirty="0" smtClean="0"/>
              <a:t> </a:t>
            </a:r>
            <a:endParaRPr lang="en-US" sz="1200" dirty="0"/>
          </a:p>
        </p:txBody>
      </p:sp>
    </p:spTree>
    <p:extLst>
      <p:ext uri="{BB962C8B-B14F-4D97-AF65-F5344CB8AC3E}">
        <p14:creationId xmlns:p14="http://schemas.microsoft.com/office/powerpoint/2010/main" val="3411138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Android/</a:t>
            </a:r>
            <a:r>
              <a:rPr lang="en-US" sz="3200" dirty="0" err="1" smtClean="0"/>
              <a:t>ios</a:t>
            </a:r>
            <a:r>
              <a:rPr lang="en-US" sz="3200" dirty="0" smtClean="0"/>
              <a:t> mobile app test automation tools</a:t>
            </a:r>
            <a:endParaRPr lang="en-US" sz="3200" dirty="0"/>
          </a:p>
        </p:txBody>
      </p:sp>
      <p:sp>
        <p:nvSpPr>
          <p:cNvPr id="3" name="Content Placeholder 2"/>
          <p:cNvSpPr>
            <a:spLocks noGrp="1"/>
          </p:cNvSpPr>
          <p:nvPr>
            <p:ph idx="1"/>
          </p:nvPr>
        </p:nvSpPr>
        <p:spPr>
          <a:xfrm>
            <a:off x="2589212" y="1730189"/>
            <a:ext cx="8915400" cy="4787152"/>
          </a:xfrm>
        </p:spPr>
        <p:txBody>
          <a:bodyPr>
            <a:normAutofit/>
          </a:bodyPr>
          <a:lstStyle/>
          <a:p>
            <a:r>
              <a:rPr lang="en-US" sz="1200" dirty="0"/>
              <a:t>Test Automation nowadays plays very important aspect in product testing. Hence more companies are focusing on providing </a:t>
            </a:r>
            <a:r>
              <a:rPr lang="en-US" sz="1200" u="sng" dirty="0">
                <a:hlinkClick r:id="rId2"/>
              </a:rPr>
              <a:t>Automated Testing services</a:t>
            </a:r>
            <a:r>
              <a:rPr lang="en-US" sz="1200" dirty="0"/>
              <a:t>.  There are multiple positives to go for test automation. This includes minimizing test execution time, ensuring larger coverage in less time in critical release phases, reliable and repetitive runs during product development phase to ensure no regression issues are introduced. Also it minimizes risk of human error or negligence while doing repetitive regression testing </a:t>
            </a:r>
            <a:r>
              <a:rPr lang="en-US" sz="1200" dirty="0" smtClean="0"/>
              <a:t>cycles. There </a:t>
            </a:r>
            <a:r>
              <a:rPr lang="en-US" sz="1200" dirty="0"/>
              <a:t>are lot of tools available in market, both open source and paid ones</a:t>
            </a:r>
          </a:p>
          <a:p>
            <a:r>
              <a:rPr lang="en-US" sz="1600" dirty="0" smtClean="0"/>
              <a:t>Calabash (Android and </a:t>
            </a:r>
            <a:r>
              <a:rPr lang="en-US" sz="1600" dirty="0" err="1" smtClean="0"/>
              <a:t>ios</a:t>
            </a:r>
            <a:r>
              <a:rPr lang="en-US" sz="1600" dirty="0" smtClean="0"/>
              <a:t>)</a:t>
            </a:r>
          </a:p>
          <a:p>
            <a:r>
              <a:rPr lang="en-US" sz="1600" dirty="0" err="1" smtClean="0"/>
              <a:t>Appium</a:t>
            </a:r>
            <a:r>
              <a:rPr lang="en-US" sz="1600" dirty="0" smtClean="0"/>
              <a:t> (Android and </a:t>
            </a:r>
            <a:r>
              <a:rPr lang="en-US" sz="1600" dirty="0" err="1" smtClean="0"/>
              <a:t>ios</a:t>
            </a:r>
            <a:r>
              <a:rPr lang="en-US" sz="1600" dirty="0" smtClean="0"/>
              <a:t>)</a:t>
            </a:r>
          </a:p>
          <a:p>
            <a:r>
              <a:rPr lang="en-US" sz="1600" dirty="0" err="1"/>
              <a:t>MonkeyTalk</a:t>
            </a:r>
            <a:r>
              <a:rPr lang="en-US" sz="1600" dirty="0"/>
              <a:t> (Android and </a:t>
            </a:r>
            <a:r>
              <a:rPr lang="en-US" sz="1600" dirty="0" err="1"/>
              <a:t>ios</a:t>
            </a:r>
            <a:r>
              <a:rPr lang="en-US" sz="1600" dirty="0"/>
              <a:t>)</a:t>
            </a:r>
          </a:p>
          <a:p>
            <a:r>
              <a:rPr lang="en-US" sz="1600" dirty="0" err="1" smtClean="0"/>
              <a:t>Robotium</a:t>
            </a:r>
            <a:r>
              <a:rPr lang="en-US" sz="1600" dirty="0" smtClean="0"/>
              <a:t> (Android)</a:t>
            </a:r>
          </a:p>
          <a:p>
            <a:r>
              <a:rPr lang="en-US" sz="1600" dirty="0" err="1" smtClean="0"/>
              <a:t>Selendroid</a:t>
            </a:r>
            <a:r>
              <a:rPr lang="en-US" sz="1600" dirty="0" smtClean="0"/>
              <a:t> (Android)</a:t>
            </a:r>
          </a:p>
          <a:p>
            <a:r>
              <a:rPr lang="en-US" sz="1600" dirty="0" err="1" smtClean="0"/>
              <a:t>MonkeyRunner</a:t>
            </a:r>
            <a:r>
              <a:rPr lang="en-US" sz="1600" dirty="0" smtClean="0"/>
              <a:t> (Android)</a:t>
            </a:r>
          </a:p>
          <a:p>
            <a:r>
              <a:rPr lang="en-US" sz="1600" dirty="0" err="1" smtClean="0"/>
              <a:t>Ranorex</a:t>
            </a:r>
            <a:r>
              <a:rPr lang="en-US" sz="1600" dirty="0" smtClean="0"/>
              <a:t> (Android)</a:t>
            </a:r>
          </a:p>
          <a:p>
            <a:r>
              <a:rPr lang="en-US" sz="1600" dirty="0" err="1"/>
              <a:t>UIAutomator</a:t>
            </a:r>
            <a:r>
              <a:rPr lang="en-US" sz="1600" dirty="0"/>
              <a:t> (Android) </a:t>
            </a:r>
          </a:p>
          <a:p>
            <a:r>
              <a:rPr lang="en-US" sz="1600" dirty="0" smtClean="0"/>
              <a:t>Frank (</a:t>
            </a:r>
            <a:r>
              <a:rPr lang="en-US" sz="1600" dirty="0" err="1" smtClean="0"/>
              <a:t>ios</a:t>
            </a:r>
            <a:r>
              <a:rPr lang="en-US" sz="1600" dirty="0" smtClean="0"/>
              <a:t>)</a:t>
            </a:r>
          </a:p>
          <a:p>
            <a:endParaRPr lang="en-US" dirty="0"/>
          </a:p>
        </p:txBody>
      </p:sp>
    </p:spTree>
    <p:extLst>
      <p:ext uri="{BB962C8B-B14F-4D97-AF65-F5344CB8AC3E}">
        <p14:creationId xmlns:p14="http://schemas.microsoft.com/office/powerpoint/2010/main" val="137985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42224"/>
            <a:ext cx="8911687" cy="1280890"/>
          </a:xfrm>
        </p:spPr>
        <p:txBody>
          <a:bodyPr/>
          <a:lstStyle/>
          <a:p>
            <a:r>
              <a:rPr lang="en-US" sz="3200" dirty="0" smtClean="0"/>
              <a:t>What’s next ?</a:t>
            </a:r>
            <a:endParaRPr lang="en-US" sz="3200" dirty="0"/>
          </a:p>
        </p:txBody>
      </p:sp>
      <p:sp>
        <p:nvSpPr>
          <p:cNvPr id="3" name="Content Placeholder 2"/>
          <p:cNvSpPr>
            <a:spLocks noGrp="1"/>
          </p:cNvSpPr>
          <p:nvPr>
            <p:ph idx="1"/>
          </p:nvPr>
        </p:nvSpPr>
        <p:spPr>
          <a:xfrm>
            <a:off x="2589212" y="1396621"/>
            <a:ext cx="8915400" cy="3777622"/>
          </a:xfrm>
        </p:spPr>
        <p:txBody>
          <a:bodyPr>
            <a:normAutofit/>
          </a:bodyPr>
          <a:lstStyle/>
          <a:p>
            <a:r>
              <a:rPr lang="en-US" sz="2800" dirty="0" err="1" smtClean="0"/>
              <a:t>Appium</a:t>
            </a:r>
            <a:r>
              <a:rPr lang="en-US" sz="2800" dirty="0" smtClean="0"/>
              <a:t> for Android automation in detail – for both </a:t>
            </a:r>
            <a:r>
              <a:rPr lang="en-US" sz="2800" dirty="0" err="1" smtClean="0"/>
              <a:t>webapp</a:t>
            </a:r>
            <a:r>
              <a:rPr lang="en-US" sz="2800" dirty="0" smtClean="0"/>
              <a:t> and native app</a:t>
            </a:r>
            <a:endParaRPr lang="en-US" sz="2800" dirty="0"/>
          </a:p>
        </p:txBody>
      </p:sp>
    </p:spTree>
    <p:extLst>
      <p:ext uri="{BB962C8B-B14F-4D97-AF65-F5344CB8AC3E}">
        <p14:creationId xmlns:p14="http://schemas.microsoft.com/office/powerpoint/2010/main" val="91532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Why mobile app testing is necessary ?</a:t>
            </a:r>
            <a:r>
              <a:rPr lang="en-US" dirty="0" smtClean="0"/>
              <a:t/>
            </a:r>
            <a:br>
              <a:rPr lang="en-US" dirty="0" smtClean="0"/>
            </a:br>
            <a:endParaRPr lang="en-US" dirty="0"/>
          </a:p>
        </p:txBody>
      </p:sp>
      <p:sp>
        <p:nvSpPr>
          <p:cNvPr id="3" name="Content Placeholder 2"/>
          <p:cNvSpPr>
            <a:spLocks noGrp="1"/>
          </p:cNvSpPr>
          <p:nvPr>
            <p:ph idx="1"/>
          </p:nvPr>
        </p:nvSpPr>
        <p:spPr>
          <a:xfrm>
            <a:off x="2592924" y="1272988"/>
            <a:ext cx="8760875" cy="4903975"/>
          </a:xfrm>
        </p:spPr>
        <p:txBody>
          <a:bodyPr/>
          <a:lstStyle/>
          <a:p>
            <a:endParaRPr lang="en-US" dirty="0" smtClean="0"/>
          </a:p>
          <a:p>
            <a:r>
              <a:rPr lang="en-US" sz="1400" dirty="0" smtClean="0"/>
              <a:t>These days, an increasing number of individuals and organizations are fighting for the top spot in app downloads. While many believe an app’s success depends on the type of program and its capabilities – and some of it does – the real difference between an app that sells and one that doesn’t is testing.</a:t>
            </a:r>
          </a:p>
          <a:p>
            <a:r>
              <a:rPr lang="en-US" sz="1400" dirty="0"/>
              <a:t>About half of the poor reviews on app stores are based on issues like crashes, network performance and battery </a:t>
            </a:r>
            <a:r>
              <a:rPr lang="en-US" sz="1400" dirty="0" smtClean="0"/>
              <a:t>drain. </a:t>
            </a:r>
          </a:p>
          <a:p>
            <a:r>
              <a:rPr lang="en-US" sz="1400" dirty="0" smtClean="0"/>
              <a:t>Releasing a buggy app in the paly store with minimal testing can prove costly to an organization which is prone to getting negative reviews and less number of downloads</a:t>
            </a:r>
          </a:p>
          <a:p>
            <a:r>
              <a:rPr lang="en-US" sz="1400" dirty="0"/>
              <a:t>Mobile app testing provides the answer to these issues and can help developers prevent program failure</a:t>
            </a:r>
            <a:r>
              <a:rPr lang="en-US" sz="1400" dirty="0" smtClean="0"/>
              <a:t>.</a:t>
            </a:r>
          </a:p>
          <a:p>
            <a:r>
              <a:rPr lang="en-US" sz="1400" dirty="0" smtClean="0"/>
              <a:t>The world is moving towards mobile from web and more number of organizations emphasize on mobile application development and testing to be a market leader in the domain</a:t>
            </a:r>
            <a:endParaRPr lang="en-US" sz="1400" dirty="0"/>
          </a:p>
          <a:p>
            <a:pPr marL="0" indent="0">
              <a:buNone/>
            </a:pPr>
            <a:endParaRPr lang="en-US" sz="1200" dirty="0" smtClean="0"/>
          </a:p>
          <a:p>
            <a:pPr marL="0" indent="0">
              <a:buNone/>
            </a:pPr>
            <a:endParaRPr lang="en-US" sz="1200" dirty="0" smtClean="0"/>
          </a:p>
          <a:p>
            <a:endParaRPr lang="en-US" dirty="0"/>
          </a:p>
        </p:txBody>
      </p:sp>
    </p:spTree>
    <p:extLst>
      <p:ext uri="{BB962C8B-B14F-4D97-AF65-F5344CB8AC3E}">
        <p14:creationId xmlns:p14="http://schemas.microsoft.com/office/powerpoint/2010/main" val="1779880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9377" y="2142565"/>
            <a:ext cx="8915400" cy="3777622"/>
          </a:xfrm>
        </p:spPr>
        <p:txBody>
          <a:bodyPr>
            <a:normAutofit/>
          </a:bodyPr>
          <a:lstStyle/>
          <a:p>
            <a:r>
              <a:rPr lang="en-US" sz="3600" dirty="0" smtClean="0"/>
              <a:t>Q &amp; A</a:t>
            </a:r>
            <a:endParaRPr lang="en-US" sz="3600" dirty="0"/>
          </a:p>
        </p:txBody>
      </p:sp>
    </p:spTree>
    <p:extLst>
      <p:ext uri="{BB962C8B-B14F-4D97-AF65-F5344CB8AC3E}">
        <p14:creationId xmlns:p14="http://schemas.microsoft.com/office/powerpoint/2010/main" val="3548392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455" y="2793569"/>
            <a:ext cx="8911687" cy="1280890"/>
          </a:xfrm>
        </p:spPr>
        <p:txBody>
          <a:bodyPr/>
          <a:lstStyle/>
          <a:p>
            <a:r>
              <a:rPr lang="en-US" dirty="0" smtClean="0"/>
              <a:t>Thank you!!</a:t>
            </a:r>
            <a:endParaRPr lang="en-US" dirty="0"/>
          </a:p>
        </p:txBody>
      </p:sp>
    </p:spTree>
    <p:extLst>
      <p:ext uri="{BB962C8B-B14F-4D97-AF65-F5344CB8AC3E}">
        <p14:creationId xmlns:p14="http://schemas.microsoft.com/office/powerpoint/2010/main" val="404960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Types of mobile apps</a:t>
            </a:r>
            <a:endParaRPr lang="en-US" sz="3200" dirty="0"/>
          </a:p>
        </p:txBody>
      </p:sp>
      <p:sp>
        <p:nvSpPr>
          <p:cNvPr id="3" name="Content Placeholder 2"/>
          <p:cNvSpPr>
            <a:spLocks noGrp="1"/>
          </p:cNvSpPr>
          <p:nvPr>
            <p:ph idx="1"/>
          </p:nvPr>
        </p:nvSpPr>
        <p:spPr>
          <a:xfrm>
            <a:off x="2026024" y="1649506"/>
            <a:ext cx="10067364" cy="4723998"/>
          </a:xfrm>
        </p:spPr>
        <p:txBody>
          <a:bodyPr>
            <a:noAutofit/>
          </a:bodyPr>
          <a:lstStyle/>
          <a:p>
            <a:pPr marL="457200" indent="-457200">
              <a:buAutoNum type="alphaLcParenR"/>
            </a:pPr>
            <a:r>
              <a:rPr lang="en-US" sz="1400" b="1" dirty="0" smtClean="0"/>
              <a:t>Native apps</a:t>
            </a:r>
            <a:r>
              <a:rPr lang="en-US" sz="1400" dirty="0"/>
              <a:t> are built for a specific operating system. A native app developed for iOS won’t work on Android devices, and vis-versa. If an app is developed on iOS, it will remain exclusive to that operating system unless an Android version is created</a:t>
            </a:r>
            <a:r>
              <a:rPr lang="en-US" sz="1400" dirty="0" smtClean="0"/>
              <a:t>. These apps are downloadable from application </a:t>
            </a:r>
            <a:r>
              <a:rPr lang="en-US" sz="1400" dirty="0"/>
              <a:t>store (such as Google Play or Apple’s App Store). They are developed specifically for one platform, and can take full advantage of all the device features — </a:t>
            </a:r>
            <a:r>
              <a:rPr lang="en-US" sz="1400" dirty="0" smtClean="0"/>
              <a:t>such as the </a:t>
            </a:r>
            <a:r>
              <a:rPr lang="en-US" sz="1400" dirty="0"/>
              <a:t>camera, the GPS, the accelerometer, the compass, the list of contacts, </a:t>
            </a:r>
            <a:r>
              <a:rPr lang="en-US" sz="1400" dirty="0" smtClean="0"/>
              <a:t>Gallery and </a:t>
            </a:r>
            <a:r>
              <a:rPr lang="en-US" sz="1400" dirty="0"/>
              <a:t>so </a:t>
            </a:r>
            <a:r>
              <a:rPr lang="en-US" sz="1400" dirty="0" smtClean="0"/>
              <a:t>on. </a:t>
            </a:r>
            <a:r>
              <a:rPr lang="en-US" sz="1400" b="1" dirty="0" smtClean="0"/>
              <a:t>Example includes </a:t>
            </a:r>
            <a:r>
              <a:rPr lang="en-US" sz="1400" b="1" dirty="0" err="1" smtClean="0"/>
              <a:t>Whatsapp</a:t>
            </a:r>
            <a:r>
              <a:rPr lang="en-US" sz="1400" b="1" dirty="0" smtClean="0"/>
              <a:t>, Instagram, </a:t>
            </a:r>
            <a:r>
              <a:rPr lang="en-US" sz="1400" b="1" dirty="0" err="1" smtClean="0"/>
              <a:t>facebook</a:t>
            </a:r>
            <a:r>
              <a:rPr lang="en-US" sz="1400" b="1" dirty="0" smtClean="0"/>
              <a:t> etc</a:t>
            </a:r>
            <a:r>
              <a:rPr lang="en-US" sz="1400" dirty="0" smtClean="0"/>
              <a:t>. </a:t>
            </a:r>
            <a:r>
              <a:rPr lang="en-US" sz="1400" dirty="0"/>
              <a:t>Native applications are</a:t>
            </a:r>
            <a:r>
              <a:rPr lang="en-US" sz="1400" b="1" dirty="0"/>
              <a:t> implemented in the native language of the mobile </a:t>
            </a:r>
            <a:r>
              <a:rPr lang="en-US" sz="1400" b="1" dirty="0" smtClean="0"/>
              <a:t>phone </a:t>
            </a:r>
            <a:r>
              <a:rPr lang="en-US" sz="1400" dirty="0" smtClean="0"/>
              <a:t>itself</a:t>
            </a:r>
            <a:r>
              <a:rPr lang="en-US" sz="1400" dirty="0"/>
              <a:t>: </a:t>
            </a:r>
            <a:r>
              <a:rPr lang="en-US" sz="1400" i="1" dirty="0"/>
              <a:t>Objective-C</a:t>
            </a:r>
            <a:r>
              <a:rPr lang="en-US" sz="1400" dirty="0"/>
              <a:t>  for iOS, </a:t>
            </a:r>
            <a:r>
              <a:rPr lang="en-US" sz="1400" i="1" dirty="0"/>
              <a:t>Java  </a:t>
            </a:r>
            <a:r>
              <a:rPr lang="en-US" sz="1400" dirty="0"/>
              <a:t>for Android </a:t>
            </a:r>
            <a:r>
              <a:rPr lang="en-US" sz="1400" dirty="0" smtClean="0"/>
              <a:t>and</a:t>
            </a:r>
            <a:r>
              <a:rPr lang="en-US" sz="1400" dirty="0"/>
              <a:t> </a:t>
            </a:r>
            <a:r>
              <a:rPr lang="en-US" sz="1400" i="1" dirty="0"/>
              <a:t>C#</a:t>
            </a:r>
            <a:r>
              <a:rPr lang="en-US" sz="1400" dirty="0"/>
              <a:t> for Windows Phone are some of the most important </a:t>
            </a:r>
            <a:r>
              <a:rPr lang="en-US" sz="1400" dirty="0" smtClean="0"/>
              <a:t>languages.</a:t>
            </a:r>
          </a:p>
          <a:p>
            <a:pPr marL="457200" indent="-457200">
              <a:buAutoNum type="alphaLcParenR"/>
            </a:pPr>
            <a:r>
              <a:rPr lang="en-US" sz="1400" b="1" dirty="0"/>
              <a:t>Web apps</a:t>
            </a:r>
            <a:r>
              <a:rPr lang="en-US" sz="1400" dirty="0"/>
              <a:t> are not real applications; they are really websites that, in many ways,</a:t>
            </a:r>
            <a:r>
              <a:rPr lang="en-US" sz="1400" i="1" dirty="0"/>
              <a:t> look and feel</a:t>
            </a:r>
            <a:r>
              <a:rPr lang="en-US" sz="1400" dirty="0"/>
              <a:t> like native applications, but are not </a:t>
            </a:r>
            <a:r>
              <a:rPr lang="en-US" sz="1400" i="1" dirty="0"/>
              <a:t>implemented </a:t>
            </a:r>
            <a:r>
              <a:rPr lang="en-US" sz="1400" dirty="0"/>
              <a:t>as such</a:t>
            </a:r>
            <a:r>
              <a:rPr lang="en-US" sz="1400" dirty="0" smtClean="0"/>
              <a:t>. Web apps are quick options for making existing content available via mobiles device. </a:t>
            </a:r>
            <a:r>
              <a:rPr lang="en-US" sz="1400" dirty="0"/>
              <a:t>They utilize a device’s web browser to deliver </a:t>
            </a:r>
            <a:r>
              <a:rPr lang="en-US" sz="1400" dirty="0" smtClean="0"/>
              <a:t>content, such as Chrome, Firefox, Opera, Dolphin etc .We </a:t>
            </a:r>
            <a:r>
              <a:rPr lang="en-US" sz="1400" dirty="0"/>
              <a:t>can view a mobile web app on an Android phone, an iOS tablet, a </a:t>
            </a:r>
            <a:r>
              <a:rPr lang="en-US" sz="1400" dirty="0" smtClean="0"/>
              <a:t>PC</a:t>
            </a:r>
            <a:r>
              <a:rPr lang="en-US" sz="1400" dirty="0"/>
              <a:t> </a:t>
            </a:r>
            <a:r>
              <a:rPr lang="en-US" sz="1400" dirty="0" smtClean="0"/>
              <a:t>etc. A web app can be reframed as a mobile optimized webpage of a particular website</a:t>
            </a:r>
          </a:p>
          <a:p>
            <a:pPr marL="0" indent="0">
              <a:buNone/>
            </a:pPr>
            <a:r>
              <a:rPr lang="en-US" sz="1400" b="1" dirty="0" smtClean="0"/>
              <a:t>C)     Hybrid apps or HTML 5</a:t>
            </a:r>
            <a:r>
              <a:rPr lang="en-US" sz="1400" dirty="0"/>
              <a:t> </a:t>
            </a:r>
            <a:r>
              <a:rPr lang="en-US" sz="1400" dirty="0" smtClean="0"/>
              <a:t>Write  once run anywhere. A HTML5 app </a:t>
            </a:r>
            <a:r>
              <a:rPr lang="en-US" sz="1400" b="1" dirty="0" smtClean="0"/>
              <a:t>is, essentially, a mobile website</a:t>
            </a:r>
            <a:r>
              <a:rPr lang="en-US" sz="1400" dirty="0" smtClean="0"/>
              <a:t> which wrap 	their web views within native code to deliver content. As </a:t>
            </a:r>
            <a:r>
              <a:rPr lang="en-US" sz="1400" dirty="0"/>
              <a:t>these apps </a:t>
            </a:r>
            <a:r>
              <a:rPr lang="en-US" sz="1400" dirty="0" smtClean="0"/>
              <a:t>	require  consistent </a:t>
            </a:r>
            <a:r>
              <a:rPr lang="en-US" sz="1400" dirty="0"/>
              <a:t>internet </a:t>
            </a:r>
            <a:r>
              <a:rPr lang="en-US" sz="1400" dirty="0" smtClean="0"/>
              <a:t>	connection</a:t>
            </a:r>
            <a:r>
              <a:rPr lang="en-US" sz="1400" dirty="0"/>
              <a:t>, they limit the users’ capability to utilize them in low/no bandwidth </a:t>
            </a:r>
            <a:r>
              <a:rPr lang="en-US" sz="1400" dirty="0" smtClean="0"/>
              <a:t>	areas. These 	apps </a:t>
            </a:r>
            <a:r>
              <a:rPr lang="en-US" sz="1400" dirty="0"/>
              <a:t>will be </a:t>
            </a:r>
            <a:r>
              <a:rPr lang="en-US" sz="1400" dirty="0" smtClean="0"/>
              <a:t>	built </a:t>
            </a:r>
            <a:r>
              <a:rPr lang="en-US" sz="1400" dirty="0"/>
              <a:t>with the exact same function for every device; with no unique functions that </a:t>
            </a:r>
            <a:r>
              <a:rPr lang="en-US" sz="1400" dirty="0" smtClean="0"/>
              <a:t>	users </a:t>
            </a:r>
            <a:r>
              <a:rPr lang="en-US" sz="1400" dirty="0"/>
              <a:t>have </a:t>
            </a:r>
            <a:r>
              <a:rPr lang="en-US" sz="1400" dirty="0" smtClean="0"/>
              <a:t>	come </a:t>
            </a:r>
            <a:r>
              <a:rPr lang="en-US" sz="1400" dirty="0"/>
              <a:t>to </a:t>
            </a:r>
            <a:r>
              <a:rPr lang="en-US" sz="1400" dirty="0" smtClean="0"/>
              <a:t>	expect </a:t>
            </a:r>
            <a:r>
              <a:rPr lang="en-US" sz="1400" dirty="0"/>
              <a:t>in a mobile </a:t>
            </a:r>
            <a:r>
              <a:rPr lang="en-US" sz="1400" dirty="0" smtClean="0"/>
              <a:t>experience. These hybrid apps are usually face slowdown and 	other issues due 	to 	HTML 5 content. Due to this Facebook got away with hybrid apps in Sep 2012 and 	switched to native 	app for </a:t>
            </a:r>
            <a:r>
              <a:rPr lang="en-US" sz="1400" dirty="0" err="1" smtClean="0"/>
              <a:t>ios</a:t>
            </a:r>
            <a:r>
              <a:rPr lang="en-US" sz="1400" dirty="0" smtClean="0"/>
              <a:t> and android which were much faster in comparison to hybrid apps.</a:t>
            </a:r>
            <a:endParaRPr lang="en-US" sz="1400" dirty="0"/>
          </a:p>
        </p:txBody>
      </p:sp>
    </p:spTree>
    <p:extLst>
      <p:ext uri="{BB962C8B-B14F-4D97-AF65-F5344CB8AC3E}">
        <p14:creationId xmlns:p14="http://schemas.microsoft.com/office/powerpoint/2010/main" val="403010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vs Hybrid vs Web apps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368" y="1295400"/>
            <a:ext cx="8353425" cy="5562600"/>
          </a:xfrm>
          <a:prstGeom prst="rect">
            <a:avLst/>
          </a:prstGeom>
        </p:spPr>
      </p:pic>
    </p:spTree>
    <p:extLst>
      <p:ext uri="{BB962C8B-B14F-4D97-AF65-F5344CB8AC3E}">
        <p14:creationId xmlns:p14="http://schemas.microsoft.com/office/powerpoint/2010/main" val="89393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Significance of mobile app testing</a:t>
            </a:r>
            <a:endParaRPr lang="en-US" sz="3200" dirty="0"/>
          </a:p>
        </p:txBody>
      </p:sp>
      <p:sp>
        <p:nvSpPr>
          <p:cNvPr id="3" name="Content Placeholder 2"/>
          <p:cNvSpPr>
            <a:spLocks noGrp="1"/>
          </p:cNvSpPr>
          <p:nvPr>
            <p:ph idx="1"/>
          </p:nvPr>
        </p:nvSpPr>
        <p:spPr>
          <a:xfrm>
            <a:off x="2366682" y="1568824"/>
            <a:ext cx="9137930" cy="3433482"/>
          </a:xfrm>
        </p:spPr>
        <p:txBody>
          <a:bodyPr>
            <a:normAutofit/>
          </a:bodyPr>
          <a:lstStyle/>
          <a:p>
            <a:r>
              <a:rPr lang="en-US" sz="1400" dirty="0"/>
              <a:t>Testing applications on mobile devices is more challenging than testing </a:t>
            </a:r>
            <a:r>
              <a:rPr lang="en-US" sz="1400" dirty="0" smtClean="0"/>
              <a:t>websites </a:t>
            </a:r>
            <a:r>
              <a:rPr lang="en-US" sz="1400" dirty="0"/>
              <a:t>on desktop due </a:t>
            </a:r>
            <a:r>
              <a:rPr lang="en-US" sz="1400" dirty="0" smtClean="0"/>
              <a:t>to…</a:t>
            </a:r>
            <a:endParaRPr lang="en-US" sz="1400" dirty="0"/>
          </a:p>
          <a:p>
            <a:r>
              <a:rPr lang="en-US" sz="1400" b="1" dirty="0"/>
              <a:t>Different range of mobile devices</a:t>
            </a:r>
            <a:r>
              <a:rPr lang="en-US" sz="1400" dirty="0"/>
              <a:t> with different screen sizes and hardware configurations like hard keypad, virtual keypad (touch screen) and trackball etc.</a:t>
            </a:r>
          </a:p>
          <a:p>
            <a:r>
              <a:rPr lang="en-US" sz="1400" b="1" dirty="0"/>
              <a:t>Wide varieties of mobile devices</a:t>
            </a:r>
            <a:r>
              <a:rPr lang="en-US" sz="1400" dirty="0"/>
              <a:t> like HTC, Samsung</a:t>
            </a:r>
            <a:r>
              <a:rPr lang="en-US" sz="1400" dirty="0" smtClean="0"/>
              <a:t>, Moto, </a:t>
            </a:r>
            <a:r>
              <a:rPr lang="en-US" sz="1400" dirty="0"/>
              <a:t>Apple and Nokia.</a:t>
            </a:r>
          </a:p>
          <a:p>
            <a:r>
              <a:rPr lang="en-US" sz="1400" b="1" dirty="0"/>
              <a:t>Different mobile operating systems</a:t>
            </a:r>
            <a:r>
              <a:rPr lang="en-US" sz="1400" dirty="0"/>
              <a:t> like Android, Symbian, Windows, Blackberry and IOS.</a:t>
            </a:r>
          </a:p>
          <a:p>
            <a:r>
              <a:rPr lang="en-US" sz="1400" b="1" dirty="0"/>
              <a:t>Different versions of operation system</a:t>
            </a:r>
            <a:r>
              <a:rPr lang="en-US" sz="1400" dirty="0"/>
              <a:t> like </a:t>
            </a:r>
            <a:r>
              <a:rPr lang="en-US" sz="1400" dirty="0" err="1"/>
              <a:t>iOS</a:t>
            </a:r>
            <a:r>
              <a:rPr lang="en-US" sz="1400" dirty="0"/>
              <a:t> 5.x, </a:t>
            </a:r>
            <a:r>
              <a:rPr lang="en-US" sz="1400" dirty="0" err="1"/>
              <a:t>iOS</a:t>
            </a:r>
            <a:r>
              <a:rPr lang="en-US" sz="1400" dirty="0"/>
              <a:t> 6.x, </a:t>
            </a:r>
            <a:r>
              <a:rPr lang="en-US" sz="1400" dirty="0" smtClean="0"/>
              <a:t>android 5.0 and 6.0</a:t>
            </a:r>
            <a:endParaRPr lang="en-US" sz="1400" dirty="0"/>
          </a:p>
          <a:p>
            <a:r>
              <a:rPr lang="en-US" sz="1400" b="1" dirty="0"/>
              <a:t>Different mobile network operators</a:t>
            </a:r>
            <a:r>
              <a:rPr lang="en-US" sz="1400" dirty="0"/>
              <a:t> like GSM and CDMA.</a:t>
            </a:r>
          </a:p>
          <a:p>
            <a:r>
              <a:rPr lang="en-US" sz="1400" b="1" dirty="0" smtClean="0"/>
              <a:t>Frequent software updates </a:t>
            </a:r>
            <a:r>
              <a:rPr lang="en-US" sz="1400" dirty="0"/>
              <a:t>– (like android- 4.2, 4.3, 4.4, iOS-5.x, 6.x) – with each update a new testing cycle is recommended to make sure no application functionality is impacted.</a:t>
            </a:r>
          </a:p>
          <a:p>
            <a:endParaRPr lang="en-US" sz="1400" dirty="0"/>
          </a:p>
        </p:txBody>
      </p:sp>
    </p:spTree>
    <p:extLst>
      <p:ext uri="{BB962C8B-B14F-4D97-AF65-F5344CB8AC3E}">
        <p14:creationId xmlns:p14="http://schemas.microsoft.com/office/powerpoint/2010/main" val="405874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Types of mobile app testing</a:t>
            </a:r>
            <a:endParaRPr lang="en-US" sz="3200" dirty="0"/>
          </a:p>
        </p:txBody>
      </p:sp>
      <p:sp>
        <p:nvSpPr>
          <p:cNvPr id="3" name="Content Placeholder 2"/>
          <p:cNvSpPr>
            <a:spLocks noGrp="1"/>
          </p:cNvSpPr>
          <p:nvPr>
            <p:ph idx="1"/>
          </p:nvPr>
        </p:nvSpPr>
        <p:spPr>
          <a:xfrm>
            <a:off x="1577788" y="1407459"/>
            <a:ext cx="9926824" cy="4503763"/>
          </a:xfrm>
        </p:spPr>
        <p:txBody>
          <a:bodyPr>
            <a:noAutofit/>
          </a:bodyPr>
          <a:lstStyle/>
          <a:p>
            <a:r>
              <a:rPr lang="en-US" sz="1400" b="1" dirty="0"/>
              <a:t>Usability </a:t>
            </a:r>
            <a:r>
              <a:rPr lang="en-US" sz="1400" b="1" dirty="0" smtClean="0"/>
              <a:t>testing </a:t>
            </a:r>
            <a:r>
              <a:rPr lang="en-US" sz="1400" dirty="0" smtClean="0"/>
              <a:t>– </a:t>
            </a:r>
            <a:r>
              <a:rPr lang="en-US" sz="1400" dirty="0"/>
              <a:t>To make sure that the mobile app is easy to use and provides a satisfactory user experience to the customers</a:t>
            </a:r>
          </a:p>
          <a:p>
            <a:r>
              <a:rPr lang="en-US" sz="1400" b="1" dirty="0"/>
              <a:t>Compatibility </a:t>
            </a:r>
            <a:r>
              <a:rPr lang="en-US" sz="1400" b="1" dirty="0" smtClean="0"/>
              <a:t>testing </a:t>
            </a:r>
            <a:r>
              <a:rPr lang="en-US" sz="1400" dirty="0" smtClean="0"/>
              <a:t>– </a:t>
            </a:r>
            <a:r>
              <a:rPr lang="en-US" sz="1400" dirty="0"/>
              <a:t>Testing of the application in different mobiles devices, browsers, screen sizes and OS versions according to the requirements.</a:t>
            </a:r>
          </a:p>
          <a:p>
            <a:r>
              <a:rPr lang="en-US" sz="1400" b="1" dirty="0"/>
              <a:t>Interface </a:t>
            </a:r>
            <a:r>
              <a:rPr lang="en-US" sz="1400" b="1" dirty="0" smtClean="0"/>
              <a:t>testing </a:t>
            </a:r>
            <a:r>
              <a:rPr lang="en-US" sz="1400" dirty="0" smtClean="0"/>
              <a:t>– </a:t>
            </a:r>
            <a:r>
              <a:rPr lang="en-US" sz="1400" dirty="0"/>
              <a:t>Testing of menu options, buttons, bookmarks, history, settings, and navigation flow of the application.</a:t>
            </a:r>
          </a:p>
          <a:p>
            <a:r>
              <a:rPr lang="en-US" sz="1400" b="1" dirty="0" smtClean="0"/>
              <a:t>Low </a:t>
            </a:r>
            <a:r>
              <a:rPr lang="en-US" sz="1400" b="1" dirty="0"/>
              <a:t>level resource </a:t>
            </a:r>
            <a:r>
              <a:rPr lang="en-US" sz="1400" b="1" dirty="0" smtClean="0"/>
              <a:t>testing </a:t>
            </a:r>
            <a:r>
              <a:rPr lang="en-US" sz="1400" dirty="0" smtClean="0"/>
              <a:t>: </a:t>
            </a:r>
            <a:r>
              <a:rPr lang="en-US" sz="1400" dirty="0"/>
              <a:t>Testing of memory usage, auto deletion of temporary files, local database growing issues known as low level resource testing.</a:t>
            </a:r>
          </a:p>
          <a:p>
            <a:r>
              <a:rPr lang="en-US" sz="1400" b="1" dirty="0"/>
              <a:t>Performance </a:t>
            </a:r>
            <a:r>
              <a:rPr lang="en-US" sz="1400" b="1" dirty="0" smtClean="0"/>
              <a:t>testing </a:t>
            </a:r>
            <a:r>
              <a:rPr lang="en-US" sz="1400" dirty="0" smtClean="0"/>
              <a:t>– </a:t>
            </a:r>
            <a:r>
              <a:rPr lang="en-US" sz="1400" dirty="0"/>
              <a:t>Testing the performance of the application by changing the connection from 2G, 3G to WIFI, sharing the documents, battery consumption, etc.</a:t>
            </a:r>
          </a:p>
          <a:p>
            <a:r>
              <a:rPr lang="en-US" sz="1400" b="1" dirty="0"/>
              <a:t>Operational </a:t>
            </a:r>
            <a:r>
              <a:rPr lang="en-US" sz="1400" b="1" dirty="0" smtClean="0"/>
              <a:t>testing </a:t>
            </a:r>
            <a:r>
              <a:rPr lang="en-US" sz="1400" dirty="0" smtClean="0"/>
              <a:t>– </a:t>
            </a:r>
            <a:r>
              <a:rPr lang="en-US" sz="1400" dirty="0"/>
              <a:t>Testing of backups and recovery plan if battery goes down, or data loss while upgrading the application from store.</a:t>
            </a:r>
          </a:p>
          <a:p>
            <a:r>
              <a:rPr lang="en-US" sz="1400" b="1" dirty="0"/>
              <a:t>Installation </a:t>
            </a:r>
            <a:r>
              <a:rPr lang="en-US" sz="1400" b="1" dirty="0" smtClean="0"/>
              <a:t>tests </a:t>
            </a:r>
            <a:r>
              <a:rPr lang="en-US" sz="1400" dirty="0" smtClean="0"/>
              <a:t>– </a:t>
            </a:r>
            <a:r>
              <a:rPr lang="en-US" sz="1400" dirty="0"/>
              <a:t>Validation of the application by installing /uninstalling it on the devices.</a:t>
            </a:r>
          </a:p>
          <a:p>
            <a:r>
              <a:rPr lang="en-US" sz="1400" b="1" dirty="0"/>
              <a:t>Security </a:t>
            </a:r>
            <a:r>
              <a:rPr lang="en-US" sz="1400" b="1" dirty="0" smtClean="0"/>
              <a:t>Testing </a:t>
            </a:r>
            <a:r>
              <a:rPr lang="en-US" sz="1400" dirty="0" smtClean="0"/>
              <a:t>– </a:t>
            </a:r>
            <a:r>
              <a:rPr lang="en-US" sz="1400" dirty="0"/>
              <a:t>Testing an application to validate if the information system protects data or not</a:t>
            </a:r>
            <a:r>
              <a:rPr lang="en-US" sz="1400" dirty="0" smtClean="0"/>
              <a:t>.</a:t>
            </a:r>
          </a:p>
          <a:p>
            <a:r>
              <a:rPr lang="en-US" sz="1400" b="1" dirty="0" smtClean="0"/>
              <a:t>Automation testing </a:t>
            </a:r>
            <a:r>
              <a:rPr lang="en-US" sz="1400" dirty="0" smtClean="0"/>
              <a:t>– Testing the functionality application in an automated way using the mobile app automation tools like Selendroid, Appium, MonkeyRunner, Robotium, Ranorex etc</a:t>
            </a:r>
            <a:endParaRPr lang="en-US" sz="1400" dirty="0"/>
          </a:p>
        </p:txBody>
      </p:sp>
    </p:spTree>
    <p:extLst>
      <p:ext uri="{BB962C8B-B14F-4D97-AF65-F5344CB8AC3E}">
        <p14:creationId xmlns:p14="http://schemas.microsoft.com/office/powerpoint/2010/main" val="206514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Mobile application Testing Strategy</a:t>
            </a:r>
            <a:endParaRPr lang="en-US" sz="3200" dirty="0"/>
          </a:p>
        </p:txBody>
      </p:sp>
      <p:sp>
        <p:nvSpPr>
          <p:cNvPr id="3" name="Content Placeholder 2"/>
          <p:cNvSpPr>
            <a:spLocks noGrp="1"/>
          </p:cNvSpPr>
          <p:nvPr>
            <p:ph idx="1"/>
          </p:nvPr>
        </p:nvSpPr>
        <p:spPr>
          <a:xfrm>
            <a:off x="2589212" y="1622612"/>
            <a:ext cx="8915400" cy="5023848"/>
          </a:xfrm>
        </p:spPr>
        <p:txBody>
          <a:bodyPr>
            <a:normAutofit fontScale="70000" lnSpcReduction="20000"/>
          </a:bodyPr>
          <a:lstStyle/>
          <a:p>
            <a:r>
              <a:rPr lang="en-US" sz="2000" b="1" dirty="0" smtClean="0"/>
              <a:t>Selection of devices </a:t>
            </a:r>
            <a:r>
              <a:rPr lang="en-US" sz="2000" dirty="0" smtClean="0"/>
              <a:t>-- </a:t>
            </a:r>
            <a:r>
              <a:rPr lang="en-US" sz="2000" dirty="0"/>
              <a:t>Analyze the market and choose the devices that are widely used. (This decision mostly relies on the clients. The client or the app builders consider the popularity factor of a certain devices as well as the marketing needs for the application to decide what handsets to use for testing</a:t>
            </a:r>
            <a:r>
              <a:rPr lang="en-US" sz="2000" dirty="0" smtClean="0"/>
              <a:t>.). Widely used devices include Samsung Galaxy series phones, Apple I phones, Nokia windows phones, Google nexus etc</a:t>
            </a:r>
          </a:p>
          <a:p>
            <a:r>
              <a:rPr lang="en-US" sz="2000" b="1" dirty="0" smtClean="0"/>
              <a:t>Emulators</a:t>
            </a:r>
            <a:r>
              <a:rPr lang="en-US" sz="2000" dirty="0" smtClean="0"/>
              <a:t> -- </a:t>
            </a:r>
            <a:r>
              <a:rPr lang="en-US" sz="2000" dirty="0"/>
              <a:t>The use of these is extremely useful in the</a:t>
            </a:r>
            <a:r>
              <a:rPr lang="en-US" sz="2000" b="1" dirty="0"/>
              <a:t> </a:t>
            </a:r>
            <a:r>
              <a:rPr lang="en-US" sz="2000" dirty="0"/>
              <a:t>initial stages of development, as they allow quick and efficient checking of the app. Emulator is a system that runs software from one environment to another environment without changing the software itself. It duplicates the features and work on real system</a:t>
            </a:r>
            <a:r>
              <a:rPr lang="en-US" sz="2000" dirty="0" smtClean="0"/>
              <a:t>. Examples include Device emulators for iPhone </a:t>
            </a:r>
            <a:r>
              <a:rPr lang="en-US" sz="2000" dirty="0">
                <a:hlinkClick r:id="rId2"/>
              </a:rPr>
              <a:t>http://iphone4simulator.com</a:t>
            </a:r>
            <a:r>
              <a:rPr lang="en-US" sz="2000" dirty="0" smtClean="0">
                <a:hlinkClick r:id="rId2"/>
              </a:rPr>
              <a:t>/</a:t>
            </a:r>
            <a:r>
              <a:rPr lang="en-US" sz="2000" dirty="0" smtClean="0"/>
              <a:t> or browser emulator for android which is available in Chrome</a:t>
            </a:r>
          </a:p>
          <a:p>
            <a:r>
              <a:rPr lang="en-US" sz="2000" b="1" dirty="0" smtClean="0"/>
              <a:t>Physical devices </a:t>
            </a:r>
            <a:r>
              <a:rPr lang="en-US" sz="2000" dirty="0" smtClean="0"/>
              <a:t>– During initial stages of app development , testing on emulators can be considered. Once the app development gains a significant progress, it is recommended to test the app on real physical devices such as Android smart phone, Android TAB, iPhones, iPad, Blackberry, Windows Phone etc</a:t>
            </a:r>
          </a:p>
          <a:p>
            <a:r>
              <a:rPr lang="en-US" sz="2000" b="1" dirty="0" smtClean="0"/>
              <a:t>Manual vs Automation testing </a:t>
            </a:r>
            <a:r>
              <a:rPr lang="en-US" sz="2000" dirty="0" smtClean="0"/>
              <a:t>– When the application is in the initial stages of development , test it manually on both emulators and devices to make sure the functionality is working fine. If the application is going through minor changes , test it manually. Once there are more number of regression tests, automate it using any of the mobile app automation tools such as </a:t>
            </a:r>
            <a:r>
              <a:rPr lang="en-US" sz="2000" dirty="0" err="1" smtClean="0"/>
              <a:t>Appuim</a:t>
            </a:r>
            <a:r>
              <a:rPr lang="en-US" sz="2000" dirty="0" smtClean="0"/>
              <a:t>, which can be used for both Android and </a:t>
            </a:r>
            <a:r>
              <a:rPr lang="en-US" sz="2000" dirty="0" err="1" smtClean="0"/>
              <a:t>ios</a:t>
            </a:r>
            <a:r>
              <a:rPr lang="en-US" sz="2000" dirty="0" smtClean="0"/>
              <a:t>, which saves considerable amount of time testing the regression tests on different devices and browsers. </a:t>
            </a:r>
            <a:endParaRPr lang="en-US" sz="2000" b="1" dirty="0" smtClean="0"/>
          </a:p>
          <a:p>
            <a:r>
              <a:rPr lang="en-US" sz="2000" b="1" dirty="0" smtClean="0"/>
              <a:t>Mobile app testing on the cloud -- </a:t>
            </a:r>
            <a:r>
              <a:rPr lang="en-US" sz="2000" dirty="0" smtClean="0"/>
              <a:t> </a:t>
            </a:r>
            <a:r>
              <a:rPr lang="en-US" sz="2000" dirty="0"/>
              <a:t>running devices on multiple systems or networks via Internet where applications can be tested, updated and managed. For testing purposes, it creates the web based mobile environment on a simulator to access the mobile app</a:t>
            </a:r>
            <a:r>
              <a:rPr lang="en-US" sz="2000" dirty="0" smtClean="0"/>
              <a:t>.	</a:t>
            </a:r>
            <a:endParaRPr lang="en-US" sz="2000" b="1" dirty="0" smtClean="0"/>
          </a:p>
          <a:p>
            <a:pPr marL="0" indent="0">
              <a:buNone/>
            </a:pPr>
            <a:endParaRPr lang="en-US" sz="1400" dirty="0"/>
          </a:p>
        </p:txBody>
      </p:sp>
    </p:spTree>
    <p:extLst>
      <p:ext uri="{BB962C8B-B14F-4D97-AF65-F5344CB8AC3E}">
        <p14:creationId xmlns:p14="http://schemas.microsoft.com/office/powerpoint/2010/main" val="96006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160" y="642040"/>
            <a:ext cx="8911687" cy="1280890"/>
          </a:xfrm>
        </p:spPr>
        <p:txBody>
          <a:bodyPr>
            <a:normAutofit/>
          </a:bodyPr>
          <a:lstStyle/>
          <a:p>
            <a:r>
              <a:rPr lang="en-US" sz="3200" dirty="0"/>
              <a:t>Manual </a:t>
            </a:r>
            <a:r>
              <a:rPr lang="en-US" sz="3200" dirty="0" smtClean="0"/>
              <a:t>testing </a:t>
            </a:r>
            <a:r>
              <a:rPr lang="en-US" sz="3200" dirty="0"/>
              <a:t>on a </a:t>
            </a:r>
            <a:r>
              <a:rPr lang="en-US" sz="3200" dirty="0" smtClean="0"/>
              <a:t>local </a:t>
            </a:r>
            <a:r>
              <a:rPr lang="en-US" sz="3200" dirty="0"/>
              <a:t>Android </a:t>
            </a:r>
            <a:r>
              <a:rPr lang="en-US" sz="3200" dirty="0" smtClean="0"/>
              <a:t>Device -- </a:t>
            </a:r>
            <a:r>
              <a:rPr lang="en-US" sz="3200" dirty="0" err="1" smtClean="0"/>
              <a:t>WebApp</a:t>
            </a:r>
            <a:endParaRPr lang="en-US" sz="3200" dirty="0"/>
          </a:p>
        </p:txBody>
      </p:sp>
      <p:sp>
        <p:nvSpPr>
          <p:cNvPr id="3" name="Content Placeholder 2"/>
          <p:cNvSpPr>
            <a:spLocks noGrp="1"/>
          </p:cNvSpPr>
          <p:nvPr>
            <p:ph idx="1"/>
          </p:nvPr>
        </p:nvSpPr>
        <p:spPr>
          <a:xfrm>
            <a:off x="1172789" y="1692322"/>
            <a:ext cx="8915400" cy="4344406"/>
          </a:xfrm>
        </p:spPr>
        <p:txBody>
          <a:bodyPr>
            <a:normAutofit/>
          </a:bodyPr>
          <a:lstStyle/>
          <a:p>
            <a:r>
              <a:rPr lang="en-US" sz="1400" dirty="0"/>
              <a:t>Install the Android SDK on </a:t>
            </a:r>
            <a:r>
              <a:rPr lang="en-US" sz="1400" dirty="0" smtClean="0"/>
              <a:t>the </a:t>
            </a:r>
            <a:r>
              <a:rPr lang="en-US" sz="1400" dirty="0"/>
              <a:t>machine. The SDK provides plenty of capabilities for testing native and hybrid apps - if </a:t>
            </a:r>
            <a:r>
              <a:rPr lang="en-US" sz="1400" dirty="0" smtClean="0"/>
              <a:t>we’re </a:t>
            </a:r>
            <a:r>
              <a:rPr lang="en-US" sz="1400" dirty="0"/>
              <a:t>just testing a mobile site, many of these features won’t be relevant </a:t>
            </a:r>
            <a:r>
              <a:rPr lang="en-US" sz="1400" dirty="0" smtClean="0"/>
              <a:t>but nevertheless we </a:t>
            </a:r>
            <a:r>
              <a:rPr lang="en-US" sz="1400" dirty="0"/>
              <a:t>have to install the entire SDK.</a:t>
            </a:r>
          </a:p>
          <a:p>
            <a:r>
              <a:rPr lang="en-US" sz="1400" dirty="0" smtClean="0"/>
              <a:t>On </a:t>
            </a:r>
            <a:r>
              <a:rPr lang="en-US" sz="1400" dirty="0"/>
              <a:t>Android 4 and newer, go to Settings &gt; Developer Options and enable USB Debugging. If this option is hidden, go to Settings &gt; About Phone and tap Build number seven times </a:t>
            </a:r>
            <a:r>
              <a:rPr lang="en-US" sz="1400" dirty="0" smtClean="0"/>
              <a:t>to get Developer options</a:t>
            </a:r>
          </a:p>
          <a:p>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160" y="3284347"/>
            <a:ext cx="7952381" cy="2752381"/>
          </a:xfrm>
          <a:prstGeom prst="rect">
            <a:avLst/>
          </a:prstGeom>
        </p:spPr>
      </p:pic>
    </p:spTree>
    <p:extLst>
      <p:ext uri="{BB962C8B-B14F-4D97-AF65-F5344CB8AC3E}">
        <p14:creationId xmlns:p14="http://schemas.microsoft.com/office/powerpoint/2010/main" val="141514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95" y="708120"/>
            <a:ext cx="8915400" cy="4540250"/>
          </a:xfrm>
        </p:spPr>
        <p:txBody>
          <a:bodyPr>
            <a:normAutofit/>
          </a:bodyPr>
          <a:lstStyle/>
          <a:p>
            <a:r>
              <a:rPr lang="en-US" sz="1400" dirty="0"/>
              <a:t>Set up your computer to detect the Android device via USB. This should work seamlessly on Mac OS X, and requires some drivers and configuration on Windows and Linux.</a:t>
            </a:r>
          </a:p>
          <a:p>
            <a:r>
              <a:rPr lang="en-US" sz="1400" dirty="0"/>
              <a:t>Connect the device to computer via USB cable and verify that the computer sees it, by running </a:t>
            </a:r>
            <a:r>
              <a:rPr lang="en-US" sz="1400" dirty="0" smtClean="0"/>
              <a:t>“</a:t>
            </a:r>
            <a:r>
              <a:rPr lang="en-US" sz="1400" dirty="0" err="1" smtClean="0"/>
              <a:t>adb</a:t>
            </a:r>
            <a:r>
              <a:rPr lang="en-US" sz="1400" dirty="0" smtClean="0"/>
              <a:t> devices” command on command prompt from </a:t>
            </a:r>
            <a:r>
              <a:rPr lang="en-US" sz="1400" dirty="0"/>
              <a:t>your SDK platform-tools/ directory. If connected, you'll see the device name listed as a "device" (this “name” may be a cryptic ID number - but as long as you see something there, that’s probably your device).</a:t>
            </a:r>
          </a:p>
          <a:p>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324" y="2337880"/>
            <a:ext cx="6449325" cy="3258005"/>
          </a:xfrm>
          <a:prstGeom prst="rect">
            <a:avLst/>
          </a:prstGeom>
        </p:spPr>
      </p:pic>
    </p:spTree>
    <p:extLst>
      <p:ext uri="{BB962C8B-B14F-4D97-AF65-F5344CB8AC3E}">
        <p14:creationId xmlns:p14="http://schemas.microsoft.com/office/powerpoint/2010/main" val="9985525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Ion Boardroom</Template>
  <TotalTime>475</TotalTime>
  <Words>1052</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Mobile Application Testing – Overview</vt:lpstr>
      <vt:lpstr>Why mobile app testing is necessary ? </vt:lpstr>
      <vt:lpstr>Types of mobile apps</vt:lpstr>
      <vt:lpstr>Native vs Hybrid vs Web apps</vt:lpstr>
      <vt:lpstr>Significance of mobile app testing</vt:lpstr>
      <vt:lpstr>Types of mobile app testing</vt:lpstr>
      <vt:lpstr>Mobile application Testing Strategy</vt:lpstr>
      <vt:lpstr>Manual testing on a local Android Device -- WebApp</vt:lpstr>
      <vt:lpstr>PowerPoint Presentation</vt:lpstr>
      <vt:lpstr>PowerPoint Presentation</vt:lpstr>
      <vt:lpstr>PowerPoint Presentation</vt:lpstr>
      <vt:lpstr>Manual testing on a local android device – native app</vt:lpstr>
      <vt:lpstr>Fiddler debugging proxy to see android native app network calls</vt:lpstr>
      <vt:lpstr>PowerPoint Presentation</vt:lpstr>
      <vt:lpstr>Android emulators for Windows 7/8/10</vt:lpstr>
      <vt:lpstr>GenyMotion…</vt:lpstr>
      <vt:lpstr>Ios simulator for Mac</vt:lpstr>
      <vt:lpstr>Android/ios mobile app test automation tools</vt:lpstr>
      <vt:lpstr>What’s next ?</vt:lpstr>
      <vt:lpstr>PowerPoint Presentation</vt:lpstr>
      <vt:lpstr>Thank you!!</vt:lpstr>
    </vt:vector>
  </TitlesOfParts>
  <Company>ITC INFOTECH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Testing -- Android</dc:title>
  <dc:creator>Ravindra Kesarabhavi</dc:creator>
  <cp:lastModifiedBy>Ravindra Kesarabhavi</cp:lastModifiedBy>
  <cp:revision>128</cp:revision>
  <dcterms:created xsi:type="dcterms:W3CDTF">2016-06-15T06:56:10Z</dcterms:created>
  <dcterms:modified xsi:type="dcterms:W3CDTF">2016-06-17T12:20:13Z</dcterms:modified>
</cp:coreProperties>
</file>