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5"/>
  </p:notesMasterIdLst>
  <p:handoutMasterIdLst>
    <p:handoutMasterId r:id="rId16"/>
  </p:handoutMasterIdLst>
  <p:sldIdLst>
    <p:sldId id="335" r:id="rId3"/>
    <p:sldId id="490" r:id="rId4"/>
    <p:sldId id="505" r:id="rId5"/>
    <p:sldId id="506" r:id="rId6"/>
    <p:sldId id="507" r:id="rId7"/>
    <p:sldId id="508" r:id="rId8"/>
    <p:sldId id="510" r:id="rId9"/>
    <p:sldId id="509" r:id="rId10"/>
    <p:sldId id="512" r:id="rId11"/>
    <p:sldId id="514" r:id="rId12"/>
    <p:sldId id="513" r:id="rId13"/>
    <p:sldId id="5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339933"/>
    <a:srgbClr val="5EAFA6"/>
    <a:srgbClr val="608CAB"/>
    <a:srgbClr val="00CC99"/>
    <a:srgbClr val="6267A6"/>
    <a:srgbClr val="69B75B"/>
    <a:srgbClr val="5CB37C"/>
    <a:srgbClr val="C3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9374"/>
            <a:ext cx="9144000" cy="102083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146" y="6367066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7254" y="0"/>
            <a:ext cx="3034746" cy="14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©2015 ITC Infotech.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©2015 ITC Infotech.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5439" y="1076099"/>
            <a:ext cx="11194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0" y="15567"/>
            <a:ext cx="9521867" cy="80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©2015 ITC Infotech.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©2015 ITC Infotech. All Rights Reserved.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©2015 ITC Infotech. All Rights Reserved.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©2015 ITC Infotech.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©2015 ITC Infotech.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©2015 ITC Infotech. All Rights Reserved.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©2015 ITC Infotech. All Rights Reserved.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" y="-6"/>
            <a:ext cx="716424" cy="6858000"/>
            <a:chOff x="-2727" y="-5"/>
            <a:chExt cx="716424" cy="6858000"/>
          </a:xfrm>
        </p:grpSpPr>
        <p:grpSp>
          <p:nvGrpSpPr>
            <p:cNvPr id="40" name="Group 39"/>
            <p:cNvGrpSpPr/>
            <p:nvPr/>
          </p:nvGrpSpPr>
          <p:grpSpPr>
            <a:xfrm>
              <a:off x="-2727" y="-5"/>
              <a:ext cx="571473" cy="6858000"/>
              <a:chOff x="6048440" y="-936481"/>
              <a:chExt cx="196717" cy="9144001"/>
            </a:xfrm>
          </p:grpSpPr>
          <p:sp>
            <p:nvSpPr>
              <p:cNvPr id="46" name="Rectangle 45" descr="Gold bar"/>
              <p:cNvSpPr>
                <a:spLocks noChangeArrowheads="1"/>
              </p:cNvSpPr>
              <p:nvPr/>
            </p:nvSpPr>
            <p:spPr bwMode="auto">
              <a:xfrm rot="10800000" flipH="1">
                <a:off x="6048440" y="5159057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 descr="Orange bar"/>
              <p:cNvSpPr>
                <a:spLocks noChangeArrowheads="1"/>
              </p:cNvSpPr>
              <p:nvPr/>
            </p:nvSpPr>
            <p:spPr bwMode="auto">
              <a:xfrm rot="10800000" flipH="1">
                <a:off x="6048440" y="2110594"/>
                <a:ext cx="196717" cy="3048463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 descr="Slate bar"/>
              <p:cNvSpPr>
                <a:spLocks noChangeArrowheads="1"/>
              </p:cNvSpPr>
              <p:nvPr/>
            </p:nvSpPr>
            <p:spPr bwMode="auto">
              <a:xfrm rot="10800000" flipH="1">
                <a:off x="6048440" y="-936481"/>
                <a:ext cx="196717" cy="3048463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66005" y="-5"/>
              <a:ext cx="147692" cy="6858000"/>
              <a:chOff x="6048440" y="-936481"/>
              <a:chExt cx="196717" cy="9144001"/>
            </a:xfrm>
          </p:grpSpPr>
          <p:sp>
            <p:nvSpPr>
              <p:cNvPr id="43" name="Rectangle 42" descr="Gold bar"/>
              <p:cNvSpPr>
                <a:spLocks noChangeArrowheads="1"/>
              </p:cNvSpPr>
              <p:nvPr/>
            </p:nvSpPr>
            <p:spPr bwMode="auto">
              <a:xfrm rot="10800000" flipH="1">
                <a:off x="6048440" y="5159057"/>
                <a:ext cx="196717" cy="30484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prstClr val="white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lvl="0" algn="ctr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 descr="Orange bar"/>
              <p:cNvSpPr>
                <a:spLocks noChangeArrowheads="1"/>
              </p:cNvSpPr>
              <p:nvPr/>
            </p:nvSpPr>
            <p:spPr bwMode="auto">
              <a:xfrm rot="10800000" flipH="1">
                <a:off x="6048440" y="2110594"/>
                <a:ext cx="196717" cy="30484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prstClr val="white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 descr="Slate bar"/>
              <p:cNvSpPr>
                <a:spLocks noChangeArrowheads="1"/>
              </p:cNvSpPr>
              <p:nvPr/>
            </p:nvSpPr>
            <p:spPr bwMode="auto">
              <a:xfrm rot="10800000" flipH="1">
                <a:off x="6048440" y="-936481"/>
                <a:ext cx="196717" cy="30484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646782" y="-5"/>
              <a:ext cx="4571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670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4699" y="6367065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533"/>
            <a:ext cx="11194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9820"/>
            <a:ext cx="9521867" cy="80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05017" y="0"/>
            <a:ext cx="1686983" cy="8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dyManjunath/A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PES </a:t>
            </a:r>
            <a:r>
              <a:rPr lang="en-US" dirty="0"/>
              <a:t> </a:t>
            </a:r>
            <a:r>
              <a:rPr lang="en-US" dirty="0" err="1" smtClean="0"/>
              <a:t>Technothon</a:t>
            </a:r>
            <a:r>
              <a:rPr lang="en-US" dirty="0" smtClean="0"/>
              <a:t>- 2016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524000" y="4006574"/>
            <a:ext cx="9144000" cy="1020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Proposal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5439" y="1076099"/>
            <a:ext cx="11194774" cy="5176420"/>
          </a:xfrm>
        </p:spPr>
        <p:txBody>
          <a:bodyPr>
            <a:noAutofit/>
          </a:bodyPr>
          <a:lstStyle/>
          <a:p>
            <a:pPr lvl="0"/>
            <a:r>
              <a:rPr lang="en-US" sz="1600" b="1" dirty="0" smtClean="0"/>
              <a:t>Application</a:t>
            </a:r>
            <a:r>
              <a:rPr lang="en-US" sz="1600" b="1" dirty="0"/>
              <a:t>: </a:t>
            </a:r>
          </a:p>
          <a:p>
            <a:pPr marL="0" lvl="0" indent="0">
              <a:buNone/>
            </a:pPr>
            <a:r>
              <a:rPr lang="en-US" sz="2000" dirty="0"/>
              <a:t>     </a:t>
            </a:r>
            <a:r>
              <a:rPr lang="en-US" sz="1200" dirty="0"/>
              <a:t>Understand the vast sales domain application and the domain quickly, without any proper artifacts</a:t>
            </a:r>
          </a:p>
          <a:p>
            <a:pPr marL="0" lvl="0" indent="0">
              <a:buNone/>
            </a:pPr>
            <a:r>
              <a:rPr lang="en-US" sz="1200" dirty="0"/>
              <a:t>         Consolidate veriﬁcation and validation activities to reduce dependency</a:t>
            </a:r>
          </a:p>
          <a:p>
            <a:pPr marL="0" lvl="0" indent="0">
              <a:buNone/>
            </a:pPr>
            <a:r>
              <a:rPr lang="en-US" sz="1200" dirty="0"/>
              <a:t>         Create a ﬂexible and scalable model in line with growing needs </a:t>
            </a:r>
          </a:p>
          <a:p>
            <a:pPr marL="0" lvl="0" indent="0">
              <a:buNone/>
            </a:pPr>
            <a:r>
              <a:rPr lang="en-US" sz="1600" b="1" dirty="0"/>
              <a:t>  Selenium:</a:t>
            </a:r>
          </a:p>
          <a:p>
            <a:pPr marL="0" lvl="0" indent="0">
              <a:buNone/>
            </a:pPr>
            <a:r>
              <a:rPr lang="en-US" sz="1200" b="1" dirty="0"/>
              <a:t>       </a:t>
            </a:r>
            <a:r>
              <a:rPr lang="en-US" sz="1200" dirty="0"/>
              <a:t>Dealing with Mouse hover events, pop-up windows, Frames</a:t>
            </a:r>
          </a:p>
          <a:p>
            <a:pPr marL="0" lvl="0" indent="0">
              <a:buNone/>
            </a:pPr>
            <a:r>
              <a:rPr lang="en-US" sz="1200" dirty="0"/>
              <a:t>        No event trigger from value changes</a:t>
            </a:r>
          </a:p>
          <a:p>
            <a:pPr marL="0" lvl="0" indent="0">
              <a:buNone/>
            </a:pPr>
            <a:r>
              <a:rPr lang="en-US" sz="1200" dirty="0"/>
              <a:t>       Timeout resulting from synchronization problems</a:t>
            </a:r>
          </a:p>
          <a:p>
            <a:pPr marL="0" lvl="0" indent="0">
              <a:buNone/>
            </a:pPr>
            <a:r>
              <a:rPr lang="en-US" sz="1200" dirty="0"/>
              <a:t>        Document upload and Download</a:t>
            </a:r>
          </a:p>
          <a:p>
            <a:pPr marL="0" lvl="0" indent="0">
              <a:buNone/>
            </a:pPr>
            <a:r>
              <a:rPr lang="en-US" sz="1200" dirty="0"/>
              <a:t>       Customizing TestNG report into emailable &amp; Sending mails using Microsoft Exchange Java service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15316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/>
              <a:t>Learnings from this program :</a:t>
            </a:r>
          </a:p>
          <a:p>
            <a:pPr marL="0" lvl="0" indent="0">
              <a:buNone/>
            </a:pPr>
            <a:r>
              <a:rPr lang="en-US" sz="1800" dirty="0"/>
              <a:t>      </a:t>
            </a:r>
            <a:r>
              <a:rPr lang="en-US" sz="1600" dirty="0"/>
              <a:t>Team members learned about below Technology with </a:t>
            </a:r>
            <a:r>
              <a:rPr lang="en-US" sz="1600" b="1" dirty="0"/>
              <a:t>Setup set up &amp; Configuration</a:t>
            </a:r>
            <a:r>
              <a:rPr lang="en-US" sz="1600" dirty="0"/>
              <a:t>: </a:t>
            </a:r>
          </a:p>
          <a:p>
            <a:pPr marL="0" lvl="0" indent="0">
              <a:buNone/>
            </a:pPr>
            <a:r>
              <a:rPr lang="en-US" sz="1600" dirty="0"/>
              <a:t>           </a:t>
            </a:r>
            <a:r>
              <a:rPr lang="en-US" sz="1600" b="1" dirty="0"/>
              <a:t>Selenium WebDriver</a:t>
            </a:r>
          </a:p>
          <a:p>
            <a:pPr marL="0" lvl="0" indent="0">
              <a:buNone/>
            </a:pPr>
            <a:r>
              <a:rPr lang="en-US" sz="1600" b="1" dirty="0"/>
              <a:t>           Java</a:t>
            </a:r>
          </a:p>
          <a:p>
            <a:pPr marL="0" lvl="0" indent="0">
              <a:buNone/>
            </a:pPr>
            <a:r>
              <a:rPr lang="en-US" sz="1600" b="1" dirty="0"/>
              <a:t>          GitHub</a:t>
            </a:r>
          </a:p>
          <a:p>
            <a:pPr marL="0" lvl="0" indent="0">
              <a:buNone/>
            </a:pPr>
            <a:r>
              <a:rPr lang="en-US" sz="1600" b="1" dirty="0"/>
              <a:t>          AutoIt</a:t>
            </a:r>
          </a:p>
          <a:p>
            <a:pPr marL="0" lvl="0" indent="0">
              <a:buNone/>
            </a:pPr>
            <a:r>
              <a:rPr lang="en-US" sz="1600" b="1" dirty="0"/>
              <a:t>          Listeners</a:t>
            </a:r>
          </a:p>
          <a:p>
            <a:pPr marL="0" indent="0">
              <a:buNone/>
            </a:pPr>
            <a:r>
              <a:rPr lang="en-US" sz="1600" b="1" dirty="0"/>
              <a:t>         Customizing report, Loggers, Video recording</a:t>
            </a:r>
          </a:p>
          <a:p>
            <a:pPr marL="0" indent="0">
              <a:buNone/>
            </a:pPr>
            <a:r>
              <a:rPr lang="en-US" sz="1600" b="1" dirty="0"/>
              <a:t>         Mail sending Programmatically</a:t>
            </a:r>
          </a:p>
          <a:p>
            <a:pPr marL="0" lvl="0" indent="0">
              <a:buNone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this program</a:t>
            </a:r>
          </a:p>
        </p:txBody>
      </p:sp>
    </p:spTree>
    <p:extLst>
      <p:ext uri="{BB962C8B-B14F-4D97-AF65-F5344CB8AC3E}">
        <p14:creationId xmlns:p14="http://schemas.microsoft.com/office/powerpoint/2010/main" val="18871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 smtClean="0"/>
              <a:t>Team </a:t>
            </a:r>
            <a:r>
              <a:rPr lang="en-US" sz="2000" dirty="0"/>
              <a:t>Members and Roles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Manjunath Reddy – Team lead(Mentor)</a:t>
            </a:r>
          </a:p>
          <a:p>
            <a:pPr lvl="1"/>
            <a:r>
              <a:rPr lang="en-US" sz="1600" dirty="0"/>
              <a:t>Akshaya Kumar Panigrahi- Team </a:t>
            </a:r>
            <a:r>
              <a:rPr lang="en-US" sz="1600" dirty="0" smtClean="0"/>
              <a:t>member</a:t>
            </a:r>
          </a:p>
          <a:p>
            <a:pPr lvl="1"/>
            <a:r>
              <a:rPr lang="en-US" sz="1600" dirty="0" smtClean="0"/>
              <a:t>Mallikarjuna Dakkipuram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Roles</a:t>
            </a:r>
          </a:p>
        </p:txBody>
      </p:sp>
    </p:spTree>
    <p:extLst>
      <p:ext uri="{BB962C8B-B14F-4D97-AF65-F5344CB8AC3E}">
        <p14:creationId xmlns:p14="http://schemas.microsoft.com/office/powerpoint/2010/main" val="46429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9007" y="1072256"/>
            <a:ext cx="48274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Problem </a:t>
            </a:r>
            <a:r>
              <a:rPr lang="en-US" sz="2400" b="1" dirty="0" smtClean="0">
                <a:latin typeface="Calibri" panose="020F0502020204030204" pitchFamily="34" charset="0"/>
              </a:rPr>
              <a:t>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Solution Proposed 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</a:rPr>
              <a:t>Duration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Architecture of the </a:t>
            </a:r>
            <a:r>
              <a:rPr lang="en-US" sz="2400" b="1" dirty="0" smtClean="0">
                <a:latin typeface="Calibri" panose="020F0502020204030204" pitchFamily="34" charset="0"/>
              </a:rPr>
              <a:t>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Technology </a:t>
            </a:r>
            <a:r>
              <a:rPr lang="en-US" sz="2400" b="1" dirty="0" smtClean="0">
                <a:latin typeface="Calibri" panose="020F0502020204030204" pitchFamily="34" charset="0"/>
              </a:rPr>
              <a:t>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Documentation </a:t>
            </a:r>
            <a:r>
              <a:rPr lang="en-US" sz="2400" b="1" dirty="0" smtClean="0">
                <a:latin typeface="Calibri" panose="020F0502020204030204" pitchFamily="34" charset="0"/>
              </a:rPr>
              <a:t>repository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Benefit of this </a:t>
            </a:r>
            <a:r>
              <a:rPr lang="en-US" sz="2400" b="1" dirty="0" smtClean="0">
                <a:latin typeface="Calibri" panose="020F0502020204030204" pitchFamily="34" charset="0"/>
              </a:rPr>
              <a:t>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</a:rPr>
              <a:t>Demo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Challenges and Suggestions: 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Learnings from this program 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</a:rPr>
              <a:t>Team Members and </a:t>
            </a:r>
            <a:r>
              <a:rPr lang="en-US" sz="2400" b="1" dirty="0" smtClean="0">
                <a:latin typeface="Calibri" panose="020F0502020204030204" pitchFamily="34" charset="0"/>
              </a:rPr>
              <a:t>Roles</a:t>
            </a:r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/>
              <a:t>Problem Statement</a:t>
            </a:r>
            <a:r>
              <a:rPr lang="en-US" sz="2000" dirty="0" smtClean="0"/>
              <a:t>:</a:t>
            </a:r>
          </a:p>
          <a:p>
            <a:pPr marL="0" lvl="0" indent="0">
              <a:buNone/>
            </a:pPr>
            <a:r>
              <a:rPr lang="en-US" sz="1400" dirty="0" smtClean="0"/>
              <a:t>Below are the objectives considered for Automation.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600" b="1" dirty="0"/>
              <a:t>Framework objectives</a:t>
            </a:r>
            <a:r>
              <a:rPr lang="en-US" sz="1600" b="1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Base library files created </a:t>
            </a:r>
            <a:r>
              <a:rPr lang="en-US" sz="1400" dirty="0" smtClean="0"/>
              <a:t>by implementing POM(Page Object Model) with a standard design</a:t>
            </a:r>
          </a:p>
          <a:p>
            <a:pPr lvl="1">
              <a:lnSpc>
                <a:spcPct val="100000"/>
              </a:lnSpc>
            </a:pPr>
            <a:r>
              <a:rPr lang="en-IN" sz="1400" dirty="0"/>
              <a:t>Engineers are exposed only to the implemented libraries and </a:t>
            </a:r>
            <a:r>
              <a:rPr lang="en-IN" sz="1400" dirty="0" smtClean="0"/>
              <a:t>test scripts </a:t>
            </a:r>
            <a:r>
              <a:rPr lang="en-IN" sz="1400" dirty="0"/>
              <a:t>are </a:t>
            </a:r>
            <a:r>
              <a:rPr lang="en-IN" sz="1400" dirty="0" smtClean="0"/>
              <a:t>created by </a:t>
            </a:r>
            <a:r>
              <a:rPr lang="en-IN" sz="1400" dirty="0"/>
              <a:t>just invoking the libraries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Standard of writing scripts and best practices should be followed through out the Framework i.e. use of loggers, Reporters, Data check points etc..</a:t>
            </a:r>
          </a:p>
          <a:p>
            <a:pPr lvl="1">
              <a:lnSpc>
                <a:spcPct val="100000"/>
              </a:lnSpc>
            </a:pPr>
            <a:r>
              <a:rPr lang="en-IN" sz="1400" dirty="0"/>
              <a:t>Automation test scripts separated from input data store (for example: XML, Excel files)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User don’t have to modify the scripts, only the data part has to be modified by user.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Considered all the positive and negative cases for writing scripts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Used enhanced Reporting tool for customized Report generation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Implemented emailable reports for Sanity &amp; Regression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Used new feature for Recording video while script execution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581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 smtClean="0"/>
              <a:t>Solution </a:t>
            </a:r>
            <a:r>
              <a:rPr lang="en-US" sz="2000" dirty="0"/>
              <a:t>Proposed </a:t>
            </a:r>
            <a:r>
              <a:rPr lang="en-US" sz="2000" dirty="0" smtClean="0"/>
              <a:t>: </a:t>
            </a:r>
          </a:p>
          <a:p>
            <a:pPr marL="0" lvl="0" indent="0">
              <a:buNone/>
            </a:pPr>
            <a:r>
              <a:rPr lang="en-US" sz="1400" dirty="0" smtClean="0"/>
              <a:t>Below are the details of solutions provided for Automation of </a:t>
            </a:r>
            <a:r>
              <a:rPr lang="en-US" sz="1400" dirty="0" err="1" smtClean="0"/>
              <a:t>Aynax</a:t>
            </a:r>
            <a:r>
              <a:rPr lang="en-US" sz="1400" dirty="0" smtClean="0"/>
              <a:t>. </a:t>
            </a:r>
            <a:endParaRPr lang="en-US" sz="1400" dirty="0"/>
          </a:p>
          <a:p>
            <a:pPr marL="342900" indent="-342900"/>
            <a:r>
              <a:rPr lang="en-US" sz="1600" dirty="0"/>
              <a:t>Functional &amp; Technical Specifications </a:t>
            </a:r>
            <a:endParaRPr lang="en-US" dirty="0"/>
          </a:p>
          <a:p>
            <a:pPr marL="800100" lvl="1" indent="-342900"/>
            <a:r>
              <a:rPr lang="en-IN" sz="1400" dirty="0"/>
              <a:t>Standard process in Production</a:t>
            </a:r>
          </a:p>
          <a:p>
            <a:pPr marL="800100" lvl="1" indent="-342900"/>
            <a:r>
              <a:rPr lang="en-IN" sz="1400" dirty="0"/>
              <a:t>Free from dependencies</a:t>
            </a:r>
          </a:p>
          <a:p>
            <a:pPr marL="800100" lvl="1" indent="-342900"/>
            <a:r>
              <a:rPr lang="en-IN" sz="1400" dirty="0"/>
              <a:t>Complete Coverage</a:t>
            </a:r>
          </a:p>
          <a:p>
            <a:pPr marL="800100" lvl="1" indent="-342900"/>
            <a:r>
              <a:rPr lang="en-IN" sz="1400" dirty="0"/>
              <a:t>Future Enhancements Support</a:t>
            </a:r>
          </a:p>
          <a:p>
            <a:pPr marL="800100" lvl="1" indent="-342900"/>
            <a:endParaRPr lang="en-US" sz="800" dirty="0"/>
          </a:p>
          <a:p>
            <a:pPr marL="342900" indent="-342900"/>
            <a:r>
              <a:rPr lang="en-US" sz="1600" dirty="0" smtClean="0"/>
              <a:t>Pass/Fail </a:t>
            </a:r>
            <a:r>
              <a:rPr lang="en-US" sz="1600" dirty="0"/>
              <a:t>Criteria </a:t>
            </a:r>
          </a:p>
          <a:p>
            <a:pPr marL="800100" lvl="1" indent="-342900">
              <a:buClrTx/>
            </a:pPr>
            <a:r>
              <a:rPr lang="en-US" sz="1400" dirty="0"/>
              <a:t>Automating only possible Test </a:t>
            </a:r>
            <a:r>
              <a:rPr lang="en-US" sz="1400" dirty="0" smtClean="0"/>
              <a:t>scenarios(Both positive and Negative scenarios)</a:t>
            </a:r>
            <a:endParaRPr lang="en-US" sz="1400" dirty="0"/>
          </a:p>
          <a:p>
            <a:pPr marL="800100" lvl="1" indent="-342900">
              <a:buClrTx/>
            </a:pPr>
            <a:r>
              <a:rPr lang="en-US" sz="1400" dirty="0" smtClean="0"/>
              <a:t>Emailable Extent Reports and TestNG reports</a:t>
            </a:r>
            <a:endParaRPr lang="en-US" sz="1400" dirty="0"/>
          </a:p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 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 smtClean="0"/>
              <a:t>Duration</a:t>
            </a:r>
          </a:p>
          <a:p>
            <a:pPr lvl="1"/>
            <a:r>
              <a:rPr lang="en-US" sz="1600" dirty="0" smtClean="0"/>
              <a:t>The time taken to create and execute the scripts is as follows:</a:t>
            </a:r>
          </a:p>
          <a:p>
            <a:pPr lvl="2"/>
            <a:r>
              <a:rPr lang="en-US" sz="1400" dirty="0" smtClean="0"/>
              <a:t>Start date: 16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-May-2016</a:t>
            </a:r>
          </a:p>
          <a:p>
            <a:pPr lvl="2"/>
            <a:r>
              <a:rPr lang="en-US" sz="1400" dirty="0" smtClean="0"/>
              <a:t>End date: 20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-June-2016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17518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5438" y="1076099"/>
            <a:ext cx="11257707" cy="5290966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r>
              <a:rPr lang="en-IN" sz="1600" dirty="0" smtClean="0"/>
              <a:t>Identifying </a:t>
            </a:r>
            <a:r>
              <a:rPr lang="en-IN" sz="1600" dirty="0"/>
              <a:t>Requirements can be Automated</a:t>
            </a:r>
          </a:p>
          <a:p>
            <a:r>
              <a:rPr lang="en-IN" sz="1600" dirty="0"/>
              <a:t>Actions to be performed - Identification of actions to be automated for each object of the application</a:t>
            </a:r>
          </a:p>
          <a:p>
            <a:r>
              <a:rPr lang="en-IN" sz="1600" dirty="0"/>
              <a:t>Communicating Systems - Study of different internal systems, third-party systems and their communication methodology</a:t>
            </a:r>
          </a:p>
          <a:p>
            <a:r>
              <a:rPr lang="en-IN" sz="1600" dirty="0"/>
              <a:t>Log - User-defined logs for analysis</a:t>
            </a:r>
          </a:p>
          <a:p>
            <a:r>
              <a:rPr lang="en-IN" sz="1600" dirty="0"/>
              <a:t>Error Handlers - Error handlers to handle known and unknown errors and log the information</a:t>
            </a:r>
          </a:p>
          <a:p>
            <a:r>
              <a:rPr lang="en-IN" sz="1600" dirty="0"/>
              <a:t>Custom Messages - Display of relevant defined messages</a:t>
            </a:r>
          </a:p>
          <a:p>
            <a:r>
              <a:rPr lang="en-IN" sz="1600" dirty="0"/>
              <a:t>Result Presentation - Customized and presentable reports on completion of test execution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21" y="710974"/>
            <a:ext cx="5667376" cy="23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600" dirty="0" smtClean="0"/>
              <a:t>Technology </a:t>
            </a:r>
            <a:r>
              <a:rPr lang="en-US" sz="1600" dirty="0"/>
              <a:t>&amp; Tools being used </a:t>
            </a:r>
          </a:p>
          <a:p>
            <a:pPr lvl="1" indent="-342900"/>
            <a:r>
              <a:rPr lang="en-US" sz="1400" dirty="0" smtClean="0"/>
              <a:t>Selenium</a:t>
            </a:r>
          </a:p>
          <a:p>
            <a:pPr lvl="1" indent="-342900"/>
            <a:r>
              <a:rPr lang="en-US" sz="1400" dirty="0" smtClean="0"/>
              <a:t>Java</a:t>
            </a:r>
          </a:p>
          <a:p>
            <a:pPr lvl="1" indent="-342900"/>
            <a:r>
              <a:rPr lang="en-US" sz="1400" dirty="0" smtClean="0"/>
              <a:t>TestNG</a:t>
            </a:r>
          </a:p>
          <a:p>
            <a:pPr lvl="1" indent="-342900"/>
            <a:r>
              <a:rPr lang="en-US" sz="1400" dirty="0" smtClean="0"/>
              <a:t> Maven</a:t>
            </a:r>
          </a:p>
          <a:p>
            <a:pPr lvl="1" indent="-342900"/>
            <a:r>
              <a:rPr lang="en-US" sz="1400" dirty="0" smtClean="0"/>
              <a:t> </a:t>
            </a:r>
            <a:r>
              <a:rPr lang="en-US" sz="1400" dirty="0"/>
              <a:t>Jenkins</a:t>
            </a:r>
          </a:p>
          <a:p>
            <a:pPr lvl="1" indent="-342900"/>
            <a:r>
              <a:rPr lang="en-US" sz="1400" dirty="0" err="1" smtClean="0"/>
              <a:t>AutoIT</a:t>
            </a:r>
            <a:endParaRPr lang="en-US" sz="1400" dirty="0" smtClean="0"/>
          </a:p>
          <a:p>
            <a:pPr lvl="1" indent="-342900"/>
            <a:r>
              <a:rPr lang="en-US" sz="1400" dirty="0" smtClean="0"/>
              <a:t>Java </a:t>
            </a:r>
            <a:r>
              <a:rPr lang="en-US" sz="1400" dirty="0"/>
              <a:t>mail </a:t>
            </a:r>
            <a:r>
              <a:rPr lang="en-US" sz="1400" dirty="0" smtClean="0"/>
              <a:t>API’s</a:t>
            </a:r>
          </a:p>
          <a:p>
            <a:pPr lvl="1" indent="-342900"/>
            <a:r>
              <a:rPr lang="en-US" sz="1400" dirty="0" smtClean="0"/>
              <a:t> Log4j</a:t>
            </a:r>
          </a:p>
          <a:p>
            <a:pPr lvl="1" indent="-342900"/>
            <a:r>
              <a:rPr lang="en-US" sz="1400" dirty="0" smtClean="0"/>
              <a:t>Screen Recorder API’s</a:t>
            </a:r>
          </a:p>
          <a:p>
            <a:pPr lvl="1" indent="-342900"/>
            <a:r>
              <a:rPr lang="en-US" sz="1400" dirty="0" smtClean="0"/>
              <a:t>GitHub</a:t>
            </a:r>
          </a:p>
          <a:p>
            <a:pPr lvl="1" indent="-342900"/>
            <a:r>
              <a:rPr lang="en-US" sz="1400" dirty="0" smtClean="0"/>
              <a:t>SVN</a:t>
            </a:r>
          </a:p>
          <a:p>
            <a:pPr marL="342900" lvl="1" indent="0">
              <a:buNone/>
            </a:pPr>
            <a:endParaRPr lang="en-US" sz="1200" dirty="0"/>
          </a:p>
          <a:p>
            <a:pPr lvl="0"/>
            <a:endParaRPr lang="en-US" sz="2000" dirty="0"/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38656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5439" y="1076098"/>
            <a:ext cx="11194774" cy="5656091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/>
              <a:t>Documentation </a:t>
            </a:r>
            <a:r>
              <a:rPr lang="en-US" sz="1600" dirty="0"/>
              <a:t>repository: </a:t>
            </a:r>
            <a:r>
              <a:rPr lang="en-US" sz="1600" b="1" dirty="0">
                <a:hlinkClick r:id="rId2"/>
              </a:rPr>
              <a:t>https://</a:t>
            </a:r>
            <a:r>
              <a:rPr lang="en-US" sz="1600" b="1" dirty="0" smtClean="0">
                <a:hlinkClick r:id="rId2"/>
              </a:rPr>
              <a:t>github.com/ReddyManjunath/AAT</a:t>
            </a:r>
            <a:endParaRPr lang="en-US" sz="1600" b="1" dirty="0" smtClean="0"/>
          </a:p>
          <a:p>
            <a:pPr marL="0" lvl="0" indent="0">
              <a:buNone/>
            </a:pPr>
            <a:endParaRPr lang="en-US" sz="1600" b="1" dirty="0" smtClean="0"/>
          </a:p>
          <a:p>
            <a:pPr marL="0" lvl="0" indent="0">
              <a:buNone/>
            </a:pPr>
            <a:endParaRPr lang="en-US" sz="1200" dirty="0" smtClean="0"/>
          </a:p>
          <a:p>
            <a:pPr marL="0" lvl="0" indent="0">
              <a:buNone/>
            </a:pPr>
            <a:endParaRPr lang="en-US" sz="1200" dirty="0" smtClean="0"/>
          </a:p>
          <a:p>
            <a:pPr marL="0" lv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</a:t>
            </a:r>
          </a:p>
          <a:p>
            <a:pPr marL="0" lvl="0" indent="0">
              <a:buNone/>
            </a:pPr>
            <a:endParaRPr lang="en-US" sz="1200" dirty="0" smtClean="0"/>
          </a:p>
          <a:p>
            <a:pPr marL="0" lvl="0" indent="0">
              <a:buNone/>
            </a:pPr>
            <a:r>
              <a:rPr lang="en-US" sz="1600" dirty="0" smtClean="0"/>
              <a:t>          </a:t>
            </a:r>
          </a:p>
          <a:p>
            <a:pPr marL="0" lv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repository</a:t>
            </a:r>
          </a:p>
        </p:txBody>
      </p:sp>
    </p:spTree>
    <p:extLst>
      <p:ext uri="{BB962C8B-B14F-4D97-AF65-F5344CB8AC3E}">
        <p14:creationId xmlns:p14="http://schemas.microsoft.com/office/powerpoint/2010/main" val="247838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IN" dirty="0" smtClean="0"/>
              <a:t>©2016 ITC Infotech.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 smtClean="0"/>
              <a:t>Benefit </a:t>
            </a:r>
            <a:r>
              <a:rPr lang="en-US" sz="2000" dirty="0"/>
              <a:t>of this Solution</a:t>
            </a:r>
            <a:r>
              <a:rPr lang="en-US" sz="2000" dirty="0" smtClean="0"/>
              <a:t>:</a:t>
            </a:r>
          </a:p>
          <a:p>
            <a:pPr lvl="0">
              <a:buFont typeface="+mj-lt"/>
              <a:buAutoNum type="arabicPeriod"/>
            </a:pPr>
            <a:r>
              <a:rPr lang="en-US" sz="1200" dirty="0"/>
              <a:t>Built on open source tools / libraries / frameworks to reduce overall costs for </a:t>
            </a:r>
            <a:r>
              <a:rPr lang="en-US" sz="1200" dirty="0" smtClean="0"/>
              <a:t>company/customers</a:t>
            </a:r>
          </a:p>
          <a:p>
            <a:pPr lvl="0">
              <a:buFont typeface="+mj-lt"/>
              <a:buAutoNum type="arabicPeriod"/>
            </a:pPr>
            <a:r>
              <a:rPr lang="en-US" sz="1200" dirty="0" smtClean="0"/>
              <a:t>Avoid </a:t>
            </a:r>
            <a:r>
              <a:rPr lang="en-US" sz="1200" dirty="0"/>
              <a:t>redundancy on test </a:t>
            </a:r>
            <a:r>
              <a:rPr lang="en-US" sz="1200" dirty="0" smtClean="0"/>
              <a:t>execution</a:t>
            </a:r>
          </a:p>
          <a:p>
            <a:pPr lvl="0">
              <a:buFont typeface="+mj-lt"/>
              <a:buAutoNum type="arabicPeriod"/>
            </a:pPr>
            <a:r>
              <a:rPr lang="en-US" sz="1200" dirty="0"/>
              <a:t>Increases test coverage to enhance the quality and reliability of the end product </a:t>
            </a:r>
            <a:endParaRPr lang="en-US" sz="1200" dirty="0" smtClean="0"/>
          </a:p>
          <a:p>
            <a:pPr lvl="0">
              <a:buFont typeface="+mj-lt"/>
              <a:buAutoNum type="arabicPeriod"/>
            </a:pPr>
            <a:r>
              <a:rPr lang="en-US" sz="1200" dirty="0" smtClean="0"/>
              <a:t>Enables </a:t>
            </a:r>
            <a:r>
              <a:rPr lang="en-US" sz="1200" dirty="0"/>
              <a:t>quick updates and shorter learning curve due to our high interaction with Selenium user </a:t>
            </a:r>
            <a:r>
              <a:rPr lang="en-US" sz="1200" dirty="0" smtClean="0"/>
              <a:t>community</a:t>
            </a:r>
          </a:p>
          <a:p>
            <a:pPr lvl="0">
              <a:buFont typeface="+mj-lt"/>
              <a:buAutoNum type="arabicPeriod"/>
            </a:pPr>
            <a:r>
              <a:rPr lang="en-US" sz="1200" dirty="0"/>
              <a:t>Robust, ﬂexible and extensible framework and support test automation on </a:t>
            </a:r>
            <a:r>
              <a:rPr lang="en-US" sz="1200" dirty="0" smtClean="0"/>
              <a:t>diverse </a:t>
            </a:r>
            <a:r>
              <a:rPr lang="en-US" sz="1200" dirty="0"/>
              <a:t>sets of web applications across domains </a:t>
            </a:r>
            <a:r>
              <a:rPr lang="en-US" sz="1200" dirty="0" smtClean="0"/>
              <a:t>– Specially to Sales Domain application with removing only one layer from framework(Page object)</a:t>
            </a:r>
          </a:p>
          <a:p>
            <a:pPr lvl="0">
              <a:buFont typeface="+mj-lt"/>
              <a:buAutoNum type="arabicPeriod"/>
            </a:pPr>
            <a:r>
              <a:rPr lang="en-US" sz="1200" dirty="0"/>
              <a:t>Reduced test data set-up time signiﬁcantly by using automation </a:t>
            </a:r>
            <a:r>
              <a:rPr lang="en-US" sz="1200" dirty="0" smtClean="0"/>
              <a:t>scripts</a:t>
            </a:r>
          </a:p>
          <a:p>
            <a:pPr lvl="0">
              <a:buFont typeface="+mj-lt"/>
              <a:buAutoNum type="arabicPeriod"/>
            </a:pPr>
            <a:r>
              <a:rPr lang="en-US" sz="1200" dirty="0" smtClean="0"/>
              <a:t>Reduced </a:t>
            </a:r>
            <a:r>
              <a:rPr lang="en-US" sz="1200" dirty="0"/>
              <a:t>manual regression test effort by 6</a:t>
            </a:r>
            <a:r>
              <a:rPr lang="en-US" sz="1200" dirty="0" smtClean="0"/>
              <a:t>6</a:t>
            </a:r>
            <a:r>
              <a:rPr lang="en-US" sz="1200" dirty="0"/>
              <a:t>% to increase coverage of product </a:t>
            </a:r>
            <a:r>
              <a:rPr lang="en-US" sz="1200" dirty="0" smtClean="0"/>
              <a:t>areas</a:t>
            </a:r>
          </a:p>
          <a:p>
            <a:pPr lvl="0">
              <a:buFont typeface="+mj-lt"/>
              <a:buAutoNum type="arabicPeriod"/>
            </a:pPr>
            <a:r>
              <a:rPr lang="en-US" sz="1200" dirty="0"/>
              <a:t>Facilitates better communication between various stakeholders and developers, using tables for representing tests and reporting their </a:t>
            </a:r>
            <a:r>
              <a:rPr lang="en-US" sz="1200" dirty="0" smtClean="0"/>
              <a:t>results</a:t>
            </a:r>
          </a:p>
          <a:p>
            <a:pPr lvl="0">
              <a:buFont typeface="+mj-lt"/>
              <a:buAutoNum type="arabicPeriod"/>
            </a:pPr>
            <a:r>
              <a:rPr lang="en-US" sz="1200" dirty="0"/>
              <a:t>Reduces dependency on technically </a:t>
            </a:r>
            <a:r>
              <a:rPr lang="en-US" sz="1200" dirty="0" smtClean="0"/>
              <a:t>skilled resources</a:t>
            </a:r>
          </a:p>
          <a:p>
            <a:pPr lvl="0">
              <a:buFont typeface="+mj-lt"/>
              <a:buAutoNum type="arabicPeriod"/>
            </a:pPr>
            <a:r>
              <a:rPr lang="en-US" sz="1200" dirty="0"/>
              <a:t>Automated HTML report generation and emailing of the same to all stake holders </a:t>
            </a:r>
            <a:endParaRPr lang="en-US" sz="1200" dirty="0" smtClean="0"/>
          </a:p>
          <a:p>
            <a:pPr lvl="0">
              <a:buFont typeface="+mj-lt"/>
              <a:buAutoNum type="arabicPeriod"/>
            </a:pPr>
            <a:r>
              <a:rPr lang="en-US" sz="1200" dirty="0" smtClean="0"/>
              <a:t>Detailed </a:t>
            </a:r>
            <a:r>
              <a:rPr lang="en-US" sz="1200" dirty="0"/>
              <a:t>test </a:t>
            </a:r>
            <a:r>
              <a:rPr lang="en-US" sz="1200" dirty="0" smtClean="0"/>
              <a:t>execution </a:t>
            </a:r>
            <a:r>
              <a:rPr lang="en-US" sz="1200" dirty="0"/>
              <a:t>results with consolidated summary and </a:t>
            </a:r>
            <a:r>
              <a:rPr lang="en-US" sz="1200" dirty="0" smtClean="0"/>
              <a:t>error,logs,Videos</a:t>
            </a:r>
          </a:p>
          <a:p>
            <a:pPr lvl="0">
              <a:buFont typeface="+mj-lt"/>
              <a:buAutoNum type="arabicPeriod"/>
            </a:pPr>
            <a:r>
              <a:rPr lang="en-US" sz="1200" dirty="0"/>
              <a:t>Support for sequential and concurrent execution on various </a:t>
            </a:r>
            <a:r>
              <a:rPr lang="en-US" sz="1200" dirty="0" smtClean="0"/>
              <a:t>browsers</a:t>
            </a:r>
          </a:p>
          <a:p>
            <a:pPr lvl="0">
              <a:buFont typeface="+mj-lt"/>
              <a:buAutoNum type="arabicPeriod"/>
            </a:pPr>
            <a:r>
              <a:rPr lang="en-US" sz="1200" dirty="0" smtClean="0"/>
              <a:t>Gives more re usability and less maintenance whenever changes in the Application &amp; UI</a:t>
            </a: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this Solution</a:t>
            </a:r>
          </a:p>
        </p:txBody>
      </p:sp>
    </p:spTree>
    <p:extLst>
      <p:ext uri="{BB962C8B-B14F-4D97-AF65-F5344CB8AC3E}">
        <p14:creationId xmlns:p14="http://schemas.microsoft.com/office/powerpoint/2010/main" val="23246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834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Times New Roman</vt:lpstr>
      <vt:lpstr>Wingdings</vt:lpstr>
      <vt:lpstr>Presentation level design</vt:lpstr>
      <vt:lpstr>PES  Technothon- 2016</vt:lpstr>
      <vt:lpstr>Agenda</vt:lpstr>
      <vt:lpstr>Problem Statement</vt:lpstr>
      <vt:lpstr>Solution Proposed :</vt:lpstr>
      <vt:lpstr>Duration</vt:lpstr>
      <vt:lpstr>Architecture of the Solution</vt:lpstr>
      <vt:lpstr>Technology Used</vt:lpstr>
      <vt:lpstr>Documentation repository</vt:lpstr>
      <vt:lpstr>Benefit of this Solution</vt:lpstr>
      <vt:lpstr>Challenges and Suggestions</vt:lpstr>
      <vt:lpstr>Learnings from this program</vt:lpstr>
      <vt:lpstr>Team Members and 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2015-12-16T06:35:59Z</dcterms:created>
  <dcterms:modified xsi:type="dcterms:W3CDTF">2016-06-27T09:38:35Z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