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58" r:id="rId6"/>
    <p:sldId id="259" r:id="rId7"/>
    <p:sldId id="260" r:id="rId8"/>
    <p:sldId id="261" r:id="rId9"/>
    <p:sldId id="262" r:id="rId10"/>
    <p:sldId id="263" r:id="rId11"/>
    <p:sldId id="264"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83" d="100"/>
          <a:sy n="83" d="100"/>
        </p:scale>
        <p:origin x="800" y="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5/15/2023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api.census.gov/data/timeseries/poverty/saipe" TargetMode="External"/><Relationship Id="rId2" Type="http://schemas.openxmlformats.org/officeDocument/2006/relationships/hyperlink" Target="https://developers.google.com/public-data/docs/canonical/states_csv" TargetMode="External"/><Relationship Id="rId1" Type="http://schemas.openxmlformats.org/officeDocument/2006/relationships/slideLayout" Target="../slideLayouts/slideLayout2.xml"/><Relationship Id="rId4" Type="http://schemas.openxmlformats.org/officeDocument/2006/relationships/hyperlink" Target="https://www.rand.org/research/gun-policy/analysis/essays/firearm-availability-suicid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public-data/docs/canonical/states_csv" TargetMode="External"/><Relationship Id="rId2" Type="http://schemas.openxmlformats.org/officeDocument/2006/relationships/hyperlink" Target="https://api.census.gov/data/timeseries/poverty/saip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Final Project Presentation</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Alex Khaykin</a:t>
            </a:r>
          </a:p>
        </p:txBody>
      </p:sp>
      <p:sp>
        <p:nvSpPr>
          <p:cNvPr id="4" name="Date Placeholder 3"/>
          <p:cNvSpPr>
            <a:spLocks noGrp="1"/>
          </p:cNvSpPr>
          <p:nvPr>
            <p:ph type="dt" sz="half" idx="10"/>
          </p:nvPr>
        </p:nvSpPr>
        <p:spPr/>
        <p:txBody>
          <a:bodyPr/>
          <a:lstStyle/>
          <a:p>
            <a:pPr marL="0" lvl="0" indent="0">
              <a:buNone/>
            </a:pPr>
            <a:r>
              <a:t>2023-05-15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1" y="230521"/>
            <a:ext cx="3008313" cy="3265714"/>
          </a:xfrm>
        </p:spPr>
        <p:txBody>
          <a:bodyPr>
            <a:normAutofit/>
          </a:bodyPr>
          <a:lstStyle/>
          <a:p>
            <a:pPr marL="0" lvl="0" indent="0">
              <a:buNone/>
            </a:pPr>
            <a:endParaRPr sz="1100" dirty="0"/>
          </a:p>
          <a:p>
            <a:pPr marL="0" lvl="0" indent="0">
              <a:buNone/>
            </a:pPr>
            <a:r>
              <a:rPr sz="1600" b="1" dirty="0"/>
              <a:t>Comment</a:t>
            </a:r>
            <a:r>
              <a:rPr sz="1600" dirty="0"/>
              <a:t>: There appears to be a moderately strong positive correlation between average suicide rate and average poverty rate across all states and all years in the dataset.</a:t>
            </a:r>
          </a:p>
          <a:p>
            <a:pPr marL="0" lvl="0" indent="0">
              <a:buNone/>
            </a:pPr>
            <a:r>
              <a:rPr sz="1600" dirty="0"/>
              <a:t>I next need to aggregate across all of the years by state to find the mean poverty rate and mean suicide rate (average of males and females).</a:t>
            </a:r>
          </a:p>
        </p:txBody>
      </p:sp>
      <p:pic>
        <p:nvPicPr>
          <p:cNvPr id="2" name="Picture 1" descr="Final-Project-SLIDES5_files/figure-pptx/unnamed-chunk-19-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729"/>
            <a:ext cx="8229600" cy="4271894"/>
          </a:xfrm>
        </p:spPr>
        <p:txBody>
          <a:bodyPr>
            <a:normAutofit fontScale="62500" lnSpcReduction="20000"/>
          </a:bodyPr>
          <a:lstStyle/>
          <a:p>
            <a:pPr marL="0" lvl="0" indent="0">
              <a:buNone/>
            </a:pPr>
            <a:r>
              <a:rPr b="1" dirty="0"/>
              <a:t>Comment</a:t>
            </a:r>
            <a:r>
              <a:rPr dirty="0"/>
              <a:t>: As opposed to Median Household Income, across the states the correlation is now less obvious. Although there may be a slight trend such that as suicide rate declines (teal), mean poverty rate also declines (pink), it is not as pronounced a trend as was seen with median household income.</a:t>
            </a:r>
          </a:p>
          <a:p>
            <a:pPr marL="0" lvl="0" indent="0">
              <a:buNone/>
            </a:pPr>
            <a:r>
              <a:rPr b="1" dirty="0"/>
              <a:t>CONCLUSION</a:t>
            </a:r>
            <a:endParaRPr lang="en-US" b="1" dirty="0"/>
          </a:p>
          <a:p>
            <a:pPr marL="0" lvl="0" indent="0">
              <a:buNone/>
            </a:pPr>
            <a:r>
              <a:rPr dirty="0"/>
              <a:t> Geographically the data shows there were more gun related suicides in the south east, and fewer in the northeast. There is a clear pattern that for the most part firearm related suicide rates have been largely steady overtime, although for females there was a more noticeable decline between 1995-2005. This may suggest some cause for the leveling out of suicide rates for females over time. Firearm related suicides are notably lower for females then they are for their male counterparts. One possible explanation for the higher suicide rates in some states that I explored in my analysis is lower income and poverty. Whereas a clear negative relationship was seen between average suicide rates and increasing income, it is less clear what the relationship might be between suicide and poverty across all states.</a:t>
            </a:r>
          </a:p>
          <a:p>
            <a:pPr marL="0" lvl="0" indent="0">
              <a:buNone/>
            </a:pPr>
            <a:r>
              <a:rPr dirty="0"/>
              <a:t>Future work in this realm could include information regarding mental health statistics, and treatments, as well as public funding for suicide prevention programs.</a:t>
            </a:r>
            <a:endParaRPr lang="en-US" dirty="0"/>
          </a:p>
          <a:p>
            <a:pPr marL="0" lvl="0" indent="0">
              <a:buNone/>
            </a:pPr>
            <a:endParaRPr lang="en-US" b="1" dirty="0"/>
          </a:p>
          <a:p>
            <a:pPr marL="0" lvl="0" indent="0">
              <a:buNone/>
            </a:pPr>
            <a:r>
              <a:rPr b="1" dirty="0"/>
              <a:t>Sources</a:t>
            </a:r>
          </a:p>
          <a:p>
            <a:pPr marL="0" lvl="0" indent="0">
              <a:buNone/>
            </a:pPr>
            <a:r>
              <a:rPr dirty="0">
                <a:hlinkClick r:id="rId2"/>
              </a:rPr>
              <a:t>https://developers.google.com/public-data/docs/canonical/states_csv</a:t>
            </a:r>
          </a:p>
          <a:p>
            <a:pPr marL="0" lvl="0" indent="0">
              <a:buNone/>
            </a:pPr>
            <a:r>
              <a:rPr dirty="0">
                <a:hlinkClick r:id="rId3"/>
              </a:rPr>
              <a:t>https://api.census.gov/data/timeseries/poverty/saipe</a:t>
            </a:r>
          </a:p>
          <a:p>
            <a:pPr marL="0" lvl="0" indent="0">
              <a:buNone/>
            </a:pPr>
            <a:r>
              <a:rPr dirty="0">
                <a:hlinkClick r:id="rId4"/>
              </a:rPr>
              <a:t>https://www.rand.org/research/gun-policy/analysis/essays/firearm-availability-suicide.html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p:cNvSpPr>
            <a:spLocks noGrp="1"/>
          </p:cNvSpPr>
          <p:nvPr>
            <p:ph idx="1"/>
          </p:nvPr>
        </p:nvSpPr>
        <p:spPr>
          <a:xfrm>
            <a:off x="457200" y="1200151"/>
            <a:ext cx="8229600" cy="3737370"/>
          </a:xfrm>
        </p:spPr>
        <p:txBody>
          <a:bodyPr>
            <a:normAutofit fontScale="25000" lnSpcReduction="20000"/>
          </a:bodyPr>
          <a:lstStyle/>
          <a:p>
            <a:pPr marL="0" lvl="0" indent="0">
              <a:buNone/>
            </a:pPr>
            <a:r>
              <a:rPr sz="7200" dirty="0"/>
              <a:t>The firearm suicide epidemic has been growing, with the firearm suicide rate increasing 12.5% over the last decade (2010-2019). While females are more likely than males to attempt suicide, males are four times more likely to die by suicide. Across all demographics, males have higher rates of firearm suicide and suicide overall. This is primarily due to the fact that males are more likely to use a more lethal suicide attempt method, such as firearms. Suicide attempts among males are eight times more likely to involve firearms than attempts among females. Firearm suicide rates vary substantially across the country. Suicide rates (both overall and by firearm) are generally higher in places where household firearm ownership is more common. In 2019, New Jersey had the lowest firearm suicide rate, while Wyoming had the highest. I am very interested in answering the following questions:</a:t>
            </a:r>
          </a:p>
          <a:p>
            <a:pPr lvl="0"/>
            <a:r>
              <a:rPr sz="7200" dirty="0"/>
              <a:t>Is there a geographic distribution to gun-related suicide rates in the United States?</a:t>
            </a:r>
          </a:p>
          <a:p>
            <a:pPr lvl="0"/>
            <a:r>
              <a:rPr sz="7200" dirty="0"/>
              <a:t>Has there been an increase in firearm related suicides over time?</a:t>
            </a:r>
          </a:p>
          <a:p>
            <a:pPr lvl="0"/>
            <a:r>
              <a:rPr sz="7200" dirty="0"/>
              <a:t>Are firearm related suicides influenced by median household income or statewide poverty rates?</a:t>
            </a:r>
          </a:p>
          <a:p>
            <a:pPr lvl="0" indent="0">
              <a:buNone/>
            </a:pPr>
            <a:endParaRPr dirty="0">
              <a:latin typeface="Courier"/>
            </a:endParaRPr>
          </a:p>
          <a:p>
            <a:pPr lvl="0" indent="0">
              <a:buNone/>
            </a:pPr>
            <a:r>
              <a:rPr dirty="0">
                <a:latin typeface="Courier"/>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6CF8F5-BB11-3236-F7AB-701CF4F0396D}"/>
              </a:ext>
            </a:extLst>
          </p:cNvPr>
          <p:cNvSpPr>
            <a:spLocks noGrp="1"/>
          </p:cNvSpPr>
          <p:nvPr>
            <p:ph idx="1"/>
          </p:nvPr>
        </p:nvSpPr>
        <p:spPr>
          <a:xfrm>
            <a:off x="457200" y="199785"/>
            <a:ext cx="8229600" cy="4394838"/>
          </a:xfrm>
        </p:spPr>
        <p:txBody>
          <a:bodyPr>
            <a:normAutofit fontScale="92500"/>
          </a:bodyPr>
          <a:lstStyle/>
          <a:p>
            <a:pPr marL="0" lvl="0" indent="0">
              <a:buNone/>
            </a:pPr>
            <a:r>
              <a:rPr lang="en-US" sz="2400" dirty="0"/>
              <a:t>To answer these question, I combined two separate data sources. To obtain the median household income and poverty rates, I used a US Census API for all years for which firearms-related suicide data are </a:t>
            </a:r>
            <a:r>
              <a:rPr lang="en-US" dirty="0"/>
              <a:t>available. </a:t>
            </a:r>
            <a:r>
              <a:rPr lang="en-US" sz="2400" dirty="0"/>
              <a:t>For firearm-related suicide and ownership data, I used the database compiled by the Rand Corp. that includes those </a:t>
            </a:r>
            <a:r>
              <a:rPr lang="en-US" dirty="0"/>
              <a:t>data</a:t>
            </a:r>
            <a:r>
              <a:rPr lang="en-US" sz="2400" dirty="0"/>
              <a:t> by state for the years 1981 – 2002.</a:t>
            </a:r>
          </a:p>
          <a:p>
            <a:pPr marL="0" lvl="0" indent="0">
              <a:buNone/>
            </a:pPr>
            <a:r>
              <a:rPr lang="en-US" sz="2400" dirty="0"/>
              <a:t>The motivation behind this project is one of a personal nature for me, as a good friend in our circle was having mental health issues and ended up taking his own life with a firearm. In order to extend what was learned in class, I used </a:t>
            </a:r>
            <a:r>
              <a:rPr lang="en-US" sz="2400" dirty="0" err="1"/>
              <a:t>ggmap</a:t>
            </a:r>
            <a:r>
              <a:rPr lang="en-US" sz="2400" dirty="0"/>
              <a:t> as my new tool to show suicide rates across the entirety of the United States. I then combined this with other visualizations to address the questions I set forth to answer.</a:t>
            </a:r>
          </a:p>
          <a:p>
            <a:endParaRPr lang="en-US" dirty="0"/>
          </a:p>
        </p:txBody>
      </p:sp>
    </p:spTree>
    <p:extLst>
      <p:ext uri="{BB962C8B-B14F-4D97-AF65-F5344CB8AC3E}">
        <p14:creationId xmlns:p14="http://schemas.microsoft.com/office/powerpoint/2010/main" val="155731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1291D-A2C4-9C43-D777-CF36C3E62C5C}"/>
              </a:ext>
            </a:extLst>
          </p:cNvPr>
          <p:cNvSpPr>
            <a:spLocks noGrp="1"/>
          </p:cNvSpPr>
          <p:nvPr>
            <p:ph idx="1"/>
          </p:nvPr>
        </p:nvSpPr>
        <p:spPr>
          <a:xfrm>
            <a:off x="457200" y="230521"/>
            <a:ext cx="8229600" cy="4364102"/>
          </a:xfrm>
        </p:spPr>
        <p:txBody>
          <a:bodyPr>
            <a:normAutofit fontScale="55000" lnSpcReduction="20000"/>
          </a:bodyPr>
          <a:lstStyle/>
          <a:p>
            <a:pPr marL="0" lvl="0" indent="0">
              <a:spcBef>
                <a:spcPts val="3000"/>
              </a:spcBef>
              <a:buNone/>
            </a:pPr>
            <a:r>
              <a:rPr lang="en-US" b="1" dirty="0"/>
              <a:t>API data source</a:t>
            </a:r>
          </a:p>
          <a:p>
            <a:pPr marL="0" lvl="0" indent="0">
              <a:buNone/>
            </a:pPr>
            <a:r>
              <a:rPr lang="en-US" dirty="0"/>
              <a:t>I chose to use a </a:t>
            </a:r>
            <a:r>
              <a:rPr lang="en-US" dirty="0">
                <a:hlinkClick r:id="rId2"/>
              </a:rPr>
              <a:t>US Census API</a:t>
            </a:r>
            <a:r>
              <a:rPr lang="en-US" dirty="0"/>
              <a:t> that contained state-wide data on median household income and poverty rates, by year. To access the API, I had to register for a key with the US Census Bureau. I also wrote a for loop to iterate over all of the available years (1995 - 2016) to import and collate those data into a single </a:t>
            </a:r>
            <a:r>
              <a:rPr lang="en-US" dirty="0" err="1"/>
              <a:t>dataframe</a:t>
            </a:r>
            <a:r>
              <a:rPr lang="en-US" dirty="0"/>
              <a:t> that I could later join with the gun-related suicide data. </a:t>
            </a:r>
            <a:r>
              <a:rPr lang="en-US" b="1" dirty="0"/>
              <a:t>Note: </a:t>
            </a:r>
            <a:r>
              <a:rPr lang="en-US" dirty="0"/>
              <a:t> Census data only available from 1995 forward.</a:t>
            </a:r>
          </a:p>
          <a:p>
            <a:pPr lvl="0" indent="0">
              <a:buNone/>
            </a:pPr>
            <a:r>
              <a:rPr lang="en-US" i="1" dirty="0">
                <a:solidFill>
                  <a:srgbClr val="BA2121"/>
                </a:solidFill>
                <a:latin typeface="Courier"/>
              </a:rPr>
              <a:t>## Drop </a:t>
            </a:r>
            <a:r>
              <a:rPr lang="en-US" i="1" dirty="0" err="1">
                <a:solidFill>
                  <a:srgbClr val="BA2121"/>
                </a:solidFill>
                <a:latin typeface="Courier"/>
              </a:rPr>
              <a:t>All_Ages_Poverty_Universe</a:t>
            </a:r>
            <a:r>
              <a:rPr lang="en-US" i="1" dirty="0">
                <a:solidFill>
                  <a:srgbClr val="BA2121"/>
                </a:solidFill>
                <a:latin typeface="Courier"/>
              </a:rPr>
              <a:t> since it was an empty column:</a:t>
            </a:r>
            <a:br>
              <a:rPr lang="en-US" dirty="0"/>
            </a:br>
            <a:br>
              <a:rPr lang="en-US" dirty="0"/>
            </a:br>
            <a:r>
              <a:rPr lang="en-US" b="1" dirty="0"/>
              <a:t>Joining the suicide and census </a:t>
            </a:r>
            <a:r>
              <a:rPr lang="en-US" b="1" dirty="0" err="1"/>
              <a:t>dataframes</a:t>
            </a:r>
            <a:endParaRPr lang="en-US" b="1" dirty="0"/>
          </a:p>
          <a:p>
            <a:pPr marL="0" lvl="0" indent="0">
              <a:buNone/>
            </a:pPr>
            <a:r>
              <a:rPr lang="en-US" dirty="0"/>
              <a:t>Next, I merged the suicide rate data with the census data by year. First, I converted year to character type in the suicide </a:t>
            </a:r>
            <a:r>
              <a:rPr lang="en-US" dirty="0" err="1"/>
              <a:t>dataframe</a:t>
            </a:r>
            <a:r>
              <a:rPr lang="en-US" dirty="0"/>
              <a:t>. I also chose to rename the “</a:t>
            </a:r>
            <a:r>
              <a:rPr lang="en-US" dirty="0" err="1"/>
              <a:t>State_Name</a:t>
            </a:r>
            <a:r>
              <a:rPr lang="en-US" dirty="0"/>
              <a:t>” column that was imported from the Census API to “STATE” to make the join simpler. I performed a </a:t>
            </a:r>
            <a:r>
              <a:rPr lang="en-US" dirty="0" err="1"/>
              <a:t>right_join</a:t>
            </a:r>
            <a:r>
              <a:rPr lang="en-US" dirty="0"/>
              <a:t> on the </a:t>
            </a:r>
            <a:r>
              <a:rPr lang="en-US" dirty="0" err="1"/>
              <a:t>dataframes</a:t>
            </a:r>
            <a:r>
              <a:rPr lang="en-US" dirty="0"/>
              <a:t> because I wanted all of the suicide data retained.</a:t>
            </a:r>
          </a:p>
          <a:p>
            <a:pPr marL="0" lvl="0" indent="0">
              <a:spcBef>
                <a:spcPts val="3000"/>
              </a:spcBef>
              <a:buNone/>
            </a:pPr>
            <a:r>
              <a:rPr lang="en-US" b="1" dirty="0"/>
              <a:t>Computing the average suicide rate from the male and female rates:</a:t>
            </a:r>
          </a:p>
          <a:p>
            <a:pPr lvl="0" indent="0">
              <a:buNone/>
            </a:pPr>
            <a:r>
              <a:rPr lang="en-US" dirty="0" err="1">
                <a:latin typeface="Courier"/>
              </a:rPr>
              <a:t>suicide_census</a:t>
            </a:r>
            <a:r>
              <a:rPr lang="en-US" dirty="0" err="1">
                <a:solidFill>
                  <a:srgbClr val="4070A0"/>
                </a:solidFill>
                <a:latin typeface="Courier"/>
              </a:rPr>
              <a:t>$</a:t>
            </a:r>
            <a:r>
              <a:rPr lang="en-US" dirty="0" err="1">
                <a:latin typeface="Courier"/>
              </a:rPr>
              <a:t>ave_sr</a:t>
            </a:r>
            <a:r>
              <a:rPr lang="en-US" dirty="0">
                <a:latin typeface="Courier"/>
              </a:rPr>
              <a:t> </a:t>
            </a:r>
            <a:r>
              <a:rPr lang="en-US" dirty="0">
                <a:solidFill>
                  <a:srgbClr val="007020"/>
                </a:solidFill>
                <a:latin typeface="Courier"/>
              </a:rPr>
              <a:t>=</a:t>
            </a:r>
            <a:r>
              <a:rPr lang="en-US" dirty="0">
                <a:latin typeface="Courier"/>
              </a:rPr>
              <a:t> </a:t>
            </a:r>
            <a:r>
              <a:rPr lang="en-US" dirty="0" err="1">
                <a:solidFill>
                  <a:srgbClr val="06287E"/>
                </a:solidFill>
                <a:latin typeface="Courier"/>
              </a:rPr>
              <a:t>rowMeans</a:t>
            </a:r>
            <a:r>
              <a:rPr lang="en-US" dirty="0">
                <a:latin typeface="Courier"/>
              </a:rPr>
              <a:t>(</a:t>
            </a:r>
            <a:r>
              <a:rPr lang="en-US" dirty="0" err="1">
                <a:latin typeface="Courier"/>
              </a:rPr>
              <a:t>suicide_census</a:t>
            </a:r>
            <a:r>
              <a:rPr lang="en-US" dirty="0">
                <a:latin typeface="Courier"/>
              </a:rPr>
              <a:t>[,</a:t>
            </a:r>
            <a:r>
              <a:rPr lang="en-US" dirty="0">
                <a:solidFill>
                  <a:srgbClr val="40A070"/>
                </a:solidFill>
                <a:latin typeface="Courier"/>
              </a:rPr>
              <a:t>8</a:t>
            </a:r>
            <a:r>
              <a:rPr lang="en-US" dirty="0">
                <a:solidFill>
                  <a:srgbClr val="4070A0"/>
                </a:solidFill>
                <a:latin typeface="Courier"/>
              </a:rPr>
              <a:t>:</a:t>
            </a:r>
            <a:r>
              <a:rPr lang="en-US" dirty="0">
                <a:solidFill>
                  <a:srgbClr val="40A070"/>
                </a:solidFill>
                <a:latin typeface="Courier"/>
              </a:rPr>
              <a:t>9</a:t>
            </a:r>
            <a:r>
              <a:rPr lang="en-US" dirty="0">
                <a:latin typeface="Courier"/>
              </a:rPr>
              <a:t>])</a:t>
            </a:r>
          </a:p>
          <a:p>
            <a:pPr marL="0" lvl="0" indent="0">
              <a:spcBef>
                <a:spcPts val="3000"/>
              </a:spcBef>
              <a:buNone/>
            </a:pPr>
            <a:r>
              <a:rPr lang="en-US" b="1" dirty="0"/>
              <a:t>Importing state longitude and latitude data for mapping</a:t>
            </a:r>
          </a:p>
          <a:p>
            <a:pPr marL="0" lvl="0" indent="0">
              <a:buNone/>
            </a:pPr>
            <a:r>
              <a:rPr lang="en-US" dirty="0"/>
              <a:t>These data were downloaded from a </a:t>
            </a:r>
            <a:r>
              <a:rPr lang="en-US" dirty="0">
                <a:hlinkClick r:id="rId3"/>
              </a:rPr>
              <a:t>publicly available site</a:t>
            </a:r>
            <a:r>
              <a:rPr lang="en-US" dirty="0"/>
              <a:t> that gave the center </a:t>
            </a:r>
            <a:r>
              <a:rPr lang="en-US" dirty="0" err="1"/>
              <a:t>long,lat</a:t>
            </a:r>
            <a:r>
              <a:rPr lang="en-US" dirty="0"/>
              <a:t> coordinates for every state in the US.</a:t>
            </a:r>
          </a:p>
          <a:p>
            <a:pPr lvl="0" indent="0">
              <a:buNone/>
            </a:pPr>
            <a:r>
              <a:rPr lang="en-US" dirty="0" err="1">
                <a:latin typeface="Courier"/>
              </a:rPr>
              <a:t>st_geo</a:t>
            </a:r>
            <a:r>
              <a:rPr lang="en-US" dirty="0">
                <a:latin typeface="Courier"/>
              </a:rPr>
              <a:t> </a:t>
            </a:r>
            <a:r>
              <a:rPr lang="en-US" dirty="0">
                <a:solidFill>
                  <a:srgbClr val="007020"/>
                </a:solidFill>
                <a:latin typeface="Courier"/>
              </a:rPr>
              <a:t>=</a:t>
            </a:r>
            <a:r>
              <a:rPr lang="en-US" dirty="0">
                <a:latin typeface="Courier"/>
              </a:rPr>
              <a:t> </a:t>
            </a:r>
            <a:r>
              <a:rPr lang="en-US" dirty="0">
                <a:solidFill>
                  <a:srgbClr val="06287E"/>
                </a:solidFill>
                <a:latin typeface="Courier"/>
              </a:rPr>
              <a:t>read.csv</a:t>
            </a:r>
            <a:r>
              <a:rPr lang="en-US" dirty="0">
                <a:latin typeface="Courier"/>
              </a:rPr>
              <a:t>(</a:t>
            </a:r>
            <a:r>
              <a:rPr lang="en-US" dirty="0">
                <a:solidFill>
                  <a:srgbClr val="4070A0"/>
                </a:solidFill>
                <a:latin typeface="Courier"/>
              </a:rPr>
              <a:t>"state_lat_lon.csv"</a:t>
            </a:r>
            <a:r>
              <a:rPr lang="en-US" dirty="0">
                <a:latin typeface="Courier"/>
              </a:rPr>
              <a:t>)</a:t>
            </a:r>
          </a:p>
          <a:p>
            <a:pPr marL="0" lvl="0" indent="0">
              <a:buNone/>
            </a:pPr>
            <a:r>
              <a:rPr lang="en-US" dirty="0"/>
              <a:t>This was then joined to the merged suicide-census </a:t>
            </a:r>
            <a:r>
              <a:rPr lang="en-US" dirty="0" err="1"/>
              <a:t>dataframe</a:t>
            </a:r>
            <a:r>
              <a:rPr lang="en-US" dirty="0"/>
              <a:t> to make a complete </a:t>
            </a:r>
            <a:r>
              <a:rPr lang="en-US" dirty="0" err="1"/>
              <a:t>dataframe</a:t>
            </a:r>
            <a:r>
              <a:rPr lang="en-US" dirty="0"/>
              <a:t> with necessary geographic information for mapping.</a:t>
            </a:r>
          </a:p>
          <a:p>
            <a:endParaRPr lang="en-US" dirty="0"/>
          </a:p>
        </p:txBody>
      </p:sp>
    </p:spTree>
    <p:extLst>
      <p:ext uri="{BB962C8B-B14F-4D97-AF65-F5344CB8AC3E}">
        <p14:creationId xmlns:p14="http://schemas.microsoft.com/office/powerpoint/2010/main" val="293455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344090"/>
          </a:xfrm>
        </p:spPr>
        <p:txBody>
          <a:bodyPr/>
          <a:lstStyle/>
          <a:p>
            <a:pPr marL="0" lvl="0" indent="0" algn="ctr">
              <a:buNone/>
            </a:pPr>
            <a:r>
              <a:rPr dirty="0"/>
              <a:t>ANALYSIS</a:t>
            </a:r>
          </a:p>
        </p:txBody>
      </p:sp>
      <p:sp>
        <p:nvSpPr>
          <p:cNvPr id="4" name="Text Placeholder 3"/>
          <p:cNvSpPr>
            <a:spLocks noGrp="1"/>
          </p:cNvSpPr>
          <p:nvPr>
            <p:ph type="body" sz="half" idx="2"/>
          </p:nvPr>
        </p:nvSpPr>
        <p:spPr>
          <a:xfrm>
            <a:off x="457201" y="548877"/>
            <a:ext cx="3008313" cy="4045746"/>
          </a:xfrm>
        </p:spPr>
        <p:txBody>
          <a:bodyPr>
            <a:normAutofit/>
          </a:bodyPr>
          <a:lstStyle/>
          <a:p>
            <a:pPr marL="0" lvl="0" indent="0">
              <a:spcBef>
                <a:spcPts val="3000"/>
              </a:spcBef>
              <a:buNone/>
            </a:pPr>
            <a:r>
              <a:rPr b="1" dirty="0"/>
              <a:t>Q1: Is there a geographic distribution to gun-related suicide rates in the United States?</a:t>
            </a:r>
          </a:p>
          <a:p>
            <a:pPr marL="0" lvl="0" indent="0">
              <a:buNone/>
            </a:pPr>
            <a:r>
              <a:rPr dirty="0"/>
              <a:t>First, I computed the average suicide rate for males and females across the years available 1995 - 2016, and plotted it on a US map by state using </a:t>
            </a:r>
            <a:r>
              <a:rPr b="1" dirty="0" err="1"/>
              <a:t>ggmap</a:t>
            </a:r>
            <a:r>
              <a:rPr dirty="0"/>
              <a:t> </a:t>
            </a:r>
            <a:r>
              <a:rPr dirty="0" err="1"/>
              <a:t>qmplot</a:t>
            </a:r>
            <a:r>
              <a:rPr dirty="0"/>
              <a:t>() function.</a:t>
            </a:r>
          </a:p>
          <a:p>
            <a:pPr lvl="0" indent="0">
              <a:buNone/>
            </a:pPr>
            <a:r>
              <a:rPr i="1" dirty="0">
                <a:solidFill>
                  <a:srgbClr val="BA2121"/>
                </a:solidFill>
                <a:latin typeface="Courier"/>
              </a:rPr>
              <a:t>## Set the view for the United States by Latitude and Longitude coordinates</a:t>
            </a:r>
            <a:br>
              <a:rPr dirty="0"/>
            </a:br>
            <a:r>
              <a:rPr dirty="0">
                <a:latin typeface="Courier"/>
              </a:rPr>
              <a:t>us </a:t>
            </a:r>
            <a:r>
              <a:rPr dirty="0">
                <a:solidFill>
                  <a:srgbClr val="007020"/>
                </a:solidFill>
                <a:latin typeface="Courier"/>
              </a:rPr>
              <a:t>&lt;-</a:t>
            </a:r>
            <a:r>
              <a:rPr dirty="0">
                <a:latin typeface="Courier"/>
              </a:rPr>
              <a:t> </a:t>
            </a:r>
            <a:r>
              <a:rPr dirty="0">
                <a:solidFill>
                  <a:srgbClr val="06287E"/>
                </a:solidFill>
                <a:latin typeface="Courier"/>
              </a:rPr>
              <a:t>c</a:t>
            </a:r>
            <a:r>
              <a:rPr dirty="0">
                <a:latin typeface="Courier"/>
              </a:rPr>
              <a:t>(</a:t>
            </a:r>
            <a:r>
              <a:rPr dirty="0">
                <a:solidFill>
                  <a:srgbClr val="7D9029"/>
                </a:solidFill>
                <a:latin typeface="Courier"/>
              </a:rPr>
              <a:t>left =</a:t>
            </a:r>
            <a:r>
              <a:rPr dirty="0">
                <a:latin typeface="Courier"/>
              </a:rPr>
              <a:t> </a:t>
            </a:r>
            <a:r>
              <a:rPr dirty="0">
                <a:solidFill>
                  <a:srgbClr val="4070A0"/>
                </a:solidFill>
                <a:latin typeface="Courier"/>
              </a:rPr>
              <a:t>-</a:t>
            </a:r>
            <a:r>
              <a:rPr dirty="0">
                <a:solidFill>
                  <a:srgbClr val="40A070"/>
                </a:solidFill>
                <a:latin typeface="Courier"/>
              </a:rPr>
              <a:t>125</a:t>
            </a:r>
            <a:r>
              <a:rPr dirty="0">
                <a:latin typeface="Courier"/>
              </a:rPr>
              <a:t>, </a:t>
            </a:r>
            <a:r>
              <a:rPr dirty="0">
                <a:solidFill>
                  <a:srgbClr val="7D9029"/>
                </a:solidFill>
                <a:latin typeface="Courier"/>
              </a:rPr>
              <a:t>bottom =</a:t>
            </a:r>
            <a:r>
              <a:rPr dirty="0">
                <a:latin typeface="Courier"/>
              </a:rPr>
              <a:t> </a:t>
            </a:r>
            <a:r>
              <a:rPr dirty="0">
                <a:solidFill>
                  <a:srgbClr val="40A070"/>
                </a:solidFill>
                <a:latin typeface="Courier"/>
              </a:rPr>
              <a:t>25.75</a:t>
            </a:r>
            <a:r>
              <a:rPr dirty="0">
                <a:latin typeface="Courier"/>
              </a:rPr>
              <a:t>, </a:t>
            </a:r>
            <a:r>
              <a:rPr dirty="0">
                <a:solidFill>
                  <a:srgbClr val="7D9029"/>
                </a:solidFill>
                <a:latin typeface="Courier"/>
              </a:rPr>
              <a:t>right =</a:t>
            </a:r>
            <a:r>
              <a:rPr dirty="0">
                <a:latin typeface="Courier"/>
              </a:rPr>
              <a:t> </a:t>
            </a:r>
            <a:r>
              <a:rPr dirty="0">
                <a:solidFill>
                  <a:srgbClr val="4070A0"/>
                </a:solidFill>
                <a:latin typeface="Courier"/>
              </a:rPr>
              <a:t>-</a:t>
            </a:r>
            <a:r>
              <a:rPr dirty="0">
                <a:solidFill>
                  <a:srgbClr val="40A070"/>
                </a:solidFill>
                <a:latin typeface="Courier"/>
              </a:rPr>
              <a:t>67</a:t>
            </a:r>
            <a:r>
              <a:rPr dirty="0">
                <a:latin typeface="Courier"/>
              </a:rPr>
              <a:t>, </a:t>
            </a:r>
            <a:r>
              <a:rPr dirty="0">
                <a:solidFill>
                  <a:srgbClr val="7D9029"/>
                </a:solidFill>
                <a:latin typeface="Courier"/>
              </a:rPr>
              <a:t>top =</a:t>
            </a:r>
            <a:r>
              <a:rPr dirty="0">
                <a:latin typeface="Courier"/>
              </a:rPr>
              <a:t> </a:t>
            </a:r>
            <a:r>
              <a:rPr dirty="0">
                <a:solidFill>
                  <a:srgbClr val="40A070"/>
                </a:solidFill>
                <a:latin typeface="Courier"/>
              </a:rPr>
              <a:t>49</a:t>
            </a:r>
            <a:r>
              <a:rPr dirty="0">
                <a:latin typeface="Courier"/>
              </a:rPr>
              <a:t>)</a:t>
            </a:r>
            <a:br>
              <a:rPr dirty="0"/>
            </a:br>
            <a:br>
              <a:rPr dirty="0"/>
            </a:br>
            <a:r>
              <a:rPr i="1" dirty="0">
                <a:solidFill>
                  <a:srgbClr val="BA2121"/>
                </a:solidFill>
                <a:latin typeface="Courier"/>
              </a:rPr>
              <a:t>## Get the US map and appropriate zoom on the map, as well as to set the correct color tone for visualization</a:t>
            </a:r>
            <a:br>
              <a:rPr dirty="0"/>
            </a:br>
            <a:r>
              <a:rPr dirty="0">
                <a:latin typeface="Courier"/>
              </a:rPr>
              <a:t>## ℹ Map tiles by Stamen Design, under CC BY 3.0. Data by OpenStreetMap, under </a:t>
            </a:r>
            <a:r>
              <a:rPr dirty="0" err="1">
                <a:latin typeface="Courier"/>
              </a:rPr>
              <a:t>ODbL</a:t>
            </a:r>
            <a:r>
              <a:rPr dirty="0">
                <a:latin typeface="Courier"/>
              </a:rPr>
              <a:t>.</a:t>
            </a:r>
          </a:p>
          <a:p>
            <a:pPr lvl="0" indent="0">
              <a:buNone/>
            </a:pPr>
            <a:r>
              <a:rPr i="1" dirty="0">
                <a:solidFill>
                  <a:srgbClr val="BA2121"/>
                </a:solidFill>
                <a:latin typeface="Courier"/>
              </a:rPr>
              <a:t>## Plot the map with average suicide rates as bubbles on the map using </a:t>
            </a:r>
            <a:r>
              <a:rPr i="1" dirty="0" err="1">
                <a:solidFill>
                  <a:srgbClr val="BA2121"/>
                </a:solidFill>
                <a:latin typeface="Courier"/>
              </a:rPr>
              <a:t>qmplot</a:t>
            </a:r>
            <a:r>
              <a:rPr i="1" dirty="0">
                <a:solidFill>
                  <a:srgbClr val="BA2121"/>
                </a:solidFill>
                <a:latin typeface="Courier"/>
              </a:rPr>
              <a:t>()</a:t>
            </a:r>
            <a:br>
              <a:rPr dirty="0"/>
            </a:br>
            <a:r>
              <a:rPr dirty="0">
                <a:latin typeface="Courier"/>
              </a:rPr>
              <a:t>  </a:t>
            </a:r>
          </a:p>
        </p:txBody>
      </p:sp>
      <p:pic>
        <p:nvPicPr>
          <p:cNvPr id="3" name="Picture 1" descr="Final-Project-SLIDES5_files/figure-pptx/unnamed-chunk-8-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1" y="184418"/>
            <a:ext cx="3008313" cy="4089400"/>
          </a:xfrm>
        </p:spPr>
        <p:txBody>
          <a:bodyPr>
            <a:normAutofit fontScale="92500" lnSpcReduction="20000"/>
          </a:bodyPr>
          <a:lstStyle/>
          <a:p>
            <a:pPr marL="0" lvl="0" indent="0">
              <a:buNone/>
            </a:pPr>
            <a:r>
              <a:rPr sz="1400" dirty="0"/>
              <a:t> </a:t>
            </a:r>
            <a:r>
              <a:rPr sz="1400" b="1" dirty="0"/>
              <a:t>Comments</a:t>
            </a:r>
            <a:r>
              <a:rPr sz="1400" dirty="0"/>
              <a:t>: Larger, darker dots represent states with higher average suicide rates, where the average was computed from male and female rates. This is an average over time, 1995 - 2016. There seems to be some geographic clustering, such that some of the highest rates are in the Southeastern US and some of the lowest rates are in the Northeastern US and Hawaii.</a:t>
            </a:r>
          </a:p>
          <a:p>
            <a:pPr marL="0" lvl="0" indent="0">
              <a:spcBef>
                <a:spcPts val="3000"/>
              </a:spcBef>
              <a:buNone/>
            </a:pPr>
            <a:r>
              <a:rPr sz="1400" b="1" dirty="0"/>
              <a:t>Q2: Has there been an increase in firearm related suicides over time?</a:t>
            </a:r>
          </a:p>
          <a:p>
            <a:pPr marL="0" lvl="0" indent="0">
              <a:buNone/>
            </a:pPr>
            <a:r>
              <a:rPr sz="1400" dirty="0"/>
              <a:t>To answer this, I explored the suicide rate trends over time for the average suicide rate, as well as for the male and female suicide rates provided by the Rand data.</a:t>
            </a:r>
          </a:p>
          <a:p>
            <a:pPr marL="0" lvl="0" indent="0">
              <a:buNone/>
            </a:pPr>
            <a:r>
              <a:rPr sz="1400" dirty="0"/>
              <a:t>To plot these, I needed to omit any missing data, and pivot the data into a long-format using </a:t>
            </a:r>
            <a:r>
              <a:rPr sz="1400" dirty="0" err="1"/>
              <a:t>pivot_longer</a:t>
            </a:r>
            <a:r>
              <a:rPr sz="1400" dirty="0"/>
              <a:t>(). I used the Loess (pronounced “Loss”) method to examine the trends over the period 1996 - 2016.</a:t>
            </a:r>
          </a:p>
        </p:txBody>
      </p:sp>
      <p:pic>
        <p:nvPicPr>
          <p:cNvPr id="2" name="Picture 1" descr="Final-Project-SLIDES5_files/figure-pptx/unnamed-chunk-9-1.png"/>
          <p:cNvPicPr>
            <a:picLocks noGrp="1" noChangeAspect="1"/>
          </p:cNvPicPr>
          <p:nvPr/>
        </p:nvPicPr>
        <p:blipFill>
          <a:blip r:embed="rId2"/>
          <a:stretch>
            <a:fillRect/>
          </a:stretch>
        </p:blipFill>
        <p:spPr bwMode="auto">
          <a:xfrm>
            <a:off x="3342996" y="355600"/>
            <a:ext cx="5331104" cy="4270188"/>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1" y="130629"/>
            <a:ext cx="3008313" cy="4463995"/>
          </a:xfrm>
        </p:spPr>
        <p:txBody>
          <a:bodyPr>
            <a:normAutofit fontScale="92500" lnSpcReduction="20000"/>
          </a:bodyPr>
          <a:lstStyle/>
          <a:p>
            <a:pPr marL="0" lvl="0" indent="0">
              <a:buNone/>
            </a:pPr>
            <a:endParaRPr dirty="0"/>
          </a:p>
          <a:p>
            <a:pPr marL="0" lvl="0" indent="0">
              <a:buNone/>
            </a:pPr>
            <a:r>
              <a:rPr sz="1500" b="1" dirty="0"/>
              <a:t>Comments</a:t>
            </a:r>
            <a:r>
              <a:rPr sz="1500" dirty="0"/>
              <a:t>: Firearm related suicides are notably lower for females then they are for their male counterparts. Before 2005, suicide rates especially in females, seemed to be declining more rapidly. But for both males and females, and thus the average, gun-related suicide rates appear to be more level 2006 - 2016. A possible follow-up would be to see if there is an attributable cause for the slowed decline in female gun-related suicides in more recent years.</a:t>
            </a:r>
            <a:endParaRPr lang="en-US" sz="1500" dirty="0"/>
          </a:p>
          <a:p>
            <a:pPr marL="0" lvl="0" indent="0">
              <a:buNone/>
            </a:pPr>
            <a:r>
              <a:rPr sz="1300" b="1" dirty="0"/>
              <a:t>Q3: Are firearm related suicides influenced by median household income or statewide poverty rates?</a:t>
            </a:r>
          </a:p>
          <a:p>
            <a:pPr marL="0" lvl="0" indent="0">
              <a:buNone/>
            </a:pPr>
            <a:r>
              <a:rPr sz="1500" dirty="0"/>
              <a:t>Median Household Income I first made a scatter plot of average suicide rates by the mean household income for all states and years in the </a:t>
            </a:r>
            <a:r>
              <a:rPr sz="1500" dirty="0" err="1"/>
              <a:t>datase</a:t>
            </a:r>
            <a:r>
              <a:rPr sz="1500" dirty="0"/>
              <a:t>. I then created a trend line to see the relationship between the two variables. I removed missing data before plotting.</a:t>
            </a:r>
          </a:p>
        </p:txBody>
      </p:sp>
      <p:pic>
        <p:nvPicPr>
          <p:cNvPr id="2" name="Picture 1" descr="Final-Project-SLIDES5_files/figure-pptx/unnamed-chunk-10-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457202" y="130630"/>
                <a:ext cx="2070846" cy="4848624"/>
              </a:xfrm>
            </p:spPr>
            <p:txBody>
              <a:bodyPr>
                <a:normAutofit fontScale="25000" lnSpcReduction="20000"/>
              </a:bodyPr>
              <a:lstStyle/>
              <a:p>
                <a:pPr marL="0" lvl="0" indent="0">
                  <a:buNone/>
                </a:pPr>
                <a:r>
                  <a:rPr dirty="0"/>
                  <a:t> </a:t>
                </a:r>
                <a:r>
                  <a:rPr sz="3600" b="1" dirty="0"/>
                  <a:t>Comment</a:t>
                </a:r>
                <a:r>
                  <a:rPr sz="3600" dirty="0"/>
                  <a:t>: A obvious negative correlation is present between suicide rates and increase in median household income for all states and years in the dataset.</a:t>
                </a:r>
              </a:p>
              <a:p>
                <a:pPr marL="0" lvl="0" indent="0">
                  <a:buNone/>
                </a:pPr>
                <a:r>
                  <a:rPr sz="3600" dirty="0"/>
                  <a:t>I next need to aggregate across all of the years by state to find the mean Median Household Income and mean Average Suicide Rate (average of males and females).</a:t>
                </a:r>
              </a:p>
              <a:p>
                <a:pPr marL="0" lvl="0" indent="0">
                  <a:buNone/>
                </a:pPr>
                <a:r>
                  <a:rPr sz="3600" dirty="0"/>
                  <a:t>I also need to grab the 10 states with the lowest suicide rates as well as make a </a:t>
                </a:r>
                <a:r>
                  <a:rPr sz="3600" dirty="0" err="1"/>
                  <a:t>dataframe</a:t>
                </a:r>
                <a:r>
                  <a:rPr sz="3600" dirty="0"/>
                  <a:t> that has the states in order of decreasing suicide rates.</a:t>
                </a:r>
              </a:p>
              <a:p>
                <a:pPr marL="0" lvl="0" indent="0">
                  <a:buNone/>
                </a:pPr>
                <a:r>
                  <a:rPr sz="3600" b="1" dirty="0"/>
                  <a:t>Compute Proportion of Maximum Median Household Income</a:t>
                </a:r>
                <a:r>
                  <a:rPr sz="3600" dirty="0"/>
                  <a:t> Because I want to display both the suicide rate, which is a proportion, and the median household income on the same axis &amp; compare them, I then computed the proportion of the maximum median household income as follows:</a:t>
                </a:r>
              </a:p>
              <a:p>
                <a:pPr marL="0" lvl="0" indent="0">
                  <a:buNone/>
                </a:pPr>
                <a14:m>
                  <m:oMathPara xmlns:m="http://schemas.openxmlformats.org/officeDocument/2006/math">
                    <m:oMathParaPr>
                      <m:jc m:val="centerGroup"/>
                    </m:oMathParaPr>
                    <m:oMath xmlns:m="http://schemas.openxmlformats.org/officeDocument/2006/math">
                      <m:sSub>
                        <m:sSubPr>
                          <m:ctrlPr>
                            <a:rPr sz="3600"/>
                          </m:ctrlPr>
                        </m:sSubPr>
                        <m:e>
                          <m:acc>
                            <m:accPr>
                              <m:chr m:val="̂"/>
                              <m:ctrlPr>
                                <a:rPr sz="3600"/>
                              </m:ctrlPr>
                            </m:accPr>
                            <m:e>
                              <m:r>
                                <a:rPr sz="3600"/>
                                <m:t>𝑝</m:t>
                              </m:r>
                            </m:e>
                          </m:acc>
                        </m:e>
                        <m:sub>
                          <m:r>
                            <a:rPr sz="3600"/>
                            <m:t>𝑚𝑒𝑑𝑖𝑎𝑛𝐻𝐼</m:t>
                          </m:r>
                        </m:sub>
                      </m:sSub>
                      <m:r>
                        <a:rPr sz="3600"/>
                        <m:t>=</m:t>
                      </m:r>
                      <m:f>
                        <m:fPr>
                          <m:ctrlPr>
                            <a:rPr sz="3600" i="1"/>
                          </m:ctrlPr>
                        </m:fPr>
                        <m:num>
                          <m:r>
                            <a:rPr sz="3600"/>
                            <m:t>𝑀𝑒𝑑𝑖𝑎𝑛𝐻𝐼</m:t>
                          </m:r>
                        </m:num>
                        <m:den>
                          <m:r>
                            <a:rPr sz="3600"/>
                            <m:t>𝑀𝑎𝑥𝐻𝐼</m:t>
                          </m:r>
                        </m:den>
                      </m:f>
                    </m:oMath>
                  </m:oMathPara>
                </a14:m>
                <a:endParaRPr sz="3600" dirty="0"/>
              </a:p>
              <a:p>
                <a:pPr marL="0" lvl="0" indent="0">
                  <a:buNone/>
                </a:pPr>
                <a:r>
                  <a:rPr sz="3600" dirty="0"/>
                  <a:t>The states with the maximum average median household income over all the years in the dataset were as follows:</a:t>
                </a:r>
              </a:p>
              <a:p>
                <a:pPr marL="0" lvl="0" indent="0">
                  <a:buNone/>
                </a:pPr>
                <a:r>
                  <a:rPr sz="3600" dirty="0"/>
                  <a:t>I notice that these are all east coast states that had lower average suicide rates in the map </a:t>
                </a:r>
                <a:r>
                  <a:rPr sz="3600" dirty="0" err="1"/>
                  <a:t>above.</a:t>
                </a:r>
                <a:r>
                  <a:rPr sz="3600" b="1" dirty="0" err="1"/>
                  <a:t>Does</a:t>
                </a:r>
                <a:r>
                  <a:rPr sz="3600" b="1" dirty="0"/>
                  <a:t> Average Suicide Rate Decline with Increasing Median Household I</a:t>
                </a:r>
                <a:endParaRPr lang="en-US" sz="3600" b="1" dirty="0"/>
              </a:p>
              <a:p>
                <a:pPr marL="0" lvl="0" indent="0">
                  <a:buNone/>
                </a:pPr>
                <a:r>
                  <a:rPr sz="3600" b="1" dirty="0" err="1"/>
                  <a:t>ncome</a:t>
                </a:r>
                <a:r>
                  <a:rPr sz="3600" b="1" dirty="0"/>
                  <a:t>?</a:t>
                </a:r>
              </a:p>
              <a:p>
                <a:pPr marL="0" lvl="0" indent="0">
                  <a:buNone/>
                </a:pPr>
                <a:r>
                  <a:rPr sz="3600" dirty="0"/>
                  <a:t>If there is a negative correlation between average suicide rate and median household income, then I would expect to see an inverse relationship. Here I plot the proportional median household income (teal) next to the mean suicide rate(pink) for years 1995 - 2016.</a:t>
                </a:r>
              </a:p>
              <a:p>
                <a:pPr lvl="0" indent="0">
                  <a:buNone/>
                </a:pPr>
                <a:br>
                  <a:rPr sz="3200" dirty="0"/>
                </a:br>
                <a:r>
                  <a:rPr sz="3200" dirty="0"/>
                  <a:t> </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457202" y="130630"/>
                <a:ext cx="2070846" cy="4848624"/>
              </a:xfrm>
              <a:blipFill>
                <a:blip r:embed="rId2"/>
                <a:stretch>
                  <a:fillRect t="-251" b="-126"/>
                </a:stretch>
              </a:blipFill>
            </p:spPr>
            <p:txBody>
              <a:bodyPr/>
              <a:lstStyle/>
              <a:p>
                <a:r>
                  <a:rPr lang="en-US">
                    <a:noFill/>
                  </a:rPr>
                  <a:t> </a:t>
                </a:r>
              </a:p>
            </p:txBody>
          </p:sp>
        </mc:Fallback>
      </mc:AlternateContent>
      <p:pic>
        <p:nvPicPr>
          <p:cNvPr id="2" name="Picture 1" descr="Final-Project-SLIDES5_files/figure-pptx/unnamed-chunk-14-1.png"/>
          <p:cNvPicPr>
            <a:picLocks noGrp="1" noChangeAspect="1"/>
          </p:cNvPicPr>
          <p:nvPr/>
        </p:nvPicPr>
        <p:blipFill>
          <a:blip r:embed="rId3"/>
          <a:stretch>
            <a:fillRect/>
          </a:stretch>
        </p:blipFill>
        <p:spPr bwMode="auto">
          <a:xfrm>
            <a:off x="2328261" y="355600"/>
            <a:ext cx="6758814" cy="4231768"/>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1" y="169049"/>
            <a:ext cx="3008313" cy="4802521"/>
          </a:xfrm>
        </p:spPr>
        <p:txBody>
          <a:bodyPr>
            <a:normAutofit/>
          </a:bodyPr>
          <a:lstStyle/>
          <a:p>
            <a:pPr marL="0" lvl="0" indent="0">
              <a:buNone/>
            </a:pPr>
            <a:r>
              <a:rPr sz="1100" dirty="0"/>
              <a:t> </a:t>
            </a:r>
            <a:r>
              <a:rPr sz="1100" b="1" dirty="0"/>
              <a:t>Comment</a:t>
            </a:r>
            <a:r>
              <a:rPr sz="1100" dirty="0"/>
              <a:t>: Yes, it appears there is a clear negative correlation between average suicide rate and the median household income. It’s apparent that the top 10 states with the highest average suicide rates also have the lowest median household incomes and also happen to be Southern states with the exception of Wyoming:</a:t>
            </a:r>
          </a:p>
          <a:p>
            <a:pPr lvl="0" indent="0">
              <a:buNone/>
            </a:pPr>
            <a:r>
              <a:rPr sz="1100" dirty="0">
                <a:latin typeface="Courier"/>
              </a:rPr>
              <a:t>
</a:t>
            </a:r>
            <a:r>
              <a:rPr sz="1100" dirty="0"/>
              <a:t>The list above are the 10 states with the lowest household income and highest suicide rates.</a:t>
            </a:r>
            <a:endParaRPr lang="en-US" sz="1100" dirty="0"/>
          </a:p>
          <a:p>
            <a:pPr lvl="0" indent="0">
              <a:buNone/>
            </a:pPr>
            <a:endParaRPr lang="en-US" sz="1100" dirty="0"/>
          </a:p>
          <a:p>
            <a:pPr lvl="0" indent="0">
              <a:buNone/>
            </a:pPr>
            <a:r>
              <a:rPr sz="1100" b="1" dirty="0"/>
              <a:t>Average Poverty Rate</a:t>
            </a:r>
            <a:endParaRPr lang="en-US" sz="1100" b="1" dirty="0"/>
          </a:p>
          <a:p>
            <a:pPr lvl="0" indent="0">
              <a:buNone/>
            </a:pPr>
            <a:endParaRPr lang="en-US" sz="1100" b="1" dirty="0"/>
          </a:p>
          <a:p>
            <a:pPr lvl="0" indent="0">
              <a:buNone/>
            </a:pPr>
            <a:r>
              <a:rPr lang="en-US" sz="1100" b="1" dirty="0"/>
              <a:t>Q3b: </a:t>
            </a:r>
            <a:r>
              <a:rPr sz="1100" b="1" dirty="0"/>
              <a:t>Is the relationship between low income and average suicide rate recapitulated when we look at average poverty rate?</a:t>
            </a:r>
            <a:endParaRPr lang="en-US" sz="1100" b="1" dirty="0"/>
          </a:p>
          <a:p>
            <a:pPr lvl="0" indent="0">
              <a:buNone/>
            </a:pPr>
            <a:endParaRPr sz="1100" b="1" dirty="0"/>
          </a:p>
          <a:p>
            <a:pPr marL="0" lvl="0" indent="0">
              <a:buNone/>
            </a:pPr>
            <a:r>
              <a:rPr sz="1100" dirty="0"/>
              <a:t>First, convert poverty rate from a percentage to a decimal:</a:t>
            </a:r>
            <a:endParaRPr lang="en-US" sz="1100" dirty="0"/>
          </a:p>
          <a:p>
            <a:pPr marL="0" lvl="0" indent="0">
              <a:buNone/>
            </a:pPr>
            <a:endParaRPr lang="en-US" sz="1100" dirty="0"/>
          </a:p>
          <a:p>
            <a:pPr marL="0" lvl="0" indent="0">
              <a:buNone/>
            </a:pPr>
            <a:r>
              <a:rPr lang="en-US" sz="1100" dirty="0"/>
              <a:t>If the inverse relationship between suicide rate and household income is linked to poverty, then I would expect to see a positive correlation between suicide rate and average poverty rate.</a:t>
            </a:r>
          </a:p>
        </p:txBody>
      </p:sp>
      <p:pic>
        <p:nvPicPr>
          <p:cNvPr id="2" name="Picture 1" descr="Final-Project-SLIDES5_files/figure-pptx/unnamed-chunk-17-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1843</Words>
  <Application>Microsoft Office PowerPoint</Application>
  <PresentationFormat>On-screen Show (16:9)</PresentationFormat>
  <Paragraphs>67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vt:lpstr>
      <vt:lpstr>Office Theme</vt:lpstr>
      <vt:lpstr>Final Project Presentation</vt:lpstr>
      <vt:lpstr>INTRODUCTION</vt:lpstr>
      <vt:lpstr>PowerPoint Presentation</vt:lpstr>
      <vt:lpstr>PowerPoint Presentation</vt:lpstr>
      <vt:lpstr>ANALYSIS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Alex Khaykin</dc:creator>
  <cp:keywords/>
  <cp:lastModifiedBy>Khaykin, Alexander (DOF)</cp:lastModifiedBy>
  <cp:revision>2</cp:revision>
  <dcterms:created xsi:type="dcterms:W3CDTF">2023-05-15T22:50:15Z</dcterms:created>
  <dcterms:modified xsi:type="dcterms:W3CDTF">2023-05-15T23:35:36Z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2023-05-15</vt:lpwstr>
  </property>
  <property fmtid="{D5CDD505-2E9C-101B-9397-08002B2CF9AE}" pid="3" name="output">
    <vt:lpwstr>powerpoint_presentation</vt:lpwstr>
  </property>
</Properties>
</file>