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9" r:id="rId4"/>
    <p:sldId id="263" r:id="rId5"/>
    <p:sldId id="264" r:id="rId6"/>
    <p:sldId id="258" r:id="rId7"/>
    <p:sldId id="261" r:id="rId8"/>
    <p:sldId id="262"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Khaykin" initials="AK" lastIdx="1" clrIdx="0">
    <p:extLst>
      <p:ext uri="{19B8F6BF-5375-455C-9EA6-DF929625EA0E}">
        <p15:presenceInfo xmlns:p15="http://schemas.microsoft.com/office/powerpoint/2012/main" userId="c43c23ddfab484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0CD6D-E9CF-41D5-B820-C84F882CF28D}" v="6" dt="2023-11-02T19:54:21.480"/>
    <p1510:client id="{9B5DFD4A-0152-40B4-AB7E-578316768F65}" v="10" dt="2023-11-02T19:28:26.551"/>
    <p1510:client id="{D01D0F2E-F010-4803-9409-2F800FC31624}" v="3" dt="2023-11-02T16:17:33.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p:scale>
          <a:sx n="120" d="100"/>
          <a:sy n="120" d="100"/>
        </p:scale>
        <p:origin x="534" y="-102"/>
      </p:cViewPr>
      <p:guideLst>
        <p:guide orient="horz" pos="1620"/>
        <p:guide pos="2880"/>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7" d="100"/>
          <a:sy n="67" d="100"/>
        </p:scale>
        <p:origin x="331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6A8D6-D1AC-45F7-A793-3D97BC48A9C6}"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AB70C-4B0A-4EBF-8EA1-B4C5D80ED40B}" type="slidenum">
              <a:rPr lang="en-US" smtClean="0"/>
              <a:t>‹#›</a:t>
            </a:fld>
            <a:endParaRPr lang="en-US"/>
          </a:p>
        </p:txBody>
      </p:sp>
    </p:spTree>
    <p:extLst>
      <p:ext uri="{BB962C8B-B14F-4D97-AF65-F5344CB8AC3E}">
        <p14:creationId xmlns:p14="http://schemas.microsoft.com/office/powerpoint/2010/main" val="534940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0AB70C-4B0A-4EBF-8EA1-B4C5D80ED40B}" type="slidenum">
              <a:rPr lang="en-US" smtClean="0"/>
              <a:t>4</a:t>
            </a:fld>
            <a:endParaRPr lang="en-US"/>
          </a:p>
        </p:txBody>
      </p:sp>
    </p:spTree>
    <p:extLst>
      <p:ext uri="{BB962C8B-B14F-4D97-AF65-F5344CB8AC3E}">
        <p14:creationId xmlns:p14="http://schemas.microsoft.com/office/powerpoint/2010/main" val="224614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spc.noaa.gov/wcm/"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epa.gov/climate-indicators/climate-change-indicators-tropical-cyclone-activity" TargetMode="External"/><Relationship Id="rId2" Type="http://schemas.openxmlformats.org/officeDocument/2006/relationships/hyperlink" Target="https://www.ncei.noaa.gov/access/monitoring/tornadoes/time-series/ytd/12?mean=true" TargetMode="External"/><Relationship Id="rId1" Type="http://schemas.openxmlformats.org/officeDocument/2006/relationships/slideLayout" Target="../slideLayouts/slideLayout2.xml"/><Relationship Id="rId6" Type="http://schemas.openxmlformats.org/officeDocument/2006/relationships/hyperlink" Target="https://crt-climate-explorer.nemac.org/climate_graphs/?county=New+York+County&amp;city=New+York%2C+NY&amp;fips=36061&amp;lat=40.7127753&amp;lon=-74.0059728" TargetMode="External"/><Relationship Id="rId5" Type="http://schemas.openxmlformats.org/officeDocument/2006/relationships/hyperlink" Target="https://www.aoml.noaa.gov/hrd/hurdat/All_U.S._Hurricanes.html" TargetMode="External"/><Relationship Id="rId4" Type="http://schemas.openxmlformats.org/officeDocument/2006/relationships/hyperlink" Target="https://www.spc.noaa.gov/wc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697"/>
            <a:ext cx="7772400" cy="2430717"/>
          </a:xfrm>
        </p:spPr>
        <p:txBody>
          <a:bodyPr>
            <a:normAutofit/>
          </a:bodyPr>
          <a:lstStyle/>
          <a:p>
            <a:pPr marL="0" lvl="0" indent="0">
              <a:buNone/>
            </a:pPr>
            <a:r>
              <a:rPr lang="en-US" sz="4800" dirty="0"/>
              <a:t>Story 5</a:t>
            </a:r>
            <a:br>
              <a:rPr lang="en-US" dirty="0"/>
            </a:br>
            <a:r>
              <a:rPr lang="en-US" dirty="0"/>
              <a:t>Alex Khaykin</a:t>
            </a:r>
            <a:br>
              <a:rPr lang="en-US" dirty="0"/>
            </a:br>
            <a:r>
              <a:rPr lang="en-US" dirty="0"/>
              <a:t>11/02/2023</a:t>
            </a: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br>
              <a:rPr dirty="0"/>
            </a:br>
            <a:br>
              <a:rPr dirty="0"/>
            </a:br>
            <a:endParaRPr dirty="0"/>
          </a:p>
        </p:txBody>
      </p:sp>
      <p:sp>
        <p:nvSpPr>
          <p:cNvPr id="4" name="Date Placeholder 3"/>
          <p:cNvSpPr>
            <a:spLocks noGrp="1"/>
          </p:cNvSpPr>
          <p:nvPr>
            <p:ph type="dt" sz="half" idx="10"/>
          </p:nvPr>
        </p:nvSpPr>
        <p:spPr/>
        <p:txBody>
          <a:bodyPr/>
          <a:lstStyle/>
          <a:p>
            <a:pPr marL="0" lvl="0" indent="0">
              <a:buNone/>
            </a:pPr>
            <a:r>
              <a:rPr lang="en-US" dirty="0"/>
              <a:t>11/02/2023</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808" y="204787"/>
            <a:ext cx="6840746" cy="871538"/>
          </a:xfrm>
        </p:spPr>
        <p:txBody>
          <a:bodyPr/>
          <a:lstStyle/>
          <a:p>
            <a:pPr marL="0" lvl="0" indent="0" algn="ctr">
              <a:buNone/>
            </a:pPr>
            <a:r>
              <a:rPr sz="4000" dirty="0"/>
              <a:t>INTRODUCTION</a:t>
            </a:r>
            <a:endParaRPr dirty="0"/>
          </a:p>
        </p:txBody>
      </p:sp>
      <p:sp>
        <p:nvSpPr>
          <p:cNvPr id="4" name="Text Placeholder 3"/>
          <p:cNvSpPr>
            <a:spLocks noGrp="1"/>
          </p:cNvSpPr>
          <p:nvPr>
            <p:ph type="body" sz="half" idx="2"/>
          </p:nvPr>
        </p:nvSpPr>
        <p:spPr>
          <a:xfrm>
            <a:off x="457201" y="1664899"/>
            <a:ext cx="7841410" cy="2700068"/>
          </a:xfrm>
        </p:spPr>
        <p:txBody>
          <a:bodyPr>
            <a:normAutofit lnSpcReduction="10000"/>
          </a:bodyPr>
          <a:lstStyle/>
          <a:p>
            <a:pPr marL="0" lvl="0" indent="0">
              <a:buNone/>
            </a:pPr>
            <a:r>
              <a:rPr sz="1600" dirty="0"/>
              <a:t>Historic data seems to indicate the average temperature on earth has been increasing over tome. Further, it has been widely reported and believed that the increase in global temperature is responsible for the increased severity, intensity, and occurrence of cyclonic storms (Hurricanes, Typhoons, and Tornadoes). For this assignment I will utilize </a:t>
            </a:r>
            <a:r>
              <a:rPr lang="en-US" sz="1600" dirty="0"/>
              <a:t>the Average Maximum Temperature based on </a:t>
            </a:r>
            <a:r>
              <a:rPr sz="1600" dirty="0"/>
              <a:t>NYC temperatures</a:t>
            </a:r>
            <a:r>
              <a:rPr lang="en-US" sz="1600" dirty="0"/>
              <a:t> data</a:t>
            </a:r>
            <a:r>
              <a:rPr sz="1600" dirty="0"/>
              <a:t> from The Climate explorer</a:t>
            </a:r>
            <a:r>
              <a:rPr lang="en-US" sz="1600" dirty="0"/>
              <a:t>, for the years</a:t>
            </a:r>
            <a:r>
              <a:rPr sz="1600" dirty="0"/>
              <a:t> 1950 through 2013. As well as</a:t>
            </a:r>
            <a:r>
              <a:rPr lang="en-US" sz="1600" dirty="0"/>
              <a:t> a frequency</a:t>
            </a:r>
            <a:r>
              <a:rPr sz="1600" dirty="0"/>
              <a:t> count of Tornado occurrences</a:t>
            </a:r>
            <a:r>
              <a:rPr lang="en-US" sz="1600" dirty="0"/>
              <a:t>,</a:t>
            </a:r>
            <a:r>
              <a:rPr sz="1600" dirty="0"/>
              <a:t> from The National Centers for Environmental Information, the </a:t>
            </a:r>
            <a:r>
              <a:rPr lang="en-US" sz="1600" dirty="0"/>
              <a:t>frequency </a:t>
            </a:r>
            <a:r>
              <a:rPr sz="1600" dirty="0"/>
              <a:t>count of Hurricane occurrences from United States Environmental Protection Agency, Tornadoes intensity from NOAA National Weather Services, and Hurricane intensity from NOAA Hurricane Research Division. </a:t>
            </a:r>
            <a:r>
              <a:rPr lang="en-US" sz="1600" dirty="0"/>
              <a:t>Has the increase in Average Daily Maximum </a:t>
            </a:r>
            <a:r>
              <a:rPr sz="1600" dirty="0"/>
              <a:t>Global temperature</a:t>
            </a:r>
            <a:r>
              <a:rPr lang="en-US" sz="1600" dirty="0"/>
              <a:t>s</a:t>
            </a:r>
            <a:r>
              <a:rPr sz="1600" dirty="0"/>
              <a:t> </a:t>
            </a:r>
            <a:r>
              <a:rPr lang="en-US" sz="1600" dirty="0"/>
              <a:t>influenced the frequency of</a:t>
            </a:r>
            <a:r>
              <a:rPr sz="1600" dirty="0"/>
              <a:t> occurrence and intensity of these storms</a:t>
            </a:r>
            <a:r>
              <a:rPr lang="en-US" sz="1600" dirty="0"/>
              <a:t>?</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ssignment_5_pres_files/figure-pptx/unnamed-chunk-8-1.png">
            <a:extLst>
              <a:ext uri="{FF2B5EF4-FFF2-40B4-BE49-F238E27FC236}">
                <a16:creationId xmlns:a16="http://schemas.microsoft.com/office/drawing/2014/main" id="{FFA78E08-D4A4-4F4A-A594-85DA2A247EC0}"/>
              </a:ext>
            </a:extLst>
          </p:cNvPr>
          <p:cNvPicPr>
            <a:picLocks noGrp="1" noChangeAspect="1"/>
          </p:cNvPicPr>
          <p:nvPr/>
        </p:nvPicPr>
        <p:blipFill>
          <a:blip r:embed="rId2"/>
          <a:stretch>
            <a:fillRect/>
          </a:stretch>
        </p:blipFill>
        <p:spPr bwMode="auto">
          <a:xfrm>
            <a:off x="1319841" y="415050"/>
            <a:ext cx="6400801" cy="3714487"/>
          </a:xfrm>
          <a:prstGeom prst="rect">
            <a:avLst/>
          </a:prstGeom>
          <a:noFill/>
          <a:ln w="9525">
            <a:noFill/>
            <a:headEnd/>
            <a:tailEnd/>
          </a:ln>
        </p:spPr>
      </p:pic>
      <p:sp>
        <p:nvSpPr>
          <p:cNvPr id="7" name="TextBox 6">
            <a:extLst>
              <a:ext uri="{FF2B5EF4-FFF2-40B4-BE49-F238E27FC236}">
                <a16:creationId xmlns:a16="http://schemas.microsoft.com/office/drawing/2014/main" id="{75EE486D-9081-4B89-9A4D-73BD67EA96E6}"/>
              </a:ext>
            </a:extLst>
          </p:cNvPr>
          <p:cNvSpPr txBox="1"/>
          <p:nvPr/>
        </p:nvSpPr>
        <p:spPr>
          <a:xfrm>
            <a:off x="327804" y="4598625"/>
            <a:ext cx="8531524" cy="430887"/>
          </a:xfrm>
          <a:prstGeom prst="rect">
            <a:avLst/>
          </a:prstGeom>
          <a:noFill/>
        </p:spPr>
        <p:txBody>
          <a:bodyPr wrap="square" rtlCol="0">
            <a:spAutoFit/>
          </a:bodyPr>
          <a:lstStyle/>
          <a:p>
            <a:r>
              <a:rPr lang="en-US" sz="1100" dirty="0"/>
              <a:t>Data from CRT Climate Explorer, a clear but mild positive increase of Average Daily Maximum global temperatures based on NYC records for the years 1950 – 2013.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BEBE-A6CB-416A-8EDB-D543D3D1D798}"/>
              </a:ext>
            </a:extLst>
          </p:cNvPr>
          <p:cNvSpPr>
            <a:spLocks noGrp="1"/>
          </p:cNvSpPr>
          <p:nvPr>
            <p:ph type="title"/>
          </p:nvPr>
        </p:nvSpPr>
        <p:spPr>
          <a:xfrm>
            <a:off x="862642" y="4080294"/>
            <a:ext cx="7530859" cy="722642"/>
          </a:xfrm>
        </p:spPr>
        <p:txBody>
          <a:bodyPr>
            <a:normAutofit fontScale="90000"/>
          </a:bodyPr>
          <a:lstStyle/>
          <a:p>
            <a:r>
              <a:rPr lang="en-US" sz="1100" b="0" dirty="0"/>
              <a:t>Data from National Centers from Environmental Information (NOAA ), shows a clear positive increase in Tornado Landfall Frequency  between the years 1950 – 2013.</a:t>
            </a:r>
            <a:br>
              <a:rPr lang="en-US" sz="1100" b="0" dirty="0"/>
            </a:br>
            <a:r>
              <a:rPr lang="en-US" sz="1100" b="0" dirty="0"/>
              <a:t>Data from United States Environmental Protection Agency (EPA), shows no increase in Hurricane Landfall Frequency between the years 1950-2013.</a:t>
            </a:r>
          </a:p>
        </p:txBody>
      </p:sp>
      <p:pic>
        <p:nvPicPr>
          <p:cNvPr id="5" name="Content Placeholder 4">
            <a:extLst>
              <a:ext uri="{FF2B5EF4-FFF2-40B4-BE49-F238E27FC236}">
                <a16:creationId xmlns:a16="http://schemas.microsoft.com/office/drawing/2014/main" id="{C094A23D-7998-4B43-8B17-ED817EFF98B1}"/>
              </a:ext>
            </a:extLst>
          </p:cNvPr>
          <p:cNvPicPr>
            <a:picLocks noGrp="1" noChangeAspect="1"/>
          </p:cNvPicPr>
          <p:nvPr>
            <p:ph idx="1"/>
          </p:nvPr>
        </p:nvPicPr>
        <p:blipFill>
          <a:blip r:embed="rId3"/>
          <a:stretch>
            <a:fillRect/>
          </a:stretch>
        </p:blipFill>
        <p:spPr>
          <a:xfrm>
            <a:off x="1302588" y="453403"/>
            <a:ext cx="6711350" cy="3523373"/>
          </a:xfrm>
          <a:prstGeom prst="rect">
            <a:avLst/>
          </a:prstGeom>
        </p:spPr>
      </p:pic>
    </p:spTree>
    <p:extLst>
      <p:ext uri="{BB962C8B-B14F-4D97-AF65-F5344CB8AC3E}">
        <p14:creationId xmlns:p14="http://schemas.microsoft.com/office/powerpoint/2010/main" val="111995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20919C-603F-4E7E-8C32-E98B3D4D8326}"/>
              </a:ext>
            </a:extLst>
          </p:cNvPr>
          <p:cNvPicPr>
            <a:picLocks noGrp="1" noChangeAspect="1"/>
          </p:cNvPicPr>
          <p:nvPr>
            <p:ph idx="1"/>
          </p:nvPr>
        </p:nvPicPr>
        <p:blipFill>
          <a:blip r:embed="rId2"/>
          <a:stretch>
            <a:fillRect/>
          </a:stretch>
        </p:blipFill>
        <p:spPr>
          <a:xfrm>
            <a:off x="1501711" y="354121"/>
            <a:ext cx="6140578" cy="3631283"/>
          </a:xfrm>
          <a:prstGeom prst="rect">
            <a:avLst/>
          </a:prstGeom>
        </p:spPr>
      </p:pic>
      <p:sp>
        <p:nvSpPr>
          <p:cNvPr id="8" name="TextBox 7">
            <a:extLst>
              <a:ext uri="{FF2B5EF4-FFF2-40B4-BE49-F238E27FC236}">
                <a16:creationId xmlns:a16="http://schemas.microsoft.com/office/drawing/2014/main" id="{46B5CED6-8F5D-47BB-A3C5-6AFB3F8D3440}"/>
              </a:ext>
            </a:extLst>
          </p:cNvPr>
          <p:cNvSpPr txBox="1"/>
          <p:nvPr/>
        </p:nvSpPr>
        <p:spPr>
          <a:xfrm>
            <a:off x="698740" y="4226943"/>
            <a:ext cx="7798279" cy="769441"/>
          </a:xfrm>
          <a:prstGeom prst="rect">
            <a:avLst/>
          </a:prstGeom>
          <a:noFill/>
        </p:spPr>
        <p:txBody>
          <a:bodyPr wrap="square" rtlCol="0">
            <a:spAutoFit/>
          </a:bodyPr>
          <a:lstStyle/>
          <a:p>
            <a:r>
              <a:rPr lang="en-US" sz="1100" b="0" dirty="0"/>
              <a:t>Data from National Centers from Environmental Information (NOAA ), shows a clear positive increase in Tornado Landfall Frequency  between the years 1950 – 2013.</a:t>
            </a:r>
            <a:br>
              <a:rPr lang="en-US" sz="1100" b="0" dirty="0"/>
            </a:br>
            <a:r>
              <a:rPr lang="en-US" sz="1100" b="0" dirty="0"/>
              <a:t>Data from United States Environmental Protection Agency (EPA), shows no increase in Hurricane Landfall Frequency between the years 1950-2013.</a:t>
            </a:r>
            <a:endParaRPr lang="en-US" sz="1100" dirty="0"/>
          </a:p>
        </p:txBody>
      </p:sp>
    </p:spTree>
    <p:extLst>
      <p:ext uri="{BB962C8B-B14F-4D97-AF65-F5344CB8AC3E}">
        <p14:creationId xmlns:p14="http://schemas.microsoft.com/office/powerpoint/2010/main" val="163939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signment_5_pres_files/figure-pptx/unnamed-chunk-7-1.png"/>
          <p:cNvPicPr>
            <a:picLocks noGrp="1" noChangeAspect="1"/>
          </p:cNvPicPr>
          <p:nvPr/>
        </p:nvPicPr>
        <p:blipFill>
          <a:blip r:embed="rId2"/>
          <a:stretch>
            <a:fillRect/>
          </a:stretch>
        </p:blipFill>
        <p:spPr bwMode="auto">
          <a:xfrm>
            <a:off x="1285336" y="422693"/>
            <a:ext cx="6564702" cy="3390181"/>
          </a:xfrm>
          <a:prstGeom prst="rect">
            <a:avLst/>
          </a:prstGeom>
          <a:noFill/>
          <a:ln w="9525">
            <a:noFill/>
            <a:headEnd/>
            <a:tailEnd/>
          </a:ln>
        </p:spPr>
      </p:pic>
      <p:sp>
        <p:nvSpPr>
          <p:cNvPr id="7" name="TextBox 6">
            <a:extLst>
              <a:ext uri="{FF2B5EF4-FFF2-40B4-BE49-F238E27FC236}">
                <a16:creationId xmlns:a16="http://schemas.microsoft.com/office/drawing/2014/main" id="{EB42CE45-8BD3-4760-BE48-A4EA5D74E850}"/>
              </a:ext>
            </a:extLst>
          </p:cNvPr>
          <p:cNvSpPr txBox="1"/>
          <p:nvPr/>
        </p:nvSpPr>
        <p:spPr>
          <a:xfrm>
            <a:off x="871269" y="4097546"/>
            <a:ext cx="7470474" cy="769441"/>
          </a:xfrm>
          <a:prstGeom prst="rect">
            <a:avLst/>
          </a:prstGeom>
          <a:noFill/>
        </p:spPr>
        <p:txBody>
          <a:bodyPr wrap="square" rtlCol="0">
            <a:spAutoFit/>
          </a:bodyPr>
          <a:lstStyle/>
          <a:p>
            <a:r>
              <a:rPr lang="en-US" sz="1100" b="0" dirty="0"/>
              <a:t>Data from National Centers from Environmental Information (NOAA ), shows a clear positive increase in Tornado Landfall Frequency  between the years 1950 – 2013.</a:t>
            </a:r>
            <a:br>
              <a:rPr lang="en-US" sz="1100" b="0" dirty="0"/>
            </a:br>
            <a:r>
              <a:rPr lang="en-US" sz="1100" b="0" dirty="0"/>
              <a:t>Data from United States Environmental Protection Agency (EPA), shows no increase in Hurricane Landfall Frequency between the years 1950-2013.</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ssignment_5_pres_files/figure-pptx/unnamed-chunk-11-1.png">
            <a:extLst>
              <a:ext uri="{FF2B5EF4-FFF2-40B4-BE49-F238E27FC236}">
                <a16:creationId xmlns:a16="http://schemas.microsoft.com/office/drawing/2014/main" id="{8E5125A2-5201-4DA0-B15B-4758B40820E0}"/>
              </a:ext>
            </a:extLst>
          </p:cNvPr>
          <p:cNvPicPr>
            <a:picLocks noGrp="1" noChangeAspect="1"/>
          </p:cNvPicPr>
          <p:nvPr/>
        </p:nvPicPr>
        <p:blipFill>
          <a:blip r:embed="rId2"/>
          <a:stretch>
            <a:fillRect/>
          </a:stretch>
        </p:blipFill>
        <p:spPr bwMode="auto">
          <a:xfrm>
            <a:off x="1869830" y="413245"/>
            <a:ext cx="5759073" cy="3554084"/>
          </a:xfrm>
          <a:prstGeom prst="rect">
            <a:avLst/>
          </a:prstGeom>
          <a:noFill/>
          <a:ln w="9525">
            <a:noFill/>
            <a:headEnd/>
            <a:tailEnd/>
          </a:ln>
        </p:spPr>
      </p:pic>
      <p:sp>
        <p:nvSpPr>
          <p:cNvPr id="3" name="TextBox 2">
            <a:extLst>
              <a:ext uri="{FF2B5EF4-FFF2-40B4-BE49-F238E27FC236}">
                <a16:creationId xmlns:a16="http://schemas.microsoft.com/office/drawing/2014/main" id="{4A99CFF8-B9F7-44E3-88B0-758F26649ADE}"/>
              </a:ext>
            </a:extLst>
          </p:cNvPr>
          <p:cNvSpPr txBox="1"/>
          <p:nvPr/>
        </p:nvSpPr>
        <p:spPr>
          <a:xfrm>
            <a:off x="422693" y="4083924"/>
            <a:ext cx="8505646" cy="646331"/>
          </a:xfrm>
          <a:prstGeom prst="rect">
            <a:avLst/>
          </a:prstGeom>
          <a:noFill/>
        </p:spPr>
        <p:txBody>
          <a:bodyPr wrap="square" rtlCol="0">
            <a:spAutoFit/>
          </a:bodyPr>
          <a:lstStyle/>
          <a:p>
            <a:endParaRPr lang="en-US" sz="1400" dirty="0">
              <a:hlinkClick r:id="rId3"/>
            </a:endParaRPr>
          </a:p>
          <a:p>
            <a:r>
              <a:rPr lang="en-US" sz="1100" b="0" dirty="0"/>
              <a:t>Data from NOAA’s National Weather Services and The Hurricane Research </a:t>
            </a:r>
            <a:r>
              <a:rPr lang="en-US" sz="1100" dirty="0"/>
              <a:t>C</a:t>
            </a:r>
            <a:r>
              <a:rPr lang="en-US" sz="1100" b="0" dirty="0"/>
              <a:t>enter shows a clear negative or decrease in Tornado  and Hurricane Intensities based on the Saffir-Simpson scale and Fujita scale  between the years 1950 – 2022.</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normAutofit fontScale="55000" lnSpcReduction="20000"/>
          </a:bodyPr>
          <a:lstStyle/>
          <a:p>
            <a:pPr marL="0" lvl="0" indent="0">
              <a:buNone/>
            </a:pPr>
            <a:r>
              <a:rPr dirty="0"/>
              <a:t>The data has shown a clear pattern of average</a:t>
            </a:r>
            <a:r>
              <a:rPr lang="en-US" dirty="0"/>
              <a:t> daily</a:t>
            </a:r>
            <a:r>
              <a:rPr dirty="0"/>
              <a:t> maximum temperature increase from 1950 through 2013. Also, it appears there is a significant increase in the frequency of landfall for Tornadoes in the United States and marginal increase in the frequency of Hurricane landfall in the United States</a:t>
            </a:r>
            <a:r>
              <a:rPr lang="en-US" dirty="0"/>
              <a:t>. </a:t>
            </a:r>
            <a:r>
              <a:rPr dirty="0"/>
              <a:t>However, the data clearly shows that while the frequency and count of occurrence of these storms have increase</a:t>
            </a:r>
            <a:r>
              <a:rPr lang="en-US" dirty="0"/>
              <a:t>d</a:t>
            </a:r>
            <a:r>
              <a:rPr dirty="0"/>
              <a:t> at the same time the severity of these storms have decrease</a:t>
            </a:r>
            <a:r>
              <a:rPr lang="en-US" dirty="0"/>
              <a:t>d</a:t>
            </a:r>
            <a:r>
              <a:rPr dirty="0"/>
              <a:t>. There is a very strong negative correlation of intensity for Tornadoes, and a mildly negative intensity correlation of Hurricanes for the years 1950 though 2022.</a:t>
            </a:r>
          </a:p>
          <a:p>
            <a:pPr marL="0" lvl="0" indent="0">
              <a:spcBef>
                <a:spcPts val="3000"/>
              </a:spcBef>
              <a:buNone/>
            </a:pPr>
            <a:r>
              <a:rPr b="1" dirty="0"/>
              <a:t>SOURCES</a:t>
            </a:r>
          </a:p>
          <a:p>
            <a:pPr marL="0" lvl="0" indent="0">
              <a:buNone/>
            </a:pPr>
            <a:r>
              <a:rPr b="1" dirty="0"/>
              <a:t>Tornadoes </a:t>
            </a:r>
            <a:r>
              <a:rPr lang="en-US" b="1" dirty="0"/>
              <a:t>Frequency of Landfall </a:t>
            </a:r>
            <a:r>
              <a:rPr b="1" dirty="0"/>
              <a:t>Count</a:t>
            </a:r>
            <a:r>
              <a:rPr dirty="0"/>
              <a:t> </a:t>
            </a:r>
            <a:r>
              <a:rPr dirty="0">
                <a:hlinkClick r:id="rId2"/>
              </a:rPr>
              <a:t>https://www.ncei.noaa.gov/access/monitoring/tornadoes/time-series/ytd/12?mean=true</a:t>
            </a:r>
          </a:p>
          <a:p>
            <a:pPr marL="0" lvl="0" indent="0">
              <a:buNone/>
            </a:pPr>
            <a:r>
              <a:rPr b="1" dirty="0"/>
              <a:t>Hurricane</a:t>
            </a:r>
            <a:r>
              <a:rPr lang="en-US" b="1" dirty="0"/>
              <a:t> Frequency of Landfall</a:t>
            </a:r>
            <a:r>
              <a:rPr b="1" dirty="0"/>
              <a:t> Counts</a:t>
            </a:r>
            <a:r>
              <a:rPr dirty="0"/>
              <a:t> </a:t>
            </a:r>
            <a:r>
              <a:rPr dirty="0">
                <a:hlinkClick r:id="rId3"/>
              </a:rPr>
              <a:t>https://www.epa.gov/climate-indicators/climate-change-indicators-tropical-cyclone-activity</a:t>
            </a:r>
          </a:p>
          <a:p>
            <a:pPr marL="0" lvl="0" indent="0">
              <a:buNone/>
            </a:pPr>
            <a:r>
              <a:rPr b="1" dirty="0"/>
              <a:t>Tornado Intensity</a:t>
            </a:r>
            <a:r>
              <a:rPr dirty="0"/>
              <a:t> </a:t>
            </a:r>
            <a:r>
              <a:rPr dirty="0">
                <a:hlinkClick r:id="rId4"/>
              </a:rPr>
              <a:t>https://www.spc.noaa.gov/wcm/</a:t>
            </a:r>
          </a:p>
          <a:p>
            <a:pPr marL="0" lvl="0" indent="0">
              <a:buNone/>
            </a:pPr>
            <a:r>
              <a:rPr b="1" dirty="0"/>
              <a:t>Hurricane Intensity</a:t>
            </a:r>
            <a:r>
              <a:rPr dirty="0"/>
              <a:t> </a:t>
            </a:r>
            <a:r>
              <a:rPr dirty="0">
                <a:hlinkClick r:id="rId5"/>
              </a:rPr>
              <a:t>https://www.aoml.noaa.gov/hrd/hurdat/All_U.S._Hurricanes.html</a:t>
            </a:r>
          </a:p>
          <a:p>
            <a:pPr marL="0" lvl="0" indent="0">
              <a:buNone/>
            </a:pPr>
            <a:r>
              <a:rPr b="1" dirty="0"/>
              <a:t>Average Maximum NYC Temp over time</a:t>
            </a:r>
            <a:r>
              <a:rPr dirty="0"/>
              <a:t> </a:t>
            </a:r>
            <a:r>
              <a:rPr dirty="0">
                <a:hlinkClick r:id="rId6"/>
              </a:rPr>
              <a:t>https://crt-climate-explorer.nemac.org/climate_graphs/?county=New+York+County&amp;city=New+York%2C+NY&amp;fips=36061&amp;lat=40.7127753&amp;lon=-74.0059728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620</Words>
  <Application>Microsoft Office PowerPoint</Application>
  <PresentationFormat>On-screen Show (16:9)</PresentationFormat>
  <Paragraphs>20</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Story 5 Alex Khaykin 11/02/2023</vt:lpstr>
      <vt:lpstr>INTRODUCTION</vt:lpstr>
      <vt:lpstr>PowerPoint Presentation</vt:lpstr>
      <vt:lpstr>Data from National Centers from Environmental Information (NOAA ), shows a clear positive increase in Tornado Landfall Frequency  between the years 1950 – 2013. Data from United States Environmental Protection Agency (EPA), shows no increase in Hurricane Landfall Frequency between the years 1950-2013.</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
  <cp:keywords/>
  <cp:lastModifiedBy>Alex Khaykin</cp:lastModifiedBy>
  <cp:revision>3</cp:revision>
  <dcterms:created xsi:type="dcterms:W3CDTF">2023-11-02T15:33:11Z</dcterms:created>
  <dcterms:modified xsi:type="dcterms:W3CDTF">2023-11-03T15:03:09Z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2023-11-02</vt:lpwstr>
  </property>
  <property fmtid="{D5CDD505-2E9C-101B-9397-08002B2CF9AE}" pid="3" name="output">
    <vt:lpwstr>powerpoint_presentation</vt:lpwstr>
  </property>
</Properties>
</file>