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83" d="100"/>
          <a:sy n="83" d="100"/>
        </p:scale>
        <p:origin x="800" y="5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5/14/2023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rand.org/research/gun-policy/analysis/essays/firearm-availability-suicide.html" TargetMode="External"/><Relationship Id="rId2" Type="http://schemas.openxmlformats.org/officeDocument/2006/relationships/hyperlink" Target="https://api.census.gov/data/timeseries/poverty/saipe" TargetMode="External"/><Relationship Id="rId1" Type="http://schemas.openxmlformats.org/officeDocument/2006/relationships/slideLayout" Target="../slideLayouts/slideLayout2.xml"/><Relationship Id="rId4" Type="http://schemas.openxmlformats.org/officeDocument/2006/relationships/hyperlink" Target="https://developers.google.com/public-data/docs/canonical/states_csv"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api.census.gov/data/timeseries/poverty/saipe" TargetMode="External"/><Relationship Id="rId2" Type="http://schemas.openxmlformats.org/officeDocument/2006/relationships/hyperlink" Target="https://developers.google.com/public-data/docs/canonical/states_csv" TargetMode="External"/><Relationship Id="rId1" Type="http://schemas.openxmlformats.org/officeDocument/2006/relationships/slideLayout" Target="../slideLayouts/slideLayout2.xml"/><Relationship Id="rId4" Type="http://schemas.openxmlformats.org/officeDocument/2006/relationships/hyperlink" Target="https://www.rand.org/research/gun-policy/analysis/essays/firearm-availability-suicid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rPr lang="en-US" dirty="0"/>
              <a:t>DATA 607 FINAL PROJECT</a:t>
            </a:r>
            <a:endParaRPr dirty="0"/>
          </a:p>
        </p:txBody>
      </p:sp>
      <p:sp>
        <p:nvSpPr>
          <p:cNvPr id="3" name="Subtitle 2"/>
          <p:cNvSpPr>
            <a:spLocks noGrp="1"/>
          </p:cNvSpPr>
          <p:nvPr>
            <p:ph type="subTitle" idx="1"/>
          </p:nvPr>
        </p:nvSpPr>
        <p:spPr>
          <a:xfrm>
            <a:off x="1371600" y="2914650"/>
            <a:ext cx="6400800" cy="1314450"/>
          </a:xfrm>
        </p:spPr>
        <p:txBody>
          <a:bodyPr/>
          <a:lstStyle/>
          <a:p>
            <a:pPr marL="0" lvl="0" indent="0">
              <a:buNone/>
            </a:pPr>
            <a:br/>
            <a:br/>
            <a:r>
              <a:t>Alex Khaykin</a:t>
            </a:r>
          </a:p>
        </p:txBody>
      </p:sp>
      <p:sp>
        <p:nvSpPr>
          <p:cNvPr id="4" name="Date Placeholder 3"/>
          <p:cNvSpPr>
            <a:spLocks noGrp="1"/>
          </p:cNvSpPr>
          <p:nvPr>
            <p:ph type="dt" sz="half" idx="10"/>
          </p:nvPr>
        </p:nvSpPr>
        <p:spPr/>
        <p:txBody>
          <a:bodyPr/>
          <a:lstStyle/>
          <a:p>
            <a:pPr marL="0" lvl="0" indent="0">
              <a:buNone/>
            </a:pPr>
            <a:r>
              <a:t>2023-05-15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INTRODUCTION</a:t>
            </a:r>
          </a:p>
        </p:txBody>
      </p:sp>
      <p:sp>
        <p:nvSpPr>
          <p:cNvPr id="3" name="Content Placeholder 2"/>
          <p:cNvSpPr>
            <a:spLocks noGrp="1"/>
          </p:cNvSpPr>
          <p:nvPr>
            <p:ph idx="1"/>
          </p:nvPr>
        </p:nvSpPr>
        <p:spPr/>
        <p:txBody>
          <a:bodyPr/>
          <a:lstStyle/>
          <a:p>
            <a:pPr marL="0" lvl="0" indent="0">
              <a:buNone/>
            </a:pPr>
            <a:r>
              <a:t>The firearm suicide epidemic has been growing, with the firearm suicide rate increasing 12.5% over the last decade (2010-2019). While females are more likely than males to attempt suicide, males are four times more likely to die by suicide. Across all demographics, males have higher rates of firearm suicide and suicide overall. This is primarily due to the fact that males are more likely to use a more lethal suicide attempt method, such as firearms. Suicide attempts among males are eight times more likely to involve firearms than attempts among females. Firearm suicide rates vary substantially across the country. Suicide rates (both overall and by firearm) are generally higher in places where household firearm ownership is more common. In 2019, New Jersey had the lowest firearm suicide rate, while Wyoming had the highest. I am very interested in answering the following questions:</a:t>
            </a:r>
          </a:p>
          <a:p>
            <a:pPr lvl="0"/>
            <a:r>
              <a:t>Is there a geographic distribution to gun-related suicide rates in the United States?</a:t>
            </a:r>
          </a:p>
          <a:p>
            <a:pPr lvl="0"/>
            <a:r>
              <a:t>Has there been an increase in firearm related suicides over time?</a:t>
            </a:r>
          </a:p>
          <a:p>
            <a:pPr lvl="0"/>
            <a:r>
              <a:t>Are firearm related suicides influenced by median household income or statewide poverty rates?</a:t>
            </a:r>
          </a:p>
          <a:p>
            <a:pPr marL="0" lvl="0" indent="0">
              <a:buNone/>
            </a:pPr>
            <a:r>
              <a:t>To answer these question, I combined two separate data sources. To obtain the median household income and poverty rates, I used a US Census API for all years for which firearms-related suicide data are </a:t>
            </a:r>
            <a:r>
              <a:rPr>
                <a:hlinkClick r:id="rId2"/>
              </a:rPr>
              <a:t>available</a:t>
            </a:r>
            <a:r>
              <a:t>. For firearm-related suicide and ownership data, I used the database compiled by the Rand Corp. that includes those </a:t>
            </a:r>
            <a:r>
              <a:rPr>
                <a:hlinkClick r:id="rId3"/>
              </a:rPr>
              <a:t>data</a:t>
            </a:r>
            <a:r>
              <a:t> by state for the years 1981 – 2002.</a:t>
            </a:r>
          </a:p>
          <a:p>
            <a:pPr marL="0" lvl="0" indent="0">
              <a:buNone/>
            </a:pPr>
            <a:r>
              <a:t>The motivation behind this project is one of a personal nature for me, as a good friend in our circle was having mental health issues and ended up taking his own life with a firearm. In order to extend what was learned in class, I used ggmap as my new tool to show suicide rates across the entirety of the United States. I then combined this with other visualizations to address the questions I set forth to answer.</a:t>
            </a:r>
          </a:p>
          <a:p>
            <a:pPr marL="0" lvl="0" indent="0">
              <a:spcBef>
                <a:spcPts val="3000"/>
              </a:spcBef>
              <a:buNone/>
            </a:pPr>
            <a:r>
              <a:rPr b="1"/>
              <a:t>Data import, cleaning, &amp; joining</a:t>
            </a:r>
          </a:p>
          <a:p>
            <a:pPr marL="0" lvl="0" indent="0">
              <a:buNone/>
            </a:pPr>
            <a:r>
              <a:t>Load the requisite libraries:</a:t>
            </a:r>
          </a:p>
          <a:p>
            <a:pPr lvl="0" indent="0">
              <a:buNone/>
            </a:pPr>
            <a:r>
              <a:rPr>
                <a:latin typeface="Courier"/>
              </a:rPr>
              <a:t>## ── Attaching core tidyverse packages ──────────────────────── tidyverse 2.0.0 ──
## ✔ dplyr     1.1.1     ✔ readr     2.1.4
## ✔ forcats   1.0.0     ✔ stringr   1.5.0
## ✔ lubridate 1.9.2     ✔ tibble    3.2.1
## ✔ purrr     1.0.1     ✔ tidyr     1.3.0
## ── Conflicts ────────────────────────────────────────── tidyverse_conflicts() ──
## ✖ dplyr::filter()  masks stats::filter()
## ✖ purrr::flatten() masks jsonlite::flatten()
## ✖ dplyr::lag()     masks stats::lag()
## ℹ Use the conflicted package (&lt;http://conflicted.r-lib.org/&gt;) to force all conflicts to become errors
## ℹ Google's Terms of Service: &lt;https://mapsplatform.google.com&gt;
## ℹ Please cite ggmap if you use it! Use `citation("ggmap")` for details.
## Loading required package: viridisLite</a:t>
            </a:r>
          </a:p>
          <a:p>
            <a:pPr marL="0" lvl="0" indent="0">
              <a:spcBef>
                <a:spcPts val="3000"/>
              </a:spcBef>
              <a:buNone/>
            </a:pPr>
            <a:r>
              <a:rPr b="1"/>
              <a:t>Relational data source</a:t>
            </a:r>
          </a:p>
          <a:p>
            <a:pPr marL="0" lvl="0" indent="0">
              <a:buNone/>
            </a:pPr>
            <a:r>
              <a:t>Import the Rand Corp. gun-related suicide rate </a:t>
            </a:r>
            <a:r>
              <a:rPr>
                <a:hlinkClick r:id="rId3"/>
              </a:rPr>
              <a:t>data</a:t>
            </a:r>
            <a:r>
              <a:t> from an excel file:</a:t>
            </a:r>
          </a:p>
          <a:p>
            <a:pPr lvl="0" indent="0">
              <a:buNone/>
            </a:pPr>
            <a:r>
              <a:rPr>
                <a:latin typeface="Courier"/>
              </a:rPr>
              <a:t>## # A tibble: 6 × 20
##     FIP  Year STATE   HFR HFR_se universl permit Fem_FS_S Male_FS_S BRFSS GALLUP
##   &lt;dbl&gt; &lt;dbl&gt; &lt;chr&gt; &lt;dbl&gt;  &lt;dbl&gt;    &lt;dbl&gt;  &lt;dbl&gt;    &lt;dbl&gt;     &lt;dbl&gt; &lt;dbl&gt;  &lt;dbl&gt;
## 1     1  1980 Alab… 0.608  0.031        0      0    0.824     0.834    -9  0.554
## 2     1  1981 Alab… 0.597  0.047        0      0    0.692     0.831    -9 -9    
## 3     1  1982 Alab… 0.661  0.036        0      0    0.772     0.821    -9 -9    
## 4     1  1983 Alab… 0.586  0.038        0      0    0.688     0.819    -9  0.611
## 5     1  1984 Alab… 0.624  0.036        0      0    0.71      0.776    -9 -9    
## 6     1  1985 Alab… 0.644  0.031        0      0    0.756     0.835    -9  0.612
## # ℹ 9 more variables: GSS &lt;dbl&gt;, PEW &lt;dbl&gt;, HuntLic &lt;dbl&gt;, GunsAmmo &lt;dbl&gt;,
## #   BackChk &lt;dbl&gt;, PewQChng &lt;dbl&gt;, BS1 &lt;dbl&gt;, BS2 &lt;dbl&gt;, BS3 &lt;dbl&gt;</a:t>
            </a:r>
          </a:p>
          <a:p>
            <a:pPr lvl="0" indent="0">
              <a:buNone/>
            </a:pPr>
            <a:r>
              <a:rPr>
                <a:latin typeface="Courier"/>
              </a:rPr>
              <a:t>## [1] 1850   20</a:t>
            </a:r>
          </a:p>
          <a:p>
            <a:pPr lvl="0" indent="0">
              <a:buNone/>
            </a:pPr>
            <a:r>
              <a:rPr>
                <a:latin typeface="Courier"/>
              </a:rPr>
              <a:t>## tibble [1,850 × 20] (S3: tbl_df/tbl/data.frame)
##  $ FIP      : num [1:1850] 1 1 1 1 1 1 1 1 1 1 ...
##  $ Year     : num [1:1850] 1980 1981 1982 1983 1984 ...
##  $ STATE    : chr [1:1850] "Alabama" "Alabama" "Alabama" "Alabama" ...
##  $ HFR      : num [1:1850] 0.608 0.597 0.661 0.586 0.624 0.644 0.567 0.609 0.606 0.627 ...
##  $ HFR_se   : num [1:1850] 0.031 0.047 0.036 0.038 0.036 0.031 0.038 0.036 0.031 0.031 ...
##  $ universl : num [1:1850] 0 0 0 0 0 0 0 0 0 0 ...
##  $ permit   : num [1:1850] 0 0 0 0 0 0 0 0 0 0 ...
##  $ Fem_FS_S : num [1:1850] 0.824 0.692 0.772 0.688 0.71 ...
##  $ Male_FS_S: num [1:1850] 0.834 0.831 0.821 0.819 0.776 ...
##  $ BRFSS    : num [1:1850] -9 -9 -9 -9 -9 -9 -9 -9 -9 -9 ...
##  $ GALLUP   : num [1:1850] 0.554 -9 -9 0.611 -9 ...
##  $ GSS      : num [1:1850] 0.584 -9 0.655 -9 0.627 ...
##  $ PEW      : num [1:1850] -9 -9 -9 -9 -9 -9 -9 -9 -9 -9 ...
##  $ HuntLic  : num [1:1850] 0.291 0.295 0.291 0.285 0.282 ...
##  $ GunsAmmo : num [1:1850] -0.509 -0.619 -0.527 -0.713 -0.733 ...
##  $ BackChk  : num [1:1850] -9 -9 -9 -9 -9 -9 -9 -9 -9 -9 ...
##  $ PewQChng : num [1:1850] 0 0 0 0 0 0 0 0 0 0 ...
##  $ BS1      : num [1:1850] 0 1 2 3 4 5 6 7 7.91 8.73 ...
##  $ BS2      : num [1:1850] 0 0 0 0 0 0 0 0 0.09 0.27 ...
##  $ BS3      : num [1:1850] 0 0 0 0 0 0 0 0 0 0 ...</a:t>
            </a:r>
          </a:p>
          <a:p>
            <a:pPr marL="0" lvl="0" indent="0">
              <a:spcBef>
                <a:spcPts val="3000"/>
              </a:spcBef>
              <a:buNone/>
            </a:pPr>
            <a:r>
              <a:rPr b="1"/>
              <a:t>API data source</a:t>
            </a:r>
          </a:p>
          <a:p>
            <a:pPr marL="0" lvl="0" indent="0">
              <a:buNone/>
            </a:pPr>
            <a:r>
              <a:t>I chose to use a </a:t>
            </a:r>
            <a:r>
              <a:rPr>
                <a:hlinkClick r:id="rId2"/>
              </a:rPr>
              <a:t>US Census API</a:t>
            </a:r>
            <a:r>
              <a:t> that contained state-wide data on median household income and poverty rates, by year. To access the API, I had to register for a key with the US Census Bureau. I also wrote a for loop to iterate over all of the available years (1995 - 2016) to import and collate those data into a single dataframe that I could later join with the gun-related suicide data. </a:t>
            </a:r>
            <a:r>
              <a:rPr b="1"/>
              <a:t>Note: </a:t>
            </a:r>
            <a:r>
              <a:t> Census data only available from 1995 forward.</a:t>
            </a:r>
          </a:p>
          <a:p>
            <a:pPr lvl="0" indent="0">
              <a:buNone/>
            </a:pPr>
            <a:r>
              <a:rPr>
                <a:latin typeface="Courier"/>
              </a:rPr>
              <a:t>## [1] "1995"
## [1] "1996"
## [1] "1997"
## [1] "1998"
## [1] "1999"
## [1] "2000"
## [1] "2001"
## [1] "2002"
## [1] "2003"
## [1] "2004"
## [1] "2005"
## [1] "2006"
## [1] "2007"
## [1] "2008"
## [1] "2009"
## [1] "2010"
## [1] "2011"
## [1] "2012"
## [1] "2013"
## [1] "2014"
## [1] "2015"
## [1] "2016"</a:t>
            </a:r>
          </a:p>
          <a:p>
            <a:pPr lvl="0" indent="0">
              <a:buNone/>
            </a:pPr>
            <a:r>
              <a:rPr>
                <a:latin typeface="Courier"/>
              </a:rPr>
              <a:t>##   Median_Household_Income All_Ages_Poverty_Count All_Ages_Poverty_Rate
## 2                   27357                 752097                  17.6
## 3                   42255                  60735                  10.1
## 4                   31736                 722660                  16.3
## 5                   26515                 455776                  18.2
## 6                   36767                5215575                  16.5
## 7                   37235                 392938                  10.4
##   State_Name State_Abbr Year State_FIPS
## 2    Alabama         AL 1995         01
## 3     Alaska         AK 1995         02
## 4    Arizona         AZ 1995         04
## 5   Arkansas         AR 1995         05
## 6 California         CA 1995         06
## 7   Colorado         CO 1995         08</a:t>
            </a:r>
          </a:p>
          <a:p>
            <a:pPr marL="0" lvl="0" indent="0">
              <a:spcBef>
                <a:spcPts val="3000"/>
              </a:spcBef>
              <a:buNone/>
            </a:pPr>
            <a:r>
              <a:rPr b="1"/>
              <a:t>Joining the suicide and census dataframes</a:t>
            </a:r>
          </a:p>
          <a:p>
            <a:pPr marL="0" lvl="0" indent="0">
              <a:buNone/>
            </a:pPr>
            <a:r>
              <a:t>Next, I merged the suicide rate data with the census data by year. First, I converted year to character type in the suicide dataframe. I also chose to rename the “State_Name” column that was imported from the Census API to “STATE” to make the join simpler. I performed a right_join on the dataframes because I wanted all of the suicide data retained.</a:t>
            </a:r>
          </a:p>
          <a:p>
            <a:pPr lvl="0" indent="0">
              <a:buNone/>
            </a:pPr>
            <a:r>
              <a:rPr>
                <a:latin typeface="Courier"/>
              </a:rPr>
              <a:t>## # A tibble: 6 × 25
##     FIP Year  STATE   HFR HFR_se universl permit Fem_FS_S Male_FS_S BRFSS GALLUP
##   &lt;dbl&gt; &lt;chr&gt; &lt;chr&gt; &lt;dbl&gt;  &lt;dbl&gt;    &lt;dbl&gt;  &lt;dbl&gt;    &lt;dbl&gt;     &lt;dbl&gt; &lt;dbl&gt;  &lt;dbl&gt;
## 1     1 1995  Alab… 0.554  0.047        0      0    0.640     0.786    -9 -9    
## 2     1 1996  Alab… 0.568  0.031        0      0    0.699     0.8      -9  0.503
## 3     1 1997  Alab… 0.557  0.029        0      0    0.697     0.782    -9  0.594
## 4     1 1998  Alab… 0.577  0.036        0      0    0.658     0.795    -9 -9    
## 5     1 1999  Alab… 0.537  0.036        0      0    0.698     0.802    -9  0.520
## 6     1 2000  Alab… 0.538  0.026        0      0    0.616     0.760    -9  0.576
## # ℹ 14 more variables: GSS &lt;dbl&gt;, PEW &lt;dbl&gt;, HuntLic &lt;dbl&gt;, GunsAmmo &lt;dbl&gt;,
## #   BackChk &lt;dbl&gt;, PewQChng &lt;dbl&gt;, BS1 &lt;dbl&gt;, BS2 &lt;dbl&gt;, BS3 &lt;dbl&gt;,
## #   Median_Household_Income &lt;dbl&gt;, All_Ages_Poverty_Count &lt;dbl&gt;,
## #   All_Ages_Poverty_Rate &lt;dbl&gt;, State_Abbr &lt;chr&gt;, State_FIPS &lt;chr&gt;</a:t>
            </a:r>
          </a:p>
          <a:p>
            <a:pPr marL="0" lvl="0" indent="0">
              <a:spcBef>
                <a:spcPts val="3000"/>
              </a:spcBef>
              <a:buNone/>
            </a:pPr>
            <a:r>
              <a:rPr b="1"/>
              <a:t>Computing the average suicide rate from the male and female rates:</a:t>
            </a:r>
          </a:p>
          <a:p>
            <a:pPr marL="0" lvl="0" indent="0">
              <a:spcBef>
                <a:spcPts val="3000"/>
              </a:spcBef>
              <a:buNone/>
            </a:pPr>
            <a:r>
              <a:rPr b="1"/>
              <a:t>Importing state longitude and latitude data for mapping</a:t>
            </a:r>
          </a:p>
          <a:p>
            <a:pPr marL="0" lvl="0" indent="0">
              <a:buNone/>
            </a:pPr>
            <a:r>
              <a:t>These data were downloaded from a </a:t>
            </a:r>
            <a:r>
              <a:rPr>
                <a:hlinkClick r:id="rId4"/>
              </a:rPr>
              <a:t>publicly available site</a:t>
            </a:r>
            <a:r>
              <a:t> that gave the center long,lat coordinates for every state in the US.</a:t>
            </a:r>
          </a:p>
          <a:p>
            <a:pPr marL="0" lvl="0" indent="0">
              <a:buNone/>
            </a:pPr>
            <a:r>
              <a:t>This was then joined to the merged suicide-census dataframe to make a complete dataframe with necessary geographic information for mapping.</a:t>
            </a:r>
          </a:p>
          <a:p>
            <a:pPr lvl="0" indent="0">
              <a:buNone/>
            </a:pPr>
            <a:r>
              <a:rPr>
                <a:latin typeface="Courier"/>
              </a:rPr>
              <a:t>## # A tibble: 6 × 29
##     FIP Year  STATE   HFR HFR_se universl permit Fem_FS_S Male_FS_S BRFSS GALLUP
##   &lt;dbl&gt; &lt;chr&gt; &lt;chr&gt; &lt;dbl&gt;  &lt;dbl&gt;    &lt;dbl&gt;  &lt;dbl&gt;    &lt;dbl&gt;     &lt;dbl&gt; &lt;dbl&gt;  &lt;dbl&gt;
## 1     1 1995  Alab… 0.554  0.047        0      0    0.640     0.786    -9 -9    
## 2     1 1996  Alab… 0.568  0.031        0      0    0.699     0.8      -9  0.503
## 3     1 1997  Alab… 0.557  0.029        0      0    0.697     0.782    -9  0.594
## 4     1 1998  Alab… 0.577  0.036        0      0    0.658     0.795    -9 -9    
## 5     1 1999  Alab… 0.537  0.036        0      0    0.698     0.802    -9  0.520
## 6     1 2000  Alab… 0.538  0.026        0      0    0.616     0.760    -9  0.576
## # ℹ 18 more variables: GSS &lt;dbl&gt;, PEW &lt;dbl&gt;, HuntLic &lt;dbl&gt;, GunsAmmo &lt;dbl&gt;,
## #   BackChk &lt;dbl&gt;, PewQChng &lt;dbl&gt;, BS1 &lt;dbl&gt;, BS2 &lt;dbl&gt;, BS3 &lt;dbl&gt;,
## #   Median_Household_Income &lt;dbl&gt;, All_Ages_Poverty_Count &lt;dbl&gt;,
## #   All_Ages_Poverty_Rate &lt;dbl&gt;, State_Abbr.x &lt;chr&gt;, State_FIPS &lt;chr&gt;,
## #   ave_sr &lt;dbl&gt;, State_Abbr.y &lt;chr&gt;, lat &lt;dbl&gt;, lon &lt;dbl&gt;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ANALYSIS</a:t>
            </a:r>
          </a:p>
        </p:txBody>
      </p:sp>
      <p:sp>
        <p:nvSpPr>
          <p:cNvPr id="4" name="Text Placeholder 3"/>
          <p:cNvSpPr>
            <a:spLocks noGrp="1"/>
          </p:cNvSpPr>
          <p:nvPr>
            <p:ph type="body" sz="half" idx="2"/>
          </p:nvPr>
        </p:nvSpPr>
        <p:spPr/>
        <p:txBody>
          <a:bodyPr/>
          <a:lstStyle/>
          <a:p>
            <a:pPr marL="0" lvl="0" indent="0">
              <a:spcBef>
                <a:spcPts val="3000"/>
              </a:spcBef>
              <a:buNone/>
            </a:pPr>
            <a:r>
              <a:rPr b="1"/>
              <a:t>Q1: Is there a geographic distribution to gun-related suicide rates in the United States?</a:t>
            </a:r>
          </a:p>
          <a:p>
            <a:pPr marL="0" lvl="0" indent="0">
              <a:buNone/>
            </a:pPr>
            <a:r>
              <a:t>First, I computed the average suicide rate for males and females across the years available 1995 - 2016, and plotted it on a US map by state using </a:t>
            </a:r>
            <a:r>
              <a:rPr b="1"/>
              <a:t>ggmap</a:t>
            </a:r>
            <a:r>
              <a:t> qmplot() function.</a:t>
            </a:r>
          </a:p>
          <a:p>
            <a:pPr lvl="0" indent="0">
              <a:buNone/>
            </a:pPr>
            <a:r>
              <a:rPr>
                <a:latin typeface="Courier"/>
              </a:rPr>
              <a:t>## ℹ Map tiles by Stamen Design, under CC BY 3.0. Data by OpenStreetMap, under ODbL.</a:t>
            </a:r>
          </a:p>
          <a:p>
            <a:pPr lvl="0" indent="0">
              <a:buNone/>
            </a:pPr>
            <a:r>
              <a:rPr>
                <a:latin typeface="Courier"/>
              </a:rPr>
              <a:t>## ℹ Using `zoom = 3`</a:t>
            </a:r>
          </a:p>
          <a:p>
            <a:pPr lvl="0" indent="0">
              <a:buNone/>
            </a:pPr>
            <a:r>
              <a:rPr>
                <a:latin typeface="Courier"/>
              </a:rPr>
              <a:t>## ℹ Map tiles by Stamen Design, under CC BY 3.0. Data by OpenStreetMap, under ODbL.</a:t>
            </a:r>
          </a:p>
          <a:p>
            <a:pPr lvl="0" indent="0">
              <a:buNone/>
            </a:pPr>
            <a:r>
              <a:rPr>
                <a:latin typeface="Courier"/>
              </a:rPr>
              <a:t>## Warning: Removed 23 rows containing missing values (`geom_point()`).</a:t>
            </a:r>
          </a:p>
        </p:txBody>
      </p:sp>
      <p:pic>
        <p:nvPicPr>
          <p:cNvPr id="3" name="Picture 1" descr="SLIDES_files/figure-pptx/unnamed-chunk-8-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buNone/>
            </a:pPr>
            <a:r>
              <a:t> </a:t>
            </a:r>
            <a:r>
              <a:rPr b="1"/>
              <a:t>Comments</a:t>
            </a:r>
            <a:r>
              <a:t>: Larger, darker dots represent states with higher average suicide rates, where the average was computed from male and female rates. This is an average over time, 1995 - 2016. There seems to be some geographic clustering, such that some of the highest rates are in the Southeastern US and some of the lowest rates are in the Northeastern US and Hawaii.</a:t>
            </a:r>
          </a:p>
          <a:p>
            <a:pPr marL="0" lvl="0" indent="0">
              <a:spcBef>
                <a:spcPts val="3000"/>
              </a:spcBef>
              <a:buNone/>
            </a:pPr>
            <a:r>
              <a:rPr b="1"/>
              <a:t>Q2: Has there been an increase in firearm related suicides over time?</a:t>
            </a:r>
          </a:p>
          <a:p>
            <a:pPr marL="0" lvl="0" indent="0">
              <a:buNone/>
            </a:pPr>
            <a:r>
              <a:t>To answer this, I explored the suicide rate trends over time for the average suicide rate, as well as for the male and female suicide rates provided by the Rand data.</a:t>
            </a:r>
          </a:p>
          <a:p>
            <a:pPr marL="0" lvl="0" indent="0">
              <a:buNone/>
            </a:pPr>
            <a:r>
              <a:t>To plot these, I needed to omit any missing data, and pivot the data into a long-format using pivot_longer(). I used the Loess (pronounced “Loss”) method to examine the trends over the period 1996 - 2016.</a:t>
            </a:r>
          </a:p>
          <a:p>
            <a:pPr lvl="0" indent="0">
              <a:buNone/>
            </a:pPr>
            <a:r>
              <a:rPr>
                <a:latin typeface="Courier"/>
              </a:rPr>
              <a:t>## `geom_smooth()` using formula = 'y ~ x'</a:t>
            </a:r>
          </a:p>
        </p:txBody>
      </p:sp>
      <p:pic>
        <p:nvPicPr>
          <p:cNvPr id="2" name="Picture 1" descr="SLIDES_files/figure-pptx/unnamed-chunk-9-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buNone/>
            </a:pPr>
            <a:endParaRPr/>
          </a:p>
          <a:p>
            <a:pPr marL="0" lvl="0" indent="0">
              <a:buNone/>
            </a:pPr>
            <a:r>
              <a:rPr b="1"/>
              <a:t>Comments</a:t>
            </a:r>
            <a:r>
              <a:t>: Firearm related suicides are notably lower for females then they are for their male counterparts. Before 2005, suicide rates especially in females, seemed to be declining more rapidly. But for both males and females, and thus the average, gun-related suicide rates appear to be more level 2006 - 2016. A possible follow-up would be to see if there is an attributable cause for the slowed decline in female gun-related suicides in more recent years.</a:t>
            </a:r>
          </a:p>
          <a:p>
            <a:pPr marL="0" lvl="0" indent="0">
              <a:spcBef>
                <a:spcPts val="3000"/>
              </a:spcBef>
              <a:buNone/>
            </a:pPr>
            <a:r>
              <a:rPr b="1"/>
              <a:t>Q3: Are firearm related suicides influenced by median household income or statewide poverty rates?</a:t>
            </a:r>
          </a:p>
          <a:p>
            <a:pPr marL="0" lvl="0" indent="0">
              <a:buNone/>
            </a:pPr>
            <a:r>
              <a:t>###Median Household Income I first made a scatter plot of average suicide rates by the mean household income for all states and years in the datase. I then created a trend line to see the relationship between the two variables. I removed missing data before plotting.</a:t>
            </a:r>
          </a:p>
          <a:p>
            <a:pPr lvl="0" indent="0">
              <a:buNone/>
            </a:pPr>
            <a:r>
              <a:rPr>
                <a:latin typeface="Courier"/>
              </a:rPr>
              <a:t>## `geom_smooth()` using formula = 'y ~ x'</a:t>
            </a:r>
          </a:p>
        </p:txBody>
      </p:sp>
      <p:pic>
        <p:nvPicPr>
          <p:cNvPr id="2" name="Picture 1" descr="SLIDES_files/figure-pptx/unnamed-chunk-10-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buNone/>
            </a:pPr>
            <a:r>
              <a:t> </a:t>
            </a:r>
            <a:r>
              <a:rPr b="1"/>
              <a:t>Comment</a:t>
            </a:r>
            <a:r>
              <a:t>: A obvious negative correlation is present between suicide rates and increase in median household income for all states and years in the dataset.</a:t>
            </a:r>
          </a:p>
          <a:p>
            <a:pPr marL="0" lvl="0" indent="0">
              <a:buNone/>
            </a:pPr>
            <a:r>
              <a:t>I next need to aggregate across all of the years by state to find the mean Median Household Income and mean Average Suicide Rate (average of males and females).</a:t>
            </a:r>
          </a:p>
          <a:p>
            <a:pPr lvl="0" indent="0">
              <a:buNone/>
            </a:pPr>
            <a:r>
              <a:rPr>
                <a:latin typeface="Courier"/>
              </a:rPr>
              <a:t>## # A tibble: 6 × 3
##   State_Abbr.x `Prop. Household Income` `Mean Suicide Rate`
##   &lt;chr&gt;                           &lt;dbl&gt;               &lt;dbl&gt;
## 1 MS                             34242.               0.682
## 2 AL                             37892.               0.680
## 3 LA                             37597.               0.641
## 4 GA                             44261.               0.616
## 5 WV                             34591.               0.609
## 6 KY                             38145.               0.608</a:t>
            </a:r>
          </a:p>
          <a:p>
            <a:pPr marL="0" lvl="0" indent="0">
              <a:buNone/>
            </a:pPr>
            <a:r>
              <a:t>I also need to grab the 10 states with the lowest suicide rates as well as make a dataframe that has the states in order of decreasing suicide rates.</a:t>
            </a:r>
          </a:p>
          <a:p>
            <a:pPr lvl="0" indent="0">
              <a:buNone/>
            </a:pPr>
            <a:r>
              <a:rPr>
                <a:latin typeface="Courier"/>
              </a:rPr>
              <a:t>## Selecting by Mean Suicide Rate</a:t>
            </a:r>
          </a:p>
          <a:p>
            <a:pPr marL="0" lvl="0" indent="0">
              <a:buNone/>
            </a:pPr>
            <a:r>
              <a:rPr b="1"/>
              <a:t>Compute Proportion of Maximum Median Household Income</a:t>
            </a:r>
            <a:r>
              <a:t> Because I want to display both the suicide rate, which is a proportion, and the median household income on the same axis &amp; compare them, I then computed the proportion of the maximum median household income as follows:</a:t>
            </a:r>
          </a:p>
          <a:p>
            <a:pPr marL="0" lvl="0" indent="0">
              <a:buNone/>
            </a:pPr>
            <a14:m xmlns:a14="http://schemas.microsoft.com/office/drawing/2010/main">
              <m:oMathPara xmlns:m="http://schemas.openxmlformats.org/officeDocument/2006/math">
                <m:oMathParaPr>
                  <m:jc m:val="centerGroup"/>
                </m:oMathParaPr>
                <m:oMath xmlns:m="http://schemas.openxmlformats.org/officeDocument/2006/math">
                  <m:sSub>
                    <m:sSubPr>
                      <m:ctrlPr>
                        <a:rPr>
                          <a:latin typeface="Cambria Math" panose="02040503050406030204" pitchFamily="18" charset="0"/>
                        </a:rPr>
                      </m:ctrlPr>
                    </m:sSubPr>
                    <m:e>
                      <m:acc>
                        <m:accPr>
                          <m:chr m:val="̂"/>
                          <m:ctrlPr>
                            <a:rPr>
                              <a:latin typeface="Cambria Math" panose="02040503050406030204" pitchFamily="18" charset="0"/>
                            </a:rPr>
                          </m:ctrlPr>
                        </m:accPr>
                        <m:e>
                          <m:r>
                            <a:rPr>
                              <a:latin typeface="Cambria Math" panose="02040503050406030204" pitchFamily="18" charset="0"/>
                            </a:rPr>
                            <m:t>𝑝</m:t>
                          </m:r>
                        </m:e>
                      </m:acc>
                    </m:e>
                    <m:sub>
                      <m:r>
                        <a:rPr>
                          <a:latin typeface="Cambria Math" panose="02040503050406030204" pitchFamily="18" charset="0"/>
                        </a:rPr>
                        <m:t>𝑚𝑒𝑑𝑖𝑎𝑛𝐻𝐼</m:t>
                      </m:r>
                    </m:sub>
                  </m:sSub>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𝑀𝑒𝑑𝑖𝑎𝑛𝐻𝐼</m:t>
                      </m:r>
                    </m:num>
                    <m:den>
                      <m:r>
                        <a:rPr>
                          <a:latin typeface="Cambria Math" panose="02040503050406030204" pitchFamily="18" charset="0"/>
                        </a:rPr>
                        <m:t>𝑀𝑎𝑥𝐻𝐼</m:t>
                      </m:r>
                    </m:den>
                  </m:f>
                </m:oMath>
              </m:oMathPara>
            </a14:m>
            <a:endParaRPr/>
          </a:p>
          <a:p>
            <a:pPr marL="0" lvl="0" indent="0">
              <a:buNone/>
            </a:pPr>
            <a:r>
              <a:t>The states with the maximum average median household income over all the years in the dataset were as follows:</a:t>
            </a:r>
          </a:p>
          <a:p>
            <a:pPr lvl="0" indent="0">
              <a:buNone/>
            </a:pPr>
            <a:r>
              <a:rPr>
                <a:latin typeface="Courier"/>
              </a:rPr>
              <a:t>## Selecting by Median_Household_Income</a:t>
            </a:r>
          </a:p>
          <a:p>
            <a:pPr lvl="0" indent="0">
              <a:buNone/>
            </a:pPr>
            <a:r>
              <a:rPr>
                <a:latin typeface="Courier"/>
              </a:rPr>
              <a:t>## # A tibble: 3 × 2
##   State_Abbr.x Median_Household_Income
##   &lt;chr&gt;                          &lt;dbl&gt;
## 1 MD                            61147.
## 2 NJ                            61100.
## 3 CT                            59846.</a:t>
            </a:r>
          </a:p>
          <a:p>
            <a:pPr marL="0" lvl="0" indent="0">
              <a:buNone/>
            </a:pPr>
            <a:r>
              <a:t>I notice that these are all east coast states that had lower average suicide rates in the map above.</a:t>
            </a:r>
          </a:p>
          <a:p>
            <a:pPr marL="0" lvl="0" indent="0">
              <a:spcBef>
                <a:spcPts val="3000"/>
              </a:spcBef>
              <a:buNone/>
            </a:pPr>
            <a:r>
              <a:rPr b="1"/>
              <a:t>Does Average Suicide Rate Decline with Increasing Median Household Income?</a:t>
            </a:r>
          </a:p>
          <a:p>
            <a:pPr marL="0" lvl="0" indent="0">
              <a:buNone/>
            </a:pPr>
            <a:r>
              <a:t>If there is a negative correlation between average suicide rate and median household income, then I would expect to see an inverse relationship. Here I plot the proportional median household income (teal) next to the mean suicide rate(pink) for years 1995 - 2016.  </a:t>
            </a:r>
            <a:r>
              <a:rPr b="1"/>
              <a:t>Comment</a:t>
            </a:r>
            <a:r>
              <a:t>: Yes, it appears there is a clear negative correlation between average suicide rate and the median household income. It’s apparent that the top 10 states with the highest average suicide rates also have the lowest median household incomes and also happen to be Southern states with the exception of Wyoming:</a:t>
            </a:r>
          </a:p>
          <a:p>
            <a:pPr lvl="0" indent="0">
              <a:buNone/>
            </a:pPr>
            <a:r>
              <a:rPr>
                <a:latin typeface="Courier"/>
              </a:rPr>
              <a:t>## # A tibble: 10 × 1
##    State_Abbr.x
##    &lt;chr&gt;       
##  1 MS          
##  2 AL          
##  3 LA          
##  4 GA          
##  5 WV          
##  6 KY          
##  7 SC          
##  8 AR          
##  9 TN          
## 10 WY</a:t>
            </a:r>
          </a:p>
          <a:p>
            <a:pPr marL="0" lvl="0" indent="0">
              <a:buNone/>
            </a:pPr>
            <a:r>
              <a:t>The list above are the 10 states with the lowest household income and highest suicide rates.</a:t>
            </a:r>
          </a:p>
          <a:p>
            <a:pPr marL="0" lvl="0" indent="0">
              <a:spcBef>
                <a:spcPts val="3000"/>
              </a:spcBef>
              <a:buNone/>
            </a:pPr>
            <a:r>
              <a:rPr b="1"/>
              <a:t>Average Poverty Rate</a:t>
            </a:r>
          </a:p>
          <a:p>
            <a:pPr marL="0" lvl="0" indent="0">
              <a:spcBef>
                <a:spcPts val="3000"/>
              </a:spcBef>
              <a:buNone/>
            </a:pPr>
            <a:r>
              <a:rPr b="1"/>
              <a:t>Is the relationship between low income and average suicide rate recapitulated when we look at average poverty rate?</a:t>
            </a:r>
          </a:p>
          <a:p>
            <a:pPr marL="0" lvl="0" indent="0">
              <a:buNone/>
            </a:pPr>
            <a:r>
              <a:t>First, convert poverty rate from a percentage to a decimal:</a:t>
            </a:r>
          </a:p>
          <a:p>
            <a:pPr marL="0" lvl="0" indent="0">
              <a:buNone/>
            </a:pPr>
            <a:r>
              <a:t>If the inverse relationship between suicide rate and household income is linked to poverty, then I would expect to see a positive correlation between suicide rate and average poverty rate.</a:t>
            </a:r>
          </a:p>
          <a:p>
            <a:pPr lvl="0" indent="0">
              <a:buNone/>
            </a:pPr>
            <a:r>
              <a:rPr>
                <a:latin typeface="Courier"/>
              </a:rPr>
              <a:t>## `geom_smooth()` using formula = 'y ~ x'</a:t>
            </a:r>
          </a:p>
        </p:txBody>
      </p:sp>
      <p:pic>
        <p:nvPicPr>
          <p:cNvPr id="2" name="Picture 1" descr="SLIDES_files/figure-pptx/unnamed-chunk-17-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buNone/>
            </a:pPr>
            <a:endParaRPr/>
          </a:p>
          <a:p>
            <a:pPr marL="0" lvl="0" indent="0">
              <a:buNone/>
            </a:pPr>
            <a:r>
              <a:rPr b="1"/>
              <a:t>Comment</a:t>
            </a:r>
            <a:r>
              <a:t>: There appears to be a moderately strong positive correlation between average suicide rate and average poverty rate across all states and all years in the dataset.</a:t>
            </a:r>
          </a:p>
          <a:p>
            <a:pPr marL="0" lvl="0" indent="0">
              <a:buNone/>
            </a:pPr>
            <a:r>
              <a:t>I next need to aggregate across all of the years by state to find the mean poverty rate and mean suicide rate (average of males and females).</a:t>
            </a:r>
          </a:p>
          <a:p>
            <a:pPr lvl="0" indent="0">
              <a:buNone/>
            </a:pPr>
            <a:r>
              <a:rPr>
                <a:latin typeface="Courier"/>
              </a:rPr>
              <a:t>## # A tibble: 6 × 3
##   State_Abbr.x `Mean Poverty Rate` `Mean Suicide Rate`
##   &lt;chr&gt;                      &lt;dbl&gt;               &lt;dbl&gt;
## 1 MS                         0.206               0.682
## 2 AL                         0.169               0.680
## 3 LA                         0.191               0.641
## 4 GA                         0.154               0.616
## 5 WV                         0.175               0.609
## 6 KY                         0.170               0.608</a:t>
            </a:r>
          </a:p>
          <a:p>
            <a:pPr lvl="0" indent="0">
              <a:buNone/>
            </a:pPr>
            <a:r>
              <a:rPr>
                <a:latin typeface="Courier"/>
              </a:rPr>
              <a:t>## Selecting by Mean Suicide Rate</a:t>
            </a:r>
          </a:p>
          <a:p>
            <a:pPr marL="0" lvl="0" indent="0">
              <a:buNone/>
            </a:pPr>
            <a:r>
              <a:t>Next I performed a similar analysis to look the statewide trends in average suicide and poverty rates.</a:t>
            </a:r>
          </a:p>
        </p:txBody>
      </p:sp>
      <p:pic>
        <p:nvPicPr>
          <p:cNvPr id="2" name="Picture 1" descr="SLIDES_files/figure-pptx/unnamed-chunk-19-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t> </a:t>
            </a:r>
            <a:r>
              <a:rPr b="1"/>
              <a:t>Comment</a:t>
            </a:r>
            <a:r>
              <a:t>: As opposed to Median Household Income, across the states the correlation is now less obvious. Although there may be a slight trend such that as suicide rate declines (teal), mean poverty rate also declines (pink), it is not as pronounced a trend as was seen with median household income.</a:t>
            </a:r>
          </a:p>
          <a:p>
            <a:pPr marL="0" lvl="0" indent="0">
              <a:buNone/>
            </a:pPr>
            <a:r>
              <a:t>#CONCLUSION Geographically the data shows there were more gun related suicides in the south east, and fewer in the northeast. There is a clear pattern that for the most part firearm related suicide rates have been largely steady overtime, although for females there was a more noticeable decline between 1995-2005. This may suggest some cause for the leveling out of suicide rates for females over time. Firearm related suicides are notably lower for females then they are for their male counterparts. One possible explanation for the higher suicide rates in some states that I explored in my analysis is lower income and poverty. Whereas a clear negative relationship was seen between average suicide rates and increasing income, it is less clear what the relationship might be between suicide and poverty across all states.</a:t>
            </a:r>
          </a:p>
          <a:p>
            <a:pPr marL="0" lvl="0" indent="0">
              <a:buNone/>
            </a:pPr>
            <a:r>
              <a:t>Future work in this realm could include information regarding mental health statistics, and treatments, as well as public funding for suicide prevention programs.</a:t>
            </a:r>
          </a:p>
          <a:p>
            <a:pPr marL="0" lvl="0" indent="0">
              <a:spcBef>
                <a:spcPts val="3000"/>
              </a:spcBef>
              <a:buNone/>
            </a:pPr>
            <a:r>
              <a:rPr b="1"/>
              <a:t>Sources</a:t>
            </a:r>
          </a:p>
          <a:p>
            <a:pPr marL="0" lvl="0" indent="0">
              <a:buNone/>
            </a:pPr>
            <a:r>
              <a:rPr>
                <a:hlinkClick r:id="rId2"/>
              </a:rPr>
              <a:t>https://developers.google.com/public-data/docs/canonical/states_csv</a:t>
            </a:r>
          </a:p>
          <a:p>
            <a:pPr marL="0" lvl="0" indent="0">
              <a:buNone/>
            </a:pPr>
            <a:r>
              <a:rPr>
                <a:hlinkClick r:id="rId3"/>
              </a:rPr>
              <a:t>https://api.census.gov/data/timeseries/poverty/saipe</a:t>
            </a:r>
          </a:p>
          <a:p>
            <a:pPr marL="0" lvl="0" indent="0">
              <a:buNone/>
            </a:pPr>
            <a:r>
              <a:rPr>
                <a:hlinkClick r:id="rId4"/>
              </a:rPr>
              <a:t>https://www.rand.org/research/gun-policy/analysis/essays/firearm-availability-suicide.html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3749</Words>
  <Application>Microsoft Office PowerPoint</Application>
  <PresentationFormat>On-screen Show (16:9)</PresentationFormat>
  <Paragraphs>80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Cambria Math</vt:lpstr>
      <vt:lpstr>Courier</vt:lpstr>
      <vt:lpstr>Office Theme</vt:lpstr>
      <vt:lpstr>DATA 607 FINAL PROJECT</vt:lpstr>
      <vt:lpstr>INTRODUCTION</vt:lpstr>
      <vt:lpstr>ANALYSIS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dc:title>
  <dc:creator>Alex Khaykin</dc:creator>
  <cp:keywords/>
  <cp:lastModifiedBy>Khaykin, Alexander (DOF)</cp:lastModifiedBy>
  <cp:revision>1</cp:revision>
  <dcterms:created xsi:type="dcterms:W3CDTF">2023-05-15T01:09:21Z</dcterms:created>
  <dcterms:modified xsi:type="dcterms:W3CDTF">2023-05-15T01:16:36Z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2023-05-15</vt:lpwstr>
  </property>
  <property fmtid="{D5CDD505-2E9C-101B-9397-08002B2CF9AE}" pid="3" name="output">
    <vt:lpwstr>powerpoint_presentation</vt:lpwstr>
  </property>
</Properties>
</file>