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8" r:id="rId2"/>
    <p:sldId id="259" r:id="rId3"/>
    <p:sldId id="260" r:id="rId4"/>
    <p:sldId id="256" r:id="rId5"/>
    <p:sldId id="257"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ECD86-550F-49D8-8FAB-90E1881FBC33}" v="15" dt="2023-07-15T14:44:52.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21"/>
    <p:restoredTop sz="96041"/>
  </p:normalViewPr>
  <p:slideViewPr>
    <p:cSldViewPr snapToGrid="0">
      <p:cViewPr varScale="1">
        <p:scale>
          <a:sx n="82" d="100"/>
          <a:sy n="82"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Khaykin" userId="c43c23ddfab48438" providerId="LiveId" clId="{191ECD86-550F-49D8-8FAB-90E1881FBC33}"/>
    <pc:docChg chg="undo custSel addSld delSld modSld sldOrd">
      <pc:chgData name="Alex Khaykin" userId="c43c23ddfab48438" providerId="LiveId" clId="{191ECD86-550F-49D8-8FAB-90E1881FBC33}" dt="2023-07-15T14:46:08.835" v="273" actId="122"/>
      <pc:docMkLst>
        <pc:docMk/>
      </pc:docMkLst>
      <pc:sldChg chg="addSp modSp new mod ord">
        <pc:chgData name="Alex Khaykin" userId="c43c23ddfab48438" providerId="LiveId" clId="{191ECD86-550F-49D8-8FAB-90E1881FBC33}" dt="2023-07-15T14:30:19.618" v="38" actId="403"/>
        <pc:sldMkLst>
          <pc:docMk/>
          <pc:sldMk cId="2288275618" sldId="258"/>
        </pc:sldMkLst>
        <pc:spChg chg="add mod">
          <ac:chgData name="Alex Khaykin" userId="c43c23ddfab48438" providerId="LiveId" clId="{191ECD86-550F-49D8-8FAB-90E1881FBC33}" dt="2023-07-15T14:30:19.618" v="38" actId="403"/>
          <ac:spMkLst>
            <pc:docMk/>
            <pc:sldMk cId="2288275618" sldId="258"/>
            <ac:spMk id="3" creationId="{8D8875A7-9A47-F003-C240-BAA3361F18B6}"/>
          </ac:spMkLst>
        </pc:spChg>
      </pc:sldChg>
      <pc:sldChg chg="addSp delSp modSp new mod">
        <pc:chgData name="Alex Khaykin" userId="c43c23ddfab48438" providerId="LiveId" clId="{191ECD86-550F-49D8-8FAB-90E1881FBC33}" dt="2023-07-15T14:33:50.863" v="139" actId="113"/>
        <pc:sldMkLst>
          <pc:docMk/>
          <pc:sldMk cId="797236668" sldId="259"/>
        </pc:sldMkLst>
        <pc:spChg chg="add mod">
          <ac:chgData name="Alex Khaykin" userId="c43c23ddfab48438" providerId="LiveId" clId="{191ECD86-550F-49D8-8FAB-90E1881FBC33}" dt="2023-07-15T14:33:30.489" v="132" actId="113"/>
          <ac:spMkLst>
            <pc:docMk/>
            <pc:sldMk cId="797236668" sldId="259"/>
            <ac:spMk id="3" creationId="{1A72E8C1-0C0B-9FCA-B971-80E229C47205}"/>
          </ac:spMkLst>
        </pc:spChg>
        <pc:spChg chg="add del">
          <ac:chgData name="Alex Khaykin" userId="c43c23ddfab48438" providerId="LiveId" clId="{191ECD86-550F-49D8-8FAB-90E1881FBC33}" dt="2023-07-15T14:31:17.470" v="43" actId="11529"/>
          <ac:spMkLst>
            <pc:docMk/>
            <pc:sldMk cId="797236668" sldId="259"/>
            <ac:spMk id="4" creationId="{FB72335F-BE4B-947E-5FA9-138A68FA554F}"/>
          </ac:spMkLst>
        </pc:spChg>
        <pc:spChg chg="add mod">
          <ac:chgData name="Alex Khaykin" userId="c43c23ddfab48438" providerId="LiveId" clId="{191ECD86-550F-49D8-8FAB-90E1881FBC33}" dt="2023-07-15T14:33:50.863" v="139" actId="113"/>
          <ac:spMkLst>
            <pc:docMk/>
            <pc:sldMk cId="797236668" sldId="259"/>
            <ac:spMk id="5" creationId="{CD00C121-B357-C959-0C23-04BDF457FEDC}"/>
          </ac:spMkLst>
        </pc:spChg>
      </pc:sldChg>
      <pc:sldChg chg="addSp modSp new mod">
        <pc:chgData name="Alex Khaykin" userId="c43c23ddfab48438" providerId="LiveId" clId="{191ECD86-550F-49D8-8FAB-90E1881FBC33}" dt="2023-07-15T14:35:39.372" v="164" actId="5793"/>
        <pc:sldMkLst>
          <pc:docMk/>
          <pc:sldMk cId="2579788693" sldId="260"/>
        </pc:sldMkLst>
        <pc:spChg chg="add mod">
          <ac:chgData name="Alex Khaykin" userId="c43c23ddfab48438" providerId="LiveId" clId="{191ECD86-550F-49D8-8FAB-90E1881FBC33}" dt="2023-07-15T14:35:39.372" v="164" actId="5793"/>
          <ac:spMkLst>
            <pc:docMk/>
            <pc:sldMk cId="2579788693" sldId="260"/>
            <ac:spMk id="3" creationId="{5011493C-A118-6652-476E-4A5D796E5E24}"/>
          </ac:spMkLst>
        </pc:spChg>
      </pc:sldChg>
      <pc:sldChg chg="addSp modSp new mod">
        <pc:chgData name="Alex Khaykin" userId="c43c23ddfab48438" providerId="LiveId" clId="{191ECD86-550F-49D8-8FAB-90E1881FBC33}" dt="2023-07-15T14:39:29.533" v="206" actId="113"/>
        <pc:sldMkLst>
          <pc:docMk/>
          <pc:sldMk cId="1407957841" sldId="261"/>
        </pc:sldMkLst>
        <pc:spChg chg="add mod">
          <ac:chgData name="Alex Khaykin" userId="c43c23ddfab48438" providerId="LiveId" clId="{191ECD86-550F-49D8-8FAB-90E1881FBC33}" dt="2023-07-15T14:38:51.510" v="198" actId="1076"/>
          <ac:spMkLst>
            <pc:docMk/>
            <pc:sldMk cId="1407957841" sldId="261"/>
            <ac:spMk id="3" creationId="{794AE7A4-8764-8A69-2011-84071F5657FA}"/>
          </ac:spMkLst>
        </pc:spChg>
        <pc:spChg chg="add mod">
          <ac:chgData name="Alex Khaykin" userId="c43c23ddfab48438" providerId="LiveId" clId="{191ECD86-550F-49D8-8FAB-90E1881FBC33}" dt="2023-07-15T14:39:29.533" v="206" actId="113"/>
          <ac:spMkLst>
            <pc:docMk/>
            <pc:sldMk cId="1407957841" sldId="261"/>
            <ac:spMk id="4" creationId="{EAC61CA4-A425-AFD9-6F03-2627003EB59D}"/>
          </ac:spMkLst>
        </pc:spChg>
      </pc:sldChg>
      <pc:sldChg chg="addSp new del mod">
        <pc:chgData name="Alex Khaykin" userId="c43c23ddfab48438" providerId="LiveId" clId="{191ECD86-550F-49D8-8FAB-90E1881FBC33}" dt="2023-07-15T14:39:37.699" v="207" actId="2696"/>
        <pc:sldMkLst>
          <pc:docMk/>
          <pc:sldMk cId="2161071374" sldId="262"/>
        </pc:sldMkLst>
        <pc:spChg chg="add">
          <ac:chgData name="Alex Khaykin" userId="c43c23ddfab48438" providerId="LiveId" clId="{191ECD86-550F-49D8-8FAB-90E1881FBC33}" dt="2023-07-15T14:37:21.982" v="174" actId="22"/>
          <ac:spMkLst>
            <pc:docMk/>
            <pc:sldMk cId="2161071374" sldId="262"/>
            <ac:spMk id="3" creationId="{DC4E8AFF-9208-C328-4622-F32D8BBC2037}"/>
          </ac:spMkLst>
        </pc:spChg>
      </pc:sldChg>
      <pc:sldChg chg="addSp modSp new mod">
        <pc:chgData name="Alex Khaykin" userId="c43c23ddfab48438" providerId="LiveId" clId="{191ECD86-550F-49D8-8FAB-90E1881FBC33}" dt="2023-07-15T14:42:13.816" v="229" actId="5793"/>
        <pc:sldMkLst>
          <pc:docMk/>
          <pc:sldMk cId="815448545" sldId="263"/>
        </pc:sldMkLst>
        <pc:spChg chg="add mod">
          <ac:chgData name="Alex Khaykin" userId="c43c23ddfab48438" providerId="LiveId" clId="{191ECD86-550F-49D8-8FAB-90E1881FBC33}" dt="2023-07-15T14:42:13.816" v="229" actId="5793"/>
          <ac:spMkLst>
            <pc:docMk/>
            <pc:sldMk cId="815448545" sldId="263"/>
            <ac:spMk id="3" creationId="{C7D1DAFD-71FE-CE43-A6A8-59242893689B}"/>
          </ac:spMkLst>
        </pc:spChg>
      </pc:sldChg>
      <pc:sldChg chg="addSp modSp new mod">
        <pc:chgData name="Alex Khaykin" userId="c43c23ddfab48438" providerId="LiveId" clId="{191ECD86-550F-49D8-8FAB-90E1881FBC33}" dt="2023-07-15T14:44:33.706" v="249" actId="14100"/>
        <pc:sldMkLst>
          <pc:docMk/>
          <pc:sldMk cId="1820988322" sldId="264"/>
        </pc:sldMkLst>
        <pc:spChg chg="add mod">
          <ac:chgData name="Alex Khaykin" userId="c43c23ddfab48438" providerId="LiveId" clId="{191ECD86-550F-49D8-8FAB-90E1881FBC33}" dt="2023-07-15T14:44:03.413" v="239" actId="1076"/>
          <ac:spMkLst>
            <pc:docMk/>
            <pc:sldMk cId="1820988322" sldId="264"/>
            <ac:spMk id="3" creationId="{6BE4AD2A-33A4-113E-8408-5F6016D754DB}"/>
          </ac:spMkLst>
        </pc:spChg>
        <pc:picChg chg="add mod">
          <ac:chgData name="Alex Khaykin" userId="c43c23ddfab48438" providerId="LiveId" clId="{191ECD86-550F-49D8-8FAB-90E1881FBC33}" dt="2023-07-15T14:44:33.706" v="249" actId="14100"/>
          <ac:picMkLst>
            <pc:docMk/>
            <pc:sldMk cId="1820988322" sldId="264"/>
            <ac:picMk id="1026" creationId="{E88CBC1B-2C4E-5866-D097-3697A64448FE}"/>
          </ac:picMkLst>
        </pc:picChg>
      </pc:sldChg>
      <pc:sldChg chg="addSp modSp new mod">
        <pc:chgData name="Alex Khaykin" userId="c43c23ddfab48438" providerId="LiveId" clId="{191ECD86-550F-49D8-8FAB-90E1881FBC33}" dt="2023-07-15T14:45:11.767" v="257" actId="14100"/>
        <pc:sldMkLst>
          <pc:docMk/>
          <pc:sldMk cId="400649079" sldId="265"/>
        </pc:sldMkLst>
        <pc:picChg chg="add mod">
          <ac:chgData name="Alex Khaykin" userId="c43c23ddfab48438" providerId="LiveId" clId="{191ECD86-550F-49D8-8FAB-90E1881FBC33}" dt="2023-07-15T14:45:11.767" v="257" actId="14100"/>
          <ac:picMkLst>
            <pc:docMk/>
            <pc:sldMk cId="400649079" sldId="265"/>
            <ac:picMk id="2" creationId="{D14BB13E-A10E-468D-6C3F-64D1DA28B64D}"/>
          </ac:picMkLst>
        </pc:picChg>
      </pc:sldChg>
      <pc:sldChg chg="addSp modSp new mod">
        <pc:chgData name="Alex Khaykin" userId="c43c23ddfab48438" providerId="LiveId" clId="{191ECD86-550F-49D8-8FAB-90E1881FBC33}" dt="2023-07-15T14:46:08.835" v="273" actId="122"/>
        <pc:sldMkLst>
          <pc:docMk/>
          <pc:sldMk cId="2469855188" sldId="266"/>
        </pc:sldMkLst>
        <pc:spChg chg="add mod">
          <ac:chgData name="Alex Khaykin" userId="c43c23ddfab48438" providerId="LiveId" clId="{191ECD86-550F-49D8-8FAB-90E1881FBC33}" dt="2023-07-15T14:46:08.835" v="273" actId="122"/>
          <ac:spMkLst>
            <pc:docMk/>
            <pc:sldMk cId="2469855188" sldId="266"/>
            <ac:spMk id="3" creationId="{942DBE50-D0E0-6AEE-AD95-A250AE2C0E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5C237-39A6-0F4E-A529-D310FBF8C3C1}"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35CE1-CA5A-6547-8E4F-FCDCD856C32C}" type="slidenum">
              <a:rPr lang="en-US" smtClean="0"/>
              <a:t>‹#›</a:t>
            </a:fld>
            <a:endParaRPr lang="en-US"/>
          </a:p>
        </p:txBody>
      </p:sp>
    </p:spTree>
    <p:extLst>
      <p:ext uri="{BB962C8B-B14F-4D97-AF65-F5344CB8AC3E}">
        <p14:creationId xmlns:p14="http://schemas.microsoft.com/office/powerpoint/2010/main" val="136655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effectLst/>
                <a:latin typeface="KaTeX_Math"/>
              </a:rPr>
              <a:t>P</a:t>
            </a:r>
            <a:r>
              <a:rPr lang="en-US" dirty="0">
                <a:effectLst/>
              </a:rPr>
              <a:t>=Current stock price</a:t>
            </a:r>
          </a:p>
          <a:p>
            <a:r>
              <a:rPr lang="en-US" i="1" dirty="0">
                <a:effectLst/>
                <a:latin typeface="KaTeX_Math"/>
              </a:rPr>
              <a:t>g</a:t>
            </a:r>
            <a:r>
              <a:rPr lang="en-US" dirty="0">
                <a:effectLst/>
              </a:rPr>
              <a:t>=Constant growth rate expected for dividends, in perpetuity</a:t>
            </a:r>
          </a:p>
          <a:p>
            <a:r>
              <a:rPr lang="en-US" i="1" dirty="0">
                <a:effectLst/>
                <a:latin typeface="KaTeX_Math"/>
              </a:rPr>
              <a:t>r</a:t>
            </a:r>
            <a:r>
              <a:rPr lang="en-US" dirty="0">
                <a:effectLst/>
              </a:rPr>
              <a:t>=Constant cost of equity capital for the company (or rate of return)</a:t>
            </a:r>
          </a:p>
          <a:p>
            <a:r>
              <a:rPr lang="en-US" i="1" dirty="0">
                <a:effectLst/>
                <a:latin typeface="KaTeX_Math"/>
              </a:rPr>
              <a:t>D</a:t>
            </a:r>
            <a:r>
              <a:rPr lang="en-US" dirty="0">
                <a:effectLst/>
              </a:rPr>
              <a:t>1​=Value of next year’s dividends​</a:t>
            </a:r>
          </a:p>
          <a:p>
            <a:endParaRPr lang="en-US" dirty="0">
              <a:effectLst/>
            </a:endParaRPr>
          </a:p>
          <a:p>
            <a:br>
              <a:rPr lang="en-US" dirty="0">
                <a:effectLst/>
              </a:rPr>
            </a:br>
            <a:endParaRPr lang="en-US" dirty="0"/>
          </a:p>
        </p:txBody>
      </p:sp>
      <p:sp>
        <p:nvSpPr>
          <p:cNvPr id="4" name="Slide Number Placeholder 3"/>
          <p:cNvSpPr>
            <a:spLocks noGrp="1"/>
          </p:cNvSpPr>
          <p:nvPr>
            <p:ph type="sldNum" sz="quarter" idx="5"/>
          </p:nvPr>
        </p:nvSpPr>
        <p:spPr/>
        <p:txBody>
          <a:bodyPr/>
          <a:lstStyle/>
          <a:p>
            <a:fld id="{04735CE1-CA5A-6547-8E4F-FCDCD856C32C}" type="slidenum">
              <a:rPr lang="en-US" smtClean="0"/>
              <a:t>4</a:t>
            </a:fld>
            <a:endParaRPr lang="en-US"/>
          </a:p>
        </p:txBody>
      </p:sp>
    </p:spTree>
    <p:extLst>
      <p:ext uri="{BB962C8B-B14F-4D97-AF65-F5344CB8AC3E}">
        <p14:creationId xmlns:p14="http://schemas.microsoft.com/office/powerpoint/2010/main" val="64356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FC39-DBAE-92DE-387E-2528CEEBF2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534CDA-BFD7-8858-90E9-028FB65E3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298380-7FA6-316A-CD1C-B14B071A4E02}"/>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5" name="Footer Placeholder 4">
            <a:extLst>
              <a:ext uri="{FF2B5EF4-FFF2-40B4-BE49-F238E27FC236}">
                <a16:creationId xmlns:a16="http://schemas.microsoft.com/office/drawing/2014/main" id="{149BA883-747F-E016-A9B0-FE8BFE446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3493D-DF26-4272-B457-FD7D89D898E6}"/>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42793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4051-1E70-1011-55BD-24B93B1F8F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9A263-926F-589B-0624-815B9E3CB3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02692-E3AB-4858-C244-903AB66CC3E4}"/>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5" name="Footer Placeholder 4">
            <a:extLst>
              <a:ext uri="{FF2B5EF4-FFF2-40B4-BE49-F238E27FC236}">
                <a16:creationId xmlns:a16="http://schemas.microsoft.com/office/drawing/2014/main" id="{2D4D70D1-4E9B-EDE0-6882-E9C4A7B4B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C4B72-29CB-B5DB-BCAC-C196CD541FD9}"/>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49877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E5C04-87FE-89E0-02A0-1281F214B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FEDCF-F771-0A29-CDCD-52ADD7640E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0EB18-80E3-885E-61EB-78FEF9EE6821}"/>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5" name="Footer Placeholder 4">
            <a:extLst>
              <a:ext uri="{FF2B5EF4-FFF2-40B4-BE49-F238E27FC236}">
                <a16:creationId xmlns:a16="http://schemas.microsoft.com/office/drawing/2014/main" id="{BA99A258-B6CC-14DD-62CA-6940D7460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A933A-420D-1C9A-F5EA-2F5E53964587}"/>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267908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40B7-3D4E-D8C4-A14B-BA5F4242A1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BFC22-8E4D-70AD-648C-A7BA6CB46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D22D6-5821-409F-0C81-4694BFBD11D8}"/>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5" name="Footer Placeholder 4">
            <a:extLst>
              <a:ext uri="{FF2B5EF4-FFF2-40B4-BE49-F238E27FC236}">
                <a16:creationId xmlns:a16="http://schemas.microsoft.com/office/drawing/2014/main" id="{743FCEA6-5AB8-08FE-65FE-69C63CD33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E4ECA-E6FB-50E8-DDF1-A0924FE0887D}"/>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20665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3299-4132-3122-FAD7-A023DE41B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18F62D-68F4-9E0C-40AC-0393485AD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5B848-4C8B-261F-ED1C-DD271F121B6A}"/>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5" name="Footer Placeholder 4">
            <a:extLst>
              <a:ext uri="{FF2B5EF4-FFF2-40B4-BE49-F238E27FC236}">
                <a16:creationId xmlns:a16="http://schemas.microsoft.com/office/drawing/2014/main" id="{E4461D9B-F4DA-3328-A59A-FF34D96D1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A830F-681D-AC61-6CE7-1B45E15B72B5}"/>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389198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41E6-3173-85C3-795B-BD52E32E9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D9913-0AB5-04A7-4562-477B03316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A0B8E5-CD74-6690-E06A-B08992AEBA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93996-95B5-C3A3-36A7-0B49C72F85A2}"/>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6" name="Footer Placeholder 5">
            <a:extLst>
              <a:ext uri="{FF2B5EF4-FFF2-40B4-BE49-F238E27FC236}">
                <a16:creationId xmlns:a16="http://schemas.microsoft.com/office/drawing/2014/main" id="{2256CF7B-D6B8-CA96-0D9E-9C00012CA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0506D-EBA9-5335-5E23-223CEB3DBE70}"/>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43985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6F80-48C1-DC67-FA99-AB099C1EF0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4C15A9-CA24-51AF-366E-CB21DD16C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D2D96-4C56-4C1A-222D-C55113A891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FD114B-0C9A-786A-3C94-DF18F60EB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9F1A7B-1040-BDC6-43D1-CBE829D4CC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16DCA5-AE48-64A0-0FC6-3F696D96F739}"/>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8" name="Footer Placeholder 7">
            <a:extLst>
              <a:ext uri="{FF2B5EF4-FFF2-40B4-BE49-F238E27FC236}">
                <a16:creationId xmlns:a16="http://schemas.microsoft.com/office/drawing/2014/main" id="{264460A0-DC4B-608E-7F2E-7282D106CE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DBE666-EF02-4BD3-2FF1-5138AE44CB84}"/>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27549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9DEC-E56E-9C11-48C3-A1F9052FD2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E44E1-0F72-91FB-8A1D-731D88978E15}"/>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4" name="Footer Placeholder 3">
            <a:extLst>
              <a:ext uri="{FF2B5EF4-FFF2-40B4-BE49-F238E27FC236}">
                <a16:creationId xmlns:a16="http://schemas.microsoft.com/office/drawing/2014/main" id="{33321431-27EB-5891-EB59-0EFA5758B6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C1F61F-ABE3-4CA1-99C4-03E323E92BDF}"/>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216834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06B55-67A8-8566-8A01-D56EFDD0D319}"/>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3" name="Footer Placeholder 2">
            <a:extLst>
              <a:ext uri="{FF2B5EF4-FFF2-40B4-BE49-F238E27FC236}">
                <a16:creationId xmlns:a16="http://schemas.microsoft.com/office/drawing/2014/main" id="{562B1041-97BC-31D6-7BBF-E1F57AA12B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9E6E7-299A-448B-3272-F07F2559D7DD}"/>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319965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2F0-02D9-35DD-3D70-95E37984E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AF8AE4-C6CD-F5E5-598E-EDA8AAAB4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90D23A-2DC4-B20C-F0F9-E5662A8D6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45EDA-C0F9-F5B1-1CEA-FFB4B7044F84}"/>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6" name="Footer Placeholder 5">
            <a:extLst>
              <a:ext uri="{FF2B5EF4-FFF2-40B4-BE49-F238E27FC236}">
                <a16:creationId xmlns:a16="http://schemas.microsoft.com/office/drawing/2014/main" id="{276D7247-0C7F-F422-F467-A8CFE0269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82E62-919B-5C3E-F6E6-6140D61B10C5}"/>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117949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B563-D286-135F-2014-D2D2F2B81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D25596-455F-F344-AF62-02AD6DC12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503C6-CD50-9421-2C99-086D6E7F3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DAA13-8EDF-441E-6F09-61F1F40AB869}"/>
              </a:ext>
            </a:extLst>
          </p:cNvPr>
          <p:cNvSpPr>
            <a:spLocks noGrp="1"/>
          </p:cNvSpPr>
          <p:nvPr>
            <p:ph type="dt" sz="half" idx="10"/>
          </p:nvPr>
        </p:nvSpPr>
        <p:spPr/>
        <p:txBody>
          <a:bodyPr/>
          <a:lstStyle/>
          <a:p>
            <a:fld id="{AFA9D1F9-A835-4049-A0F5-598E46012427}" type="datetimeFigureOut">
              <a:rPr lang="en-US" smtClean="0"/>
              <a:t>7/15/2023</a:t>
            </a:fld>
            <a:endParaRPr lang="en-US"/>
          </a:p>
        </p:txBody>
      </p:sp>
      <p:sp>
        <p:nvSpPr>
          <p:cNvPr id="6" name="Footer Placeholder 5">
            <a:extLst>
              <a:ext uri="{FF2B5EF4-FFF2-40B4-BE49-F238E27FC236}">
                <a16:creationId xmlns:a16="http://schemas.microsoft.com/office/drawing/2014/main" id="{CB896FCF-79F9-B37A-AF58-B3FA09B99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C3E5-ABB0-A9E2-8352-FA23BCCD4F9F}"/>
              </a:ext>
            </a:extLst>
          </p:cNvPr>
          <p:cNvSpPr>
            <a:spLocks noGrp="1"/>
          </p:cNvSpPr>
          <p:nvPr>
            <p:ph type="sldNum" sz="quarter" idx="12"/>
          </p:nvPr>
        </p:nvSpPr>
        <p:spPr/>
        <p:txBody>
          <a:bodyPr/>
          <a:lstStyle/>
          <a:p>
            <a:fld id="{A52702C0-2E9B-D741-9FF8-0B250A8D12E5}" type="slidenum">
              <a:rPr lang="en-US" smtClean="0"/>
              <a:t>‹#›</a:t>
            </a:fld>
            <a:endParaRPr lang="en-US"/>
          </a:p>
        </p:txBody>
      </p:sp>
    </p:spTree>
    <p:extLst>
      <p:ext uri="{BB962C8B-B14F-4D97-AF65-F5344CB8AC3E}">
        <p14:creationId xmlns:p14="http://schemas.microsoft.com/office/powerpoint/2010/main" val="320791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19CD1-BA3F-BC71-B2DC-A9E1F08D5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43665-D059-5E35-43CA-838922C06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22A26-1C16-9929-7928-04DC9FF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9D1F9-A835-4049-A0F5-598E46012427}" type="datetimeFigureOut">
              <a:rPr lang="en-US" smtClean="0"/>
              <a:t>7/15/2023</a:t>
            </a:fld>
            <a:endParaRPr lang="en-US"/>
          </a:p>
        </p:txBody>
      </p:sp>
      <p:sp>
        <p:nvSpPr>
          <p:cNvPr id="5" name="Footer Placeholder 4">
            <a:extLst>
              <a:ext uri="{FF2B5EF4-FFF2-40B4-BE49-F238E27FC236}">
                <a16:creationId xmlns:a16="http://schemas.microsoft.com/office/drawing/2014/main" id="{B63F8044-4949-D03D-CD6A-C5EADBDFD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0956A7-8D4A-B1B8-4A7A-2AB5EEFEC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702C0-2E9B-D741-9FF8-0B250A8D12E5}" type="slidenum">
              <a:rPr lang="en-US" smtClean="0"/>
              <a:t>‹#›</a:t>
            </a:fld>
            <a:endParaRPr lang="en-US"/>
          </a:p>
        </p:txBody>
      </p:sp>
    </p:spTree>
    <p:extLst>
      <p:ext uri="{BB962C8B-B14F-4D97-AF65-F5344CB8AC3E}">
        <p14:creationId xmlns:p14="http://schemas.microsoft.com/office/powerpoint/2010/main" val="128868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finbox.com/NASDAQGS:RIVN/explorer/cost_equity/" TargetMode="External"/><Relationship Id="rId2" Type="http://schemas.openxmlformats.org/officeDocument/2006/relationships/hyperlink" Target="https://www.nasdaq.com/market-activity/stocks/tsla/earnings" TargetMode="External"/><Relationship Id="rId1" Type="http://schemas.openxmlformats.org/officeDocument/2006/relationships/slideLayout" Target="../slideLayouts/slideLayout7.xml"/><Relationship Id="rId6" Type="http://schemas.openxmlformats.org/officeDocument/2006/relationships/hyperlink" Target="https://seekingalpha.com/symbol/RIVN/growth" TargetMode="External"/><Relationship Id="rId5" Type="http://schemas.openxmlformats.org/officeDocument/2006/relationships/hyperlink" Target="https://www.nasdaq.com/market-activity/stocks/rivn/earnings" TargetMode="External"/><Relationship Id="rId4" Type="http://schemas.openxmlformats.org/officeDocument/2006/relationships/hyperlink" Target="https://seekingalpha.com/symbol/TSLA/growt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875A7-9A47-F003-C240-BAA3361F18B6}"/>
              </a:ext>
            </a:extLst>
          </p:cNvPr>
          <p:cNvSpPr txBox="1"/>
          <p:nvPr/>
        </p:nvSpPr>
        <p:spPr>
          <a:xfrm>
            <a:off x="1184031" y="2181053"/>
            <a:ext cx="10257692" cy="2154436"/>
          </a:xfrm>
          <a:prstGeom prst="rect">
            <a:avLst/>
          </a:prstGeom>
          <a:noFill/>
        </p:spPr>
        <p:txBody>
          <a:bodyPr wrap="square">
            <a:spAutoFit/>
          </a:bodyPr>
          <a:lstStyle/>
          <a:p>
            <a:pPr algn="ctr"/>
            <a:r>
              <a:rPr lang="en-US" sz="2000" b="1" dirty="0"/>
              <a:t>Using the Gordon Growth Model to Predict Future Electric Car Company Stock Prices</a:t>
            </a:r>
          </a:p>
          <a:p>
            <a:endParaRPr lang="en-US" dirty="0"/>
          </a:p>
          <a:p>
            <a:pPr algn="ctr"/>
            <a:r>
              <a:rPr lang="en-US" sz="2400" dirty="0"/>
              <a:t>Alex Khaykin</a:t>
            </a:r>
          </a:p>
          <a:p>
            <a:pPr algn="ctr"/>
            <a:endParaRPr lang="en-US" dirty="0"/>
          </a:p>
          <a:p>
            <a:pPr algn="ctr"/>
            <a:r>
              <a:rPr lang="en-US" dirty="0"/>
              <a:t>DATA 604</a:t>
            </a:r>
          </a:p>
          <a:p>
            <a:endParaRPr lang="en-US" dirty="0"/>
          </a:p>
          <a:p>
            <a:pPr algn="ctr"/>
            <a:r>
              <a:rPr lang="en-US" dirty="0"/>
              <a:t>Final Project</a:t>
            </a:r>
          </a:p>
        </p:txBody>
      </p:sp>
    </p:spTree>
    <p:extLst>
      <p:ext uri="{BB962C8B-B14F-4D97-AF65-F5344CB8AC3E}">
        <p14:creationId xmlns:p14="http://schemas.microsoft.com/office/powerpoint/2010/main" val="228827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2DBE50-D0E0-6AEE-AD95-A250AE2C0E65}"/>
              </a:ext>
            </a:extLst>
          </p:cNvPr>
          <p:cNvSpPr txBox="1"/>
          <p:nvPr/>
        </p:nvSpPr>
        <p:spPr>
          <a:xfrm>
            <a:off x="996461" y="703385"/>
            <a:ext cx="10269415" cy="5232202"/>
          </a:xfrm>
          <a:prstGeom prst="rect">
            <a:avLst/>
          </a:prstGeom>
          <a:noFill/>
        </p:spPr>
        <p:txBody>
          <a:bodyPr wrap="square">
            <a:spAutoFit/>
          </a:bodyPr>
          <a:lstStyle/>
          <a:p>
            <a:pPr algn="ctr"/>
            <a:r>
              <a:rPr lang="en-US" sz="2800" b="1" dirty="0"/>
              <a:t>Conclusion</a:t>
            </a:r>
          </a:p>
          <a:p>
            <a:r>
              <a:rPr lang="en-US" dirty="0"/>
              <a:t>The Gordon Growth Model predicts an opposite trend than using the historical data - Tesla will crash within a year, and Rivian prices will climb nearly exponentially.</a:t>
            </a:r>
          </a:p>
          <a:p>
            <a:endParaRPr lang="en-US" dirty="0"/>
          </a:p>
          <a:p>
            <a:r>
              <a:rPr lang="en-US" dirty="0"/>
              <a:t>The key difference between the constant growth model in Part 2 and the GGM is that the constant growth model only uses historical data to predict future prices. The GGM takes more information into account, including both how the stock itself is predicted to grow as well as how the market sector is expected to grow, and ignores past performance.</a:t>
            </a:r>
          </a:p>
          <a:p>
            <a:endParaRPr lang="en-US" dirty="0"/>
          </a:p>
          <a:p>
            <a:r>
              <a:rPr lang="en-US" dirty="0"/>
              <a:t>Both models are very simplifying, and the assumptions used determine the outputs. A major limitation of the GGM used here is that it assumes that over the 20-year period, both the stock growth rate and the market sector growth rate will remain constant. This is unlikely to occur. Further, because the GGM does not take historical performance into account, it is not accounting for the fact that Tesla stock has continued to rise over the past 5 years despite some dips in prices. It also does not account for the fact that Rivian stock is currently at an all-time low.</a:t>
            </a:r>
          </a:p>
          <a:p>
            <a:endParaRPr lang="en-US" dirty="0"/>
          </a:p>
          <a:p>
            <a:r>
              <a:rPr lang="en-US" dirty="0"/>
              <a:t>Future directions would attempt to model stock prices using a hybrid model that includes both past trends as well as different growth projections for both companies and the electric vehicle sector.</a:t>
            </a:r>
          </a:p>
        </p:txBody>
      </p:sp>
    </p:spTree>
    <p:extLst>
      <p:ext uri="{BB962C8B-B14F-4D97-AF65-F5344CB8AC3E}">
        <p14:creationId xmlns:p14="http://schemas.microsoft.com/office/powerpoint/2010/main" val="246985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2E8C1-0C0B-9FCA-B971-80E229C47205}"/>
              </a:ext>
            </a:extLst>
          </p:cNvPr>
          <p:cNvSpPr txBox="1"/>
          <p:nvPr/>
        </p:nvSpPr>
        <p:spPr>
          <a:xfrm>
            <a:off x="2965938" y="421251"/>
            <a:ext cx="6096000" cy="646331"/>
          </a:xfrm>
          <a:prstGeom prst="rect">
            <a:avLst/>
          </a:prstGeom>
          <a:noFill/>
        </p:spPr>
        <p:txBody>
          <a:bodyPr wrap="square">
            <a:spAutoFit/>
          </a:bodyPr>
          <a:lstStyle/>
          <a:p>
            <a:r>
              <a:rPr lang="en-US" b="1" dirty="0"/>
              <a:t>Introduction</a:t>
            </a:r>
            <a:r>
              <a:rPr lang="en-US" dirty="0"/>
              <a:t>: Gordon Growth Model can be used to predict future stock prices</a:t>
            </a:r>
          </a:p>
        </p:txBody>
      </p:sp>
      <p:sp>
        <p:nvSpPr>
          <p:cNvPr id="5" name="TextBox 4">
            <a:extLst>
              <a:ext uri="{FF2B5EF4-FFF2-40B4-BE49-F238E27FC236}">
                <a16:creationId xmlns:a16="http://schemas.microsoft.com/office/drawing/2014/main" id="{CD00C121-B357-C959-0C23-04BDF457FEDC}"/>
              </a:ext>
            </a:extLst>
          </p:cNvPr>
          <p:cNvSpPr txBox="1"/>
          <p:nvPr/>
        </p:nvSpPr>
        <p:spPr>
          <a:xfrm>
            <a:off x="1406769" y="1629507"/>
            <a:ext cx="9378462" cy="5078313"/>
          </a:xfrm>
          <a:prstGeom prst="rect">
            <a:avLst/>
          </a:prstGeom>
          <a:noFill/>
        </p:spPr>
        <p:txBody>
          <a:bodyPr wrap="square" rtlCol="0">
            <a:spAutoFit/>
          </a:bodyPr>
          <a:lstStyle/>
          <a:p>
            <a:r>
              <a:rPr lang="en-US" dirty="0"/>
              <a:t>The Gordon Growth Model (GGM) is used to calculate the intrinsic value of a company's stock assuming that its shares are worth the sum of all its future dividends after discounting their present value. Although typically used only for mature companies in established markets, here I am using the GGM to attempt to explore how we might expect future stock prices to look for electric car companies Tesla and Rivian once they begin paying shareholder dividends. Note that currently neither company pays shareholder dividends so we can only use anticipated dividends at this stage. </a:t>
            </a:r>
          </a:p>
          <a:p>
            <a:endParaRPr lang="en-US" dirty="0"/>
          </a:p>
          <a:p>
            <a:r>
              <a:rPr lang="en-US" dirty="0"/>
              <a:t>As a single-stage model, the GGM assumes a company’s dividends continue to grow at a constant rate. The GGM is a simple model that only takes a few inputs to predict the company's stock prices.</a:t>
            </a:r>
          </a:p>
          <a:p>
            <a:endParaRPr lang="en-US" dirty="0"/>
          </a:p>
          <a:p>
            <a:r>
              <a:rPr lang="en-US" b="1" dirty="0"/>
              <a:t>Flow Chart</a:t>
            </a:r>
          </a:p>
          <a:p>
            <a:endParaRPr lang="en-US" dirty="0"/>
          </a:p>
          <a:p>
            <a:r>
              <a:rPr lang="en-US" dirty="0"/>
              <a:t>A flow chart can be designed to show both the theoretical inputs for the Gordon Growth Model (solid line) as well as the actual inputs used (dashed line). </a:t>
            </a:r>
          </a:p>
          <a:p>
            <a:endParaRPr lang="en-US" dirty="0"/>
          </a:p>
          <a:p>
            <a:r>
              <a:rPr lang="en-US" b="1" dirty="0"/>
              <a:t>Theoretical Inputs</a:t>
            </a:r>
          </a:p>
          <a:p>
            <a:endParaRPr lang="en-US" dirty="0"/>
          </a:p>
        </p:txBody>
      </p:sp>
    </p:spTree>
    <p:extLst>
      <p:ext uri="{BB962C8B-B14F-4D97-AF65-F5344CB8AC3E}">
        <p14:creationId xmlns:p14="http://schemas.microsoft.com/office/powerpoint/2010/main" val="79723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1493C-A118-6652-476E-4A5D796E5E24}"/>
              </a:ext>
            </a:extLst>
          </p:cNvPr>
          <p:cNvSpPr txBox="1"/>
          <p:nvPr/>
        </p:nvSpPr>
        <p:spPr>
          <a:xfrm>
            <a:off x="597877" y="973247"/>
            <a:ext cx="10714892" cy="5078313"/>
          </a:xfrm>
          <a:prstGeom prst="rect">
            <a:avLst/>
          </a:prstGeom>
          <a:noFill/>
        </p:spPr>
        <p:txBody>
          <a:bodyPr wrap="square">
            <a:spAutoFit/>
          </a:bodyPr>
          <a:lstStyle/>
          <a:p>
            <a:r>
              <a:rPr lang="en-US" dirty="0"/>
              <a:t>There are different formulations of the GGM, but all are attempting to estimate the **future stock price** here denoted as *P*. All formulations derive the take some form of:</a:t>
            </a:r>
          </a:p>
          <a:p>
            <a:endParaRPr lang="en-US" dirty="0"/>
          </a:p>
          <a:p>
            <a:pPr marL="285750" indent="-285750">
              <a:buFont typeface="Arial" panose="020B0604020202020204" pitchFamily="34" charset="0"/>
              <a:buChar char="•"/>
            </a:pPr>
            <a:r>
              <a:rPr lang="en-US" dirty="0"/>
              <a:t>Value of next period dividend, here *D&lt;sub&gt;1&lt;/sub&gt;*</a:t>
            </a:r>
          </a:p>
          <a:p>
            <a:pPr marL="285750" indent="-285750">
              <a:buFont typeface="Arial" panose="020B0604020202020204" pitchFamily="34" charset="0"/>
              <a:buChar char="•"/>
            </a:pPr>
            <a:r>
              <a:rPr lang="en-US" dirty="0"/>
              <a:t>Minimum rate of return or the company's cost of equity capital, *r*</a:t>
            </a:r>
          </a:p>
          <a:p>
            <a:pPr marL="285750" indent="-285750">
              <a:buFont typeface="Arial" panose="020B0604020202020204" pitchFamily="34" charset="0"/>
              <a:buChar char="•"/>
            </a:pPr>
            <a:r>
              <a:rPr lang="en-US" dirty="0"/>
              <a:t>Constant dividend growth rate, *g*</a:t>
            </a:r>
          </a:p>
          <a:p>
            <a:endParaRPr lang="en-US" dirty="0"/>
          </a:p>
          <a:p>
            <a:endParaRPr lang="en-US" dirty="0"/>
          </a:p>
          <a:p>
            <a:r>
              <a:rPr lang="en-US" b="1" dirty="0"/>
              <a:t>Actual Inputs</a:t>
            </a:r>
          </a:p>
          <a:p>
            <a:endParaRPr lang="en-US" dirty="0"/>
          </a:p>
          <a:p>
            <a:r>
              <a:rPr lang="en-US" dirty="0"/>
              <a:t>Note that because neither of the electric car companies, Tesla or Rivian, are currently paying dividends to shareholders, we are using a **consensus anticipated Earnings Per Share (EPS)** to derive the value of D&lt;sub&gt;1&lt;/sub&gt;*. </a:t>
            </a:r>
          </a:p>
          <a:p>
            <a:endParaRPr lang="en-US" dirty="0"/>
          </a:p>
          <a:p>
            <a:r>
              <a:rPr lang="en-US" dirty="0"/>
              <a:t>For </a:t>
            </a:r>
            <a:r>
              <a:rPr lang="en-US" b="1" dirty="0"/>
              <a:t>r</a:t>
            </a:r>
            <a:r>
              <a:rPr lang="en-US" dirty="0"/>
              <a:t>, I will use a value estimated using a Capital Asset Pricing Model, which is what is most commonly used.</a:t>
            </a:r>
          </a:p>
          <a:p>
            <a:endParaRPr lang="en-US" dirty="0"/>
          </a:p>
          <a:p>
            <a:r>
              <a:rPr lang="en-US" dirty="0"/>
              <a:t>For </a:t>
            </a:r>
            <a:r>
              <a:rPr lang="en-US" b="1" dirty="0"/>
              <a:t>g</a:t>
            </a:r>
            <a:r>
              <a:rPr lang="en-US" dirty="0"/>
              <a:t>, I will use a trailing twelve-month (TTM) dividend yield that is estimated from the median of the stock sector, here electric vehicles. This means that *g* is the same for both Tesla and Rivian.</a:t>
            </a:r>
          </a:p>
        </p:txBody>
      </p:sp>
    </p:spTree>
    <p:extLst>
      <p:ext uri="{BB962C8B-B14F-4D97-AF65-F5344CB8AC3E}">
        <p14:creationId xmlns:p14="http://schemas.microsoft.com/office/powerpoint/2010/main" val="257978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050287B-58F8-6E0C-1EA3-6C950D08471F}"/>
              </a:ext>
            </a:extLst>
          </p:cNvPr>
          <p:cNvSpPr/>
          <p:nvPr/>
        </p:nvSpPr>
        <p:spPr>
          <a:xfrm>
            <a:off x="3169714" y="111006"/>
            <a:ext cx="5726242" cy="95937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Gordon Growth Model (GGM)</a:t>
            </a:r>
          </a:p>
        </p:txBody>
      </p:sp>
      <mc:AlternateContent xmlns:mc="http://schemas.openxmlformats.org/markup-compatibility/2006" xmlns:a14="http://schemas.microsoft.com/office/drawing/2010/main">
        <mc:Choice Requires="a14">
          <p:sp>
            <p:nvSpPr>
              <p:cNvPr id="5" name="Rounded Rectangle 4">
                <a:extLst>
                  <a:ext uri="{FF2B5EF4-FFF2-40B4-BE49-F238E27FC236}">
                    <a16:creationId xmlns:a16="http://schemas.microsoft.com/office/drawing/2014/main" id="{4AB24E4C-C4E4-0A3B-DA74-FACE3C6E6FAF}"/>
                  </a:ext>
                </a:extLst>
              </p:cNvPr>
              <p:cNvSpPr/>
              <p:nvPr/>
            </p:nvSpPr>
            <p:spPr>
              <a:xfrm>
                <a:off x="4727798" y="1188691"/>
                <a:ext cx="3069772" cy="127315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1</m:t>
                              </m:r>
                            </m:sub>
                          </m:sSub>
                        </m:num>
                        <m:den>
                          <m:r>
                            <a:rPr lang="en-US" sz="3200" b="0" i="1" smtClean="0">
                              <a:latin typeface="Cambria Math" panose="02040503050406030204" pitchFamily="18" charset="0"/>
                            </a:rPr>
                            <m:t>𝑟</m:t>
                          </m:r>
                          <m:r>
                            <a:rPr lang="en-US" sz="3200" b="0" i="1" smtClean="0">
                              <a:latin typeface="Cambria Math" panose="02040503050406030204" pitchFamily="18" charset="0"/>
                            </a:rPr>
                            <m:t> −</m:t>
                          </m:r>
                          <m:r>
                            <a:rPr lang="en-US" sz="3200" b="0" i="1" smtClean="0">
                              <a:latin typeface="Cambria Math" panose="02040503050406030204" pitchFamily="18" charset="0"/>
                            </a:rPr>
                            <m:t>𝑔</m:t>
                          </m:r>
                        </m:den>
                      </m:f>
                    </m:oMath>
                  </m:oMathPara>
                </a14:m>
                <a:endParaRPr lang="en-US" sz="3200" dirty="0"/>
              </a:p>
            </p:txBody>
          </p:sp>
        </mc:Choice>
        <mc:Fallback xmlns="">
          <p:sp>
            <p:nvSpPr>
              <p:cNvPr id="5" name="Rounded Rectangle 4">
                <a:extLst>
                  <a:ext uri="{FF2B5EF4-FFF2-40B4-BE49-F238E27FC236}">
                    <a16:creationId xmlns:a16="http://schemas.microsoft.com/office/drawing/2014/main" id="{4AB24E4C-C4E4-0A3B-DA74-FACE3C6E6FAF}"/>
                  </a:ext>
                </a:extLst>
              </p:cNvPr>
              <p:cNvSpPr>
                <a:spLocks noRot="1" noChangeAspect="1" noMove="1" noResize="1" noEditPoints="1" noAdjustHandles="1" noChangeArrowheads="1" noChangeShapeType="1" noTextEdit="1"/>
              </p:cNvSpPr>
              <p:nvPr/>
            </p:nvSpPr>
            <p:spPr>
              <a:xfrm>
                <a:off x="4727798" y="1188691"/>
                <a:ext cx="3069772" cy="1273156"/>
              </a:xfrm>
              <a:prstGeom prst="roundRect">
                <a:avLst/>
              </a:prstGeom>
              <a:blipFill>
                <a:blip r:embed="rId3"/>
                <a:stretch>
                  <a:fillRect b="-4902"/>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5F9BB7D6-3A48-7B81-643C-88FC76D39CCB}"/>
              </a:ext>
            </a:extLst>
          </p:cNvPr>
          <p:cNvSpPr/>
          <p:nvPr/>
        </p:nvSpPr>
        <p:spPr>
          <a:xfrm>
            <a:off x="645868" y="3428999"/>
            <a:ext cx="3288055" cy="1600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t>D</a:t>
            </a:r>
            <a:r>
              <a:rPr lang="en-US" sz="2400" b="1" i="1" baseline="-25000" dirty="0"/>
              <a:t>1</a:t>
            </a:r>
            <a:r>
              <a:rPr lang="en-US" sz="2400" b="1" baseline="-25000" dirty="0"/>
              <a:t> </a:t>
            </a:r>
            <a:r>
              <a:rPr lang="en-US" sz="2400" b="1" dirty="0"/>
              <a:t>= Value of expected or next fiscal year’s dividend</a:t>
            </a:r>
          </a:p>
        </p:txBody>
      </p:sp>
      <p:sp>
        <p:nvSpPr>
          <p:cNvPr id="7" name="Rounded Rectangle 6">
            <a:extLst>
              <a:ext uri="{FF2B5EF4-FFF2-40B4-BE49-F238E27FC236}">
                <a16:creationId xmlns:a16="http://schemas.microsoft.com/office/drawing/2014/main" id="{5E885CC3-A7CD-BCD5-309D-AE65E79F1575}"/>
              </a:ext>
            </a:extLst>
          </p:cNvPr>
          <p:cNvSpPr/>
          <p:nvPr/>
        </p:nvSpPr>
        <p:spPr>
          <a:xfrm>
            <a:off x="4451972" y="3429000"/>
            <a:ext cx="3288055" cy="1600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t>r</a:t>
            </a:r>
            <a:r>
              <a:rPr lang="en-US" sz="2400" b="1" baseline="-25000" dirty="0"/>
              <a:t> </a:t>
            </a:r>
            <a:r>
              <a:rPr lang="en-US" sz="2400" b="1" dirty="0"/>
              <a:t>= minimum rate of return, or company’s constant cost of equity capital</a:t>
            </a:r>
          </a:p>
        </p:txBody>
      </p:sp>
      <p:sp>
        <p:nvSpPr>
          <p:cNvPr id="8" name="Rounded Rectangle 7">
            <a:extLst>
              <a:ext uri="{FF2B5EF4-FFF2-40B4-BE49-F238E27FC236}">
                <a16:creationId xmlns:a16="http://schemas.microsoft.com/office/drawing/2014/main" id="{ED3F342E-B745-9C58-703B-7E291C39DBF5}"/>
              </a:ext>
            </a:extLst>
          </p:cNvPr>
          <p:cNvSpPr/>
          <p:nvPr/>
        </p:nvSpPr>
        <p:spPr>
          <a:xfrm>
            <a:off x="8258076" y="3428998"/>
            <a:ext cx="3288055" cy="16002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t>g = constant growth </a:t>
            </a:r>
          </a:p>
          <a:p>
            <a:pPr algn="ctr"/>
            <a:r>
              <a:rPr lang="en-US" sz="2400" b="1" i="1" dirty="0"/>
              <a:t>rate expected for dividends</a:t>
            </a:r>
          </a:p>
        </p:txBody>
      </p:sp>
      <p:sp>
        <p:nvSpPr>
          <p:cNvPr id="9" name="Rounded Rectangle 8">
            <a:extLst>
              <a:ext uri="{FF2B5EF4-FFF2-40B4-BE49-F238E27FC236}">
                <a16:creationId xmlns:a16="http://schemas.microsoft.com/office/drawing/2014/main" id="{BE713E00-17D5-4F24-AEF9-45E6C15A97CA}"/>
              </a:ext>
            </a:extLst>
          </p:cNvPr>
          <p:cNvSpPr/>
          <p:nvPr/>
        </p:nvSpPr>
        <p:spPr>
          <a:xfrm>
            <a:off x="911835" y="5787624"/>
            <a:ext cx="2756120" cy="95937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NASDAQ Consensus EPS Yearly Earnings Forecast</a:t>
            </a:r>
          </a:p>
        </p:txBody>
      </p:sp>
      <p:cxnSp>
        <p:nvCxnSpPr>
          <p:cNvPr id="11" name="Straight Arrow Connector 10">
            <a:extLst>
              <a:ext uri="{FF2B5EF4-FFF2-40B4-BE49-F238E27FC236}">
                <a16:creationId xmlns:a16="http://schemas.microsoft.com/office/drawing/2014/main" id="{9E8AEEAB-5735-53B7-C706-AEF431F139BD}"/>
              </a:ext>
            </a:extLst>
          </p:cNvPr>
          <p:cNvCxnSpPr>
            <a:cxnSpLocks/>
            <a:stCxn id="6" idx="0"/>
          </p:cNvCxnSpPr>
          <p:nvPr/>
        </p:nvCxnSpPr>
        <p:spPr>
          <a:xfrm flipV="1">
            <a:off x="2289896" y="1910423"/>
            <a:ext cx="2325319" cy="1518576"/>
          </a:xfrm>
          <a:prstGeom prst="straightConnector1">
            <a:avLst/>
          </a:prstGeom>
          <a:ln w="635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52FBCB-8830-88EB-7407-DF12A7D545C5}"/>
              </a:ext>
            </a:extLst>
          </p:cNvPr>
          <p:cNvCxnSpPr>
            <a:cxnSpLocks/>
          </p:cNvCxnSpPr>
          <p:nvPr/>
        </p:nvCxnSpPr>
        <p:spPr>
          <a:xfrm flipV="1">
            <a:off x="6093190" y="2588953"/>
            <a:ext cx="5619" cy="8822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2C873B-15A8-9597-1E85-24CF104ADDA9}"/>
              </a:ext>
            </a:extLst>
          </p:cNvPr>
          <p:cNvCxnSpPr>
            <a:cxnSpLocks/>
          </p:cNvCxnSpPr>
          <p:nvPr/>
        </p:nvCxnSpPr>
        <p:spPr>
          <a:xfrm flipH="1" flipV="1">
            <a:off x="7910153" y="1910423"/>
            <a:ext cx="2011618" cy="156077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1E4EA6-F767-6506-A2D0-4EA179ED9B8D}"/>
              </a:ext>
            </a:extLst>
          </p:cNvPr>
          <p:cNvCxnSpPr>
            <a:cxnSpLocks/>
          </p:cNvCxnSpPr>
          <p:nvPr/>
        </p:nvCxnSpPr>
        <p:spPr>
          <a:xfrm flipV="1">
            <a:off x="2289895" y="5216362"/>
            <a:ext cx="0" cy="571262"/>
          </a:xfrm>
          <a:prstGeom prst="straightConnector1">
            <a:avLst/>
          </a:prstGeom>
          <a:ln w="635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56D2A4A-CC8A-D320-98CF-688A00E4CBB9}"/>
              </a:ext>
            </a:extLst>
          </p:cNvPr>
          <p:cNvSpPr txBox="1"/>
          <p:nvPr/>
        </p:nvSpPr>
        <p:spPr>
          <a:xfrm>
            <a:off x="8915962" y="1524461"/>
            <a:ext cx="3290003" cy="584775"/>
          </a:xfrm>
          <a:prstGeom prst="rect">
            <a:avLst/>
          </a:prstGeom>
          <a:noFill/>
        </p:spPr>
        <p:txBody>
          <a:bodyPr wrap="none" rtlCol="0">
            <a:spAutoFit/>
          </a:bodyPr>
          <a:lstStyle/>
          <a:p>
            <a:r>
              <a:rPr lang="en-US" sz="1600" dirty="0"/>
              <a:t>–  Solid line denotes theoretical input</a:t>
            </a:r>
          </a:p>
          <a:p>
            <a:r>
              <a:rPr lang="en-US" sz="1600" dirty="0"/>
              <a:t>- - Dashed line denotes actual input </a:t>
            </a:r>
          </a:p>
        </p:txBody>
      </p:sp>
      <p:sp>
        <p:nvSpPr>
          <p:cNvPr id="22" name="Rounded Rectangle 21">
            <a:extLst>
              <a:ext uri="{FF2B5EF4-FFF2-40B4-BE49-F238E27FC236}">
                <a16:creationId xmlns:a16="http://schemas.microsoft.com/office/drawing/2014/main" id="{0616028D-72F9-161F-1AB7-FAA7F6A7BC39}"/>
              </a:ext>
            </a:extLst>
          </p:cNvPr>
          <p:cNvSpPr/>
          <p:nvPr/>
        </p:nvSpPr>
        <p:spPr>
          <a:xfrm>
            <a:off x="4715130" y="5787624"/>
            <a:ext cx="2756120" cy="95937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Cost of Equity estimations using Capital Asset Pricing Model</a:t>
            </a:r>
          </a:p>
        </p:txBody>
      </p:sp>
      <p:cxnSp>
        <p:nvCxnSpPr>
          <p:cNvPr id="23" name="Straight Arrow Connector 22">
            <a:extLst>
              <a:ext uri="{FF2B5EF4-FFF2-40B4-BE49-F238E27FC236}">
                <a16:creationId xmlns:a16="http://schemas.microsoft.com/office/drawing/2014/main" id="{9D1894CB-0E53-E05F-F7A5-C1C2B1D5949E}"/>
              </a:ext>
            </a:extLst>
          </p:cNvPr>
          <p:cNvCxnSpPr>
            <a:cxnSpLocks/>
          </p:cNvCxnSpPr>
          <p:nvPr/>
        </p:nvCxnSpPr>
        <p:spPr>
          <a:xfrm flipV="1">
            <a:off x="6093190" y="5216362"/>
            <a:ext cx="0" cy="571262"/>
          </a:xfrm>
          <a:prstGeom prst="straightConnector1">
            <a:avLst/>
          </a:prstGeom>
          <a:ln w="635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8C73C63E-25E8-7469-6029-FB7A08B54B22}"/>
              </a:ext>
            </a:extLst>
          </p:cNvPr>
          <p:cNvSpPr/>
          <p:nvPr/>
        </p:nvSpPr>
        <p:spPr>
          <a:xfrm>
            <a:off x="8518424" y="5787624"/>
            <a:ext cx="2756120" cy="95937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Trailing Twelve-Month (TTM) Dividend Yield</a:t>
            </a:r>
          </a:p>
        </p:txBody>
      </p:sp>
      <p:cxnSp>
        <p:nvCxnSpPr>
          <p:cNvPr id="25" name="Straight Arrow Connector 24">
            <a:extLst>
              <a:ext uri="{FF2B5EF4-FFF2-40B4-BE49-F238E27FC236}">
                <a16:creationId xmlns:a16="http://schemas.microsoft.com/office/drawing/2014/main" id="{63D981C7-1119-3789-5AF1-087D70AB0E39}"/>
              </a:ext>
            </a:extLst>
          </p:cNvPr>
          <p:cNvCxnSpPr>
            <a:cxnSpLocks/>
          </p:cNvCxnSpPr>
          <p:nvPr/>
        </p:nvCxnSpPr>
        <p:spPr>
          <a:xfrm flipV="1">
            <a:off x="9921771" y="5216362"/>
            <a:ext cx="0" cy="571262"/>
          </a:xfrm>
          <a:prstGeom prst="straightConnector1">
            <a:avLst/>
          </a:prstGeom>
          <a:ln w="635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32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5FAABF9-01A7-AFA7-709D-79B887FB4869}"/>
              </a:ext>
            </a:extLst>
          </p:cNvPr>
          <p:cNvGraphicFramePr>
            <a:graphicFrameLocks noGrp="1"/>
          </p:cNvGraphicFramePr>
          <p:nvPr>
            <p:extLst>
              <p:ext uri="{D42A27DB-BD31-4B8C-83A1-F6EECF244321}">
                <p14:modId xmlns:p14="http://schemas.microsoft.com/office/powerpoint/2010/main" val="3421576241"/>
              </p:ext>
            </p:extLst>
          </p:nvPr>
        </p:nvGraphicFramePr>
        <p:xfrm>
          <a:off x="2032000" y="719666"/>
          <a:ext cx="9732108" cy="2346960"/>
        </p:xfrm>
        <a:graphic>
          <a:graphicData uri="http://schemas.openxmlformats.org/drawingml/2006/table">
            <a:tbl>
              <a:tblPr firstRow="1" bandRow="1">
                <a:tableStyleId>{21E4AEA4-8DFA-4A89-87EB-49C32662AFE0}</a:tableStyleId>
              </a:tblPr>
              <a:tblGrid>
                <a:gridCol w="3244036">
                  <a:extLst>
                    <a:ext uri="{9D8B030D-6E8A-4147-A177-3AD203B41FA5}">
                      <a16:colId xmlns:a16="http://schemas.microsoft.com/office/drawing/2014/main" val="249154345"/>
                    </a:ext>
                  </a:extLst>
                </a:gridCol>
                <a:gridCol w="3244036">
                  <a:extLst>
                    <a:ext uri="{9D8B030D-6E8A-4147-A177-3AD203B41FA5}">
                      <a16:colId xmlns:a16="http://schemas.microsoft.com/office/drawing/2014/main" val="3788423453"/>
                    </a:ext>
                  </a:extLst>
                </a:gridCol>
                <a:gridCol w="3244036">
                  <a:extLst>
                    <a:ext uri="{9D8B030D-6E8A-4147-A177-3AD203B41FA5}">
                      <a16:colId xmlns:a16="http://schemas.microsoft.com/office/drawing/2014/main" val="2510634165"/>
                    </a:ext>
                  </a:extLst>
                </a:gridCol>
              </a:tblGrid>
              <a:tr h="370840">
                <a:tc>
                  <a:txBody>
                    <a:bodyPr/>
                    <a:lstStyle/>
                    <a:p>
                      <a:pPr algn="ctr"/>
                      <a:r>
                        <a:rPr lang="en-US" sz="4000" dirty="0"/>
                        <a:t>D</a:t>
                      </a:r>
                      <a:r>
                        <a:rPr lang="en-US" sz="4000" baseline="-25000" dirty="0"/>
                        <a:t>1</a:t>
                      </a:r>
                    </a:p>
                  </a:txBody>
                  <a:tcPr/>
                </a:tc>
                <a:tc>
                  <a:txBody>
                    <a:bodyPr/>
                    <a:lstStyle/>
                    <a:p>
                      <a:pPr algn="ctr"/>
                      <a:r>
                        <a:rPr lang="en-US" sz="4000" dirty="0"/>
                        <a:t>r</a:t>
                      </a:r>
                    </a:p>
                  </a:txBody>
                  <a:tcPr/>
                </a:tc>
                <a:tc>
                  <a:txBody>
                    <a:bodyPr/>
                    <a:lstStyle/>
                    <a:p>
                      <a:pPr algn="ctr"/>
                      <a:r>
                        <a:rPr lang="en-US" sz="4000" dirty="0"/>
                        <a:t>g</a:t>
                      </a:r>
                    </a:p>
                  </a:txBody>
                  <a:tcPr/>
                </a:tc>
                <a:extLst>
                  <a:ext uri="{0D108BD9-81ED-4DB2-BD59-A6C34878D82A}">
                    <a16:rowId xmlns:a16="http://schemas.microsoft.com/office/drawing/2014/main" val="3055269239"/>
                  </a:ext>
                </a:extLst>
              </a:tr>
              <a:tr h="370840">
                <a:tc>
                  <a:txBody>
                    <a:bodyPr/>
                    <a:lstStyle/>
                    <a:p>
                      <a:pPr algn="ctr"/>
                      <a:r>
                        <a:rPr lang="en-US" sz="2800" dirty="0"/>
                        <a:t>2.96 </a:t>
                      </a:r>
                    </a:p>
                    <a:p>
                      <a:pPr algn="ctr"/>
                      <a:r>
                        <a:rPr lang="en-US" sz="2000" dirty="0"/>
                        <a:t>(Source: </a:t>
                      </a:r>
                      <a:r>
                        <a:rPr lang="en-US" sz="2000" dirty="0">
                          <a:hlinkClick r:id="rId2"/>
                        </a:rPr>
                        <a:t>NASDAQ</a:t>
                      </a:r>
                      <a:r>
                        <a:rPr lang="en-US" sz="2000" dirty="0"/>
                        <a:t>)</a:t>
                      </a:r>
                      <a:endParaRPr lang="en-US" sz="2800" dirty="0"/>
                    </a:p>
                  </a:txBody>
                  <a:tcPr/>
                </a:tc>
                <a:tc>
                  <a:txBody>
                    <a:bodyPr/>
                    <a:lstStyle/>
                    <a:p>
                      <a:pPr algn="ctr"/>
                      <a:r>
                        <a:rPr lang="en-US" sz="2800" dirty="0"/>
                        <a:t>11.6% </a:t>
                      </a:r>
                    </a:p>
                    <a:p>
                      <a:pPr algn="ctr"/>
                      <a:r>
                        <a:rPr lang="en-US" sz="2000" dirty="0"/>
                        <a:t>(Source: </a:t>
                      </a:r>
                      <a:r>
                        <a:rPr lang="en-US" sz="2000" dirty="0">
                          <a:hlinkClick r:id="rId3"/>
                        </a:rPr>
                        <a:t>Finbox</a:t>
                      </a:r>
                      <a:r>
                        <a:rPr lang="en-US" sz="2000" dirty="0"/>
                        <a:t>)</a:t>
                      </a:r>
                      <a:endParaRPr lang="en-US" sz="2800" dirty="0"/>
                    </a:p>
                  </a:txBody>
                  <a:tcPr/>
                </a:tc>
                <a:tc>
                  <a:txBody>
                    <a:bodyPr/>
                    <a:lstStyle/>
                    <a:p>
                      <a:pPr algn="ctr"/>
                      <a:r>
                        <a:rPr lang="en-US" sz="2800" dirty="0"/>
                        <a:t>12.66% </a:t>
                      </a:r>
                    </a:p>
                    <a:p>
                      <a:pPr algn="ctr"/>
                      <a:r>
                        <a:rPr lang="en-US" sz="2000" dirty="0"/>
                        <a:t>(Source: </a:t>
                      </a:r>
                      <a:r>
                        <a:rPr lang="en-US" sz="2000" dirty="0">
                          <a:hlinkClick r:id="rId4"/>
                        </a:rPr>
                        <a:t>Seeking Alpha</a:t>
                      </a:r>
                      <a:r>
                        <a:rPr lang="en-US" sz="2000" dirty="0"/>
                        <a:t>)</a:t>
                      </a:r>
                    </a:p>
                  </a:txBody>
                  <a:tcPr/>
                </a:tc>
                <a:extLst>
                  <a:ext uri="{0D108BD9-81ED-4DB2-BD59-A6C34878D82A}">
                    <a16:rowId xmlns:a16="http://schemas.microsoft.com/office/drawing/2014/main" val="4237407406"/>
                  </a:ext>
                </a:extLst>
              </a:tr>
              <a:tr h="370840">
                <a:tc>
                  <a:txBody>
                    <a:bodyPr/>
                    <a:lstStyle/>
                    <a:p>
                      <a:pPr algn="ctr"/>
                      <a:r>
                        <a:rPr lang="en-US" sz="2800" dirty="0"/>
                        <a:t>-5.39</a:t>
                      </a:r>
                    </a:p>
                    <a:p>
                      <a:pPr algn="ctr"/>
                      <a:r>
                        <a:rPr lang="en-US" sz="2000" dirty="0"/>
                        <a:t>(Source: </a:t>
                      </a:r>
                      <a:r>
                        <a:rPr lang="en-US" sz="2000" dirty="0">
                          <a:hlinkClick r:id="rId5"/>
                        </a:rPr>
                        <a:t>NASDAQ</a:t>
                      </a:r>
                      <a:r>
                        <a:rPr lang="en-US" sz="2000" dirty="0"/>
                        <a:t>)</a:t>
                      </a:r>
                    </a:p>
                  </a:txBody>
                  <a:tcPr/>
                </a:tc>
                <a:tc>
                  <a:txBody>
                    <a:bodyPr/>
                    <a:lstStyle/>
                    <a:p>
                      <a:pPr algn="ctr"/>
                      <a:r>
                        <a:rPr lang="en-US" sz="2800" dirty="0"/>
                        <a:t>12.4% </a:t>
                      </a:r>
                    </a:p>
                    <a:p>
                      <a:pPr algn="ctr"/>
                      <a:r>
                        <a:rPr lang="en-US" sz="2000" dirty="0"/>
                        <a:t>(Source: </a:t>
                      </a:r>
                      <a:r>
                        <a:rPr lang="en-US" sz="2000" dirty="0" err="1">
                          <a:hlinkClick r:id="rId3"/>
                        </a:rPr>
                        <a:t>Finbox</a:t>
                      </a:r>
                      <a:r>
                        <a:rPr lang="en-US" sz="2000" dirty="0"/>
                        <a:t>)</a:t>
                      </a: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12.66%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(Source: </a:t>
                      </a:r>
                      <a:r>
                        <a:rPr lang="en-US" sz="2000" dirty="0">
                          <a:hlinkClick r:id="rId6"/>
                        </a:rPr>
                        <a:t>Seeking Alpha</a:t>
                      </a:r>
                      <a:r>
                        <a:rPr lang="en-US" sz="2000" dirty="0"/>
                        <a:t>)</a:t>
                      </a:r>
                    </a:p>
                  </a:txBody>
                  <a:tcPr/>
                </a:tc>
                <a:extLst>
                  <a:ext uri="{0D108BD9-81ED-4DB2-BD59-A6C34878D82A}">
                    <a16:rowId xmlns:a16="http://schemas.microsoft.com/office/drawing/2014/main" val="3812866325"/>
                  </a:ext>
                </a:extLst>
              </a:tr>
            </a:tbl>
          </a:graphicData>
        </a:graphic>
      </p:graphicFrame>
      <p:sp>
        <p:nvSpPr>
          <p:cNvPr id="3" name="TextBox 2">
            <a:extLst>
              <a:ext uri="{FF2B5EF4-FFF2-40B4-BE49-F238E27FC236}">
                <a16:creationId xmlns:a16="http://schemas.microsoft.com/office/drawing/2014/main" id="{F6468D49-E739-A6CC-70D9-CCE236DB5B67}"/>
              </a:ext>
            </a:extLst>
          </p:cNvPr>
          <p:cNvSpPr txBox="1"/>
          <p:nvPr/>
        </p:nvSpPr>
        <p:spPr>
          <a:xfrm>
            <a:off x="579551" y="1539203"/>
            <a:ext cx="1452449" cy="707886"/>
          </a:xfrm>
          <a:prstGeom prst="rect">
            <a:avLst/>
          </a:prstGeom>
          <a:noFill/>
        </p:spPr>
        <p:txBody>
          <a:bodyPr wrap="none" rtlCol="0">
            <a:spAutoFit/>
          </a:bodyPr>
          <a:lstStyle/>
          <a:p>
            <a:r>
              <a:rPr lang="en-US" sz="4000" b="1" dirty="0">
                <a:solidFill>
                  <a:schemeClr val="tx2"/>
                </a:solidFill>
              </a:rPr>
              <a:t>TESLA</a:t>
            </a:r>
          </a:p>
        </p:txBody>
      </p:sp>
      <p:sp>
        <p:nvSpPr>
          <p:cNvPr id="4" name="TextBox 3">
            <a:extLst>
              <a:ext uri="{FF2B5EF4-FFF2-40B4-BE49-F238E27FC236}">
                <a16:creationId xmlns:a16="http://schemas.microsoft.com/office/drawing/2014/main" id="{AEBEC39C-9705-53ED-7ED5-798E796128BA}"/>
              </a:ext>
            </a:extLst>
          </p:cNvPr>
          <p:cNvSpPr txBox="1"/>
          <p:nvPr/>
        </p:nvSpPr>
        <p:spPr>
          <a:xfrm>
            <a:off x="334099" y="2333897"/>
            <a:ext cx="1697901" cy="707886"/>
          </a:xfrm>
          <a:prstGeom prst="rect">
            <a:avLst/>
          </a:prstGeom>
          <a:noFill/>
        </p:spPr>
        <p:txBody>
          <a:bodyPr wrap="none" rtlCol="0">
            <a:spAutoFit/>
          </a:bodyPr>
          <a:lstStyle/>
          <a:p>
            <a:r>
              <a:rPr lang="en-US" sz="4000" b="1" dirty="0">
                <a:solidFill>
                  <a:schemeClr val="tx2"/>
                </a:solidFill>
              </a:rPr>
              <a:t>RIVIAN</a:t>
            </a:r>
          </a:p>
        </p:txBody>
      </p:sp>
    </p:spTree>
    <p:extLst>
      <p:ext uri="{BB962C8B-B14F-4D97-AF65-F5344CB8AC3E}">
        <p14:creationId xmlns:p14="http://schemas.microsoft.com/office/powerpoint/2010/main" val="28642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AE7A4-8764-8A69-2011-84071F5657FA}"/>
              </a:ext>
            </a:extLst>
          </p:cNvPr>
          <p:cNvSpPr txBox="1"/>
          <p:nvPr/>
        </p:nvSpPr>
        <p:spPr>
          <a:xfrm>
            <a:off x="1049215" y="719188"/>
            <a:ext cx="10093569" cy="3139321"/>
          </a:xfrm>
          <a:prstGeom prst="rect">
            <a:avLst/>
          </a:prstGeom>
          <a:noFill/>
        </p:spPr>
        <p:txBody>
          <a:bodyPr wrap="square">
            <a:spAutoFit/>
          </a:bodyPr>
          <a:lstStyle/>
          <a:p>
            <a:pPr algn="ctr"/>
            <a:r>
              <a:rPr lang="en-US" b="1" dirty="0"/>
              <a:t>Analysis Plan</a:t>
            </a:r>
          </a:p>
          <a:p>
            <a:endParaRPr lang="en-US" dirty="0"/>
          </a:p>
          <a:p>
            <a:r>
              <a:rPr lang="en-US" dirty="0"/>
              <a:t>My analysis and modeling plan consists of exploring both historic stock price data to look at current trends and then using these data to estimate future stock prices from a mean annual growth rate. From there, I will then use the GGM to simulate how future stock prices might look given that the mean annual growth rate calculated from the data contains no information about future projections for the stock.</a:t>
            </a:r>
          </a:p>
          <a:p>
            <a:endParaRPr lang="en-US" dirty="0"/>
          </a:p>
          <a:p>
            <a:r>
              <a:rPr lang="en-US" dirty="0"/>
              <a:t>1. Exploring historical stock closing price data to look for trends.</a:t>
            </a:r>
          </a:p>
          <a:p>
            <a:r>
              <a:rPr lang="en-US" dirty="0"/>
              <a:t>2. Using past performance to simulate future stock prices over the next 20 years using the growth trends thus far.</a:t>
            </a:r>
          </a:p>
          <a:p>
            <a:r>
              <a:rPr lang="en-US" dirty="0"/>
              <a:t>3. Simulating future stock prices over the next 20 years using the Gordon Growth Model.</a:t>
            </a:r>
          </a:p>
        </p:txBody>
      </p:sp>
      <p:sp>
        <p:nvSpPr>
          <p:cNvPr id="4" name="TextBox 3">
            <a:extLst>
              <a:ext uri="{FF2B5EF4-FFF2-40B4-BE49-F238E27FC236}">
                <a16:creationId xmlns:a16="http://schemas.microsoft.com/office/drawing/2014/main" id="{EAC61CA4-A425-AFD9-6F03-2627003EB59D}"/>
              </a:ext>
            </a:extLst>
          </p:cNvPr>
          <p:cNvSpPr txBox="1"/>
          <p:nvPr/>
        </p:nvSpPr>
        <p:spPr>
          <a:xfrm>
            <a:off x="920260" y="4533873"/>
            <a:ext cx="10351477" cy="1477328"/>
          </a:xfrm>
          <a:prstGeom prst="rect">
            <a:avLst/>
          </a:prstGeom>
          <a:noFill/>
        </p:spPr>
        <p:txBody>
          <a:bodyPr wrap="square">
            <a:spAutoFit/>
          </a:bodyPr>
          <a:lstStyle/>
          <a:p>
            <a:r>
              <a:rPr lang="en-US" b="1" dirty="0"/>
              <a:t>1. Exploring historical stock closing price data to look for trends. </a:t>
            </a:r>
          </a:p>
          <a:p>
            <a:endParaRPr lang="en-US" dirty="0"/>
          </a:p>
          <a:p>
            <a:r>
              <a:rPr lang="en-US" dirty="0"/>
              <a:t>Before simulating future stock prices with the GGM, I wanted to explore historical stock prices to see if there are similar trends between Tesla and Rivian. Although Tesla has been a publicly-traded company longer than Rivian, we have data for several years now for both companies.</a:t>
            </a:r>
          </a:p>
        </p:txBody>
      </p:sp>
    </p:spTree>
    <p:extLst>
      <p:ext uri="{BB962C8B-B14F-4D97-AF65-F5344CB8AC3E}">
        <p14:creationId xmlns:p14="http://schemas.microsoft.com/office/powerpoint/2010/main" val="140795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D1DAFD-71FE-CE43-A6A8-59242893689B}"/>
              </a:ext>
            </a:extLst>
          </p:cNvPr>
          <p:cNvSpPr txBox="1"/>
          <p:nvPr/>
        </p:nvSpPr>
        <p:spPr>
          <a:xfrm>
            <a:off x="504092" y="592412"/>
            <a:ext cx="11183815" cy="5355312"/>
          </a:xfrm>
          <a:prstGeom prst="rect">
            <a:avLst/>
          </a:prstGeom>
          <a:noFill/>
        </p:spPr>
        <p:txBody>
          <a:bodyPr wrap="square">
            <a:spAutoFit/>
          </a:bodyPr>
          <a:lstStyle/>
          <a:p>
            <a:r>
              <a:rPr lang="en-US" b="1" dirty="0"/>
              <a:t>2. Using past performance to simulate future stock prices over the next 20 years using the growth trends thus far.</a:t>
            </a:r>
          </a:p>
          <a:p>
            <a:endParaRPr lang="en-US" dirty="0"/>
          </a:p>
          <a:p>
            <a:pPr marL="285750" indent="-285750">
              <a:buFont typeface="Arial" panose="020B0604020202020204" pitchFamily="34" charset="0"/>
              <a:buChar char="•"/>
            </a:pPr>
            <a:r>
              <a:rPr lang="en-US" dirty="0"/>
              <a:t>Constant Growth Rate Calculated from Past Data for Each Company</a:t>
            </a:r>
          </a:p>
          <a:p>
            <a:endParaRPr lang="en-US" dirty="0"/>
          </a:p>
          <a:p>
            <a:r>
              <a:rPr lang="en-US" dirty="0"/>
              <a:t>Using a simple assumption that annual growth rate can be used to predict future growth, I ran a simulation to see what we might expect the companies' stock prices to do over the next 20 years.</a:t>
            </a:r>
          </a:p>
          <a:p>
            <a:endParaRPr lang="en-US" dirty="0"/>
          </a:p>
          <a:p>
            <a:r>
              <a:rPr lang="en-US" b="1" dirty="0"/>
              <a:t>Building the Simulation Function</a:t>
            </a:r>
          </a:p>
          <a:p>
            <a:endParaRPr lang="en-US" dirty="0"/>
          </a:p>
          <a:p>
            <a:r>
              <a:rPr lang="en-US" dirty="0"/>
              <a:t>The simulation function uses an average growth in the closing stock prices for each of the companies, Tesla and Rivian. It only takes a single parameter, a </a:t>
            </a:r>
            <a:r>
              <a:rPr lang="en-US" dirty="0" err="1"/>
              <a:t>dataframe</a:t>
            </a:r>
            <a:r>
              <a:rPr lang="en-US" dirty="0"/>
              <a:t>.</a:t>
            </a:r>
          </a:p>
          <a:p>
            <a:endParaRPr lang="en-US" dirty="0"/>
          </a:p>
          <a:p>
            <a:pPr marL="285750" indent="-285750">
              <a:buFont typeface="Arial" panose="020B0604020202020204" pitchFamily="34" charset="0"/>
              <a:buChar char="•"/>
            </a:pPr>
            <a:r>
              <a:rPr lang="en-US" dirty="0"/>
              <a:t>Calculates the difference between the ending closing stock price and the beginning closing price</a:t>
            </a:r>
          </a:p>
          <a:p>
            <a:pPr marL="285750" indent="-285750">
              <a:buFont typeface="Arial" panose="020B0604020202020204" pitchFamily="34" charset="0"/>
              <a:buChar char="•"/>
            </a:pPr>
            <a:r>
              <a:rPr lang="en-US" dirty="0"/>
              <a:t>Finds the number of days that have elapsed in the dataset</a:t>
            </a:r>
          </a:p>
          <a:p>
            <a:pPr marL="285750" indent="-285750">
              <a:buFont typeface="Arial" panose="020B0604020202020204" pitchFamily="34" charset="0"/>
              <a:buChar char="•"/>
            </a:pPr>
            <a:r>
              <a:rPr lang="en-US" dirty="0"/>
              <a:t>Calculates a daily growth rate</a:t>
            </a:r>
          </a:p>
          <a:p>
            <a:pPr marL="285750" indent="-285750">
              <a:buFont typeface="Arial" panose="020B0604020202020204" pitchFamily="34" charset="0"/>
              <a:buChar char="•"/>
            </a:pPr>
            <a:r>
              <a:rPr lang="en-US" dirty="0"/>
              <a:t>Converts that daily growth rate to an average annual growth rat</a:t>
            </a:r>
          </a:p>
          <a:p>
            <a:pPr marL="285750" indent="-285750">
              <a:buFont typeface="Arial" panose="020B0604020202020204" pitchFamily="34" charset="0"/>
              <a:buChar char="•"/>
            </a:pPr>
            <a:endParaRPr lang="en-US" dirty="0"/>
          </a:p>
          <a:p>
            <a:r>
              <a:rPr lang="en-US" b="1" dirty="0">
                <a:solidFill>
                  <a:srgbClr val="000000"/>
                </a:solidFill>
                <a:effectLst/>
                <a:latin typeface="inherit"/>
              </a:rPr>
              <a:t>3. Simulating future stock prices over the next 20 years using the Gordon Growth Model.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1544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E4AD2A-33A4-113E-8408-5F6016D754DB}"/>
              </a:ext>
            </a:extLst>
          </p:cNvPr>
          <p:cNvSpPr txBox="1"/>
          <p:nvPr/>
        </p:nvSpPr>
        <p:spPr>
          <a:xfrm>
            <a:off x="603738" y="492369"/>
            <a:ext cx="10984523" cy="1754326"/>
          </a:xfrm>
          <a:prstGeom prst="rect">
            <a:avLst/>
          </a:prstGeom>
          <a:noFill/>
        </p:spPr>
        <p:txBody>
          <a:bodyPr wrap="square">
            <a:spAutoFit/>
          </a:bodyPr>
          <a:lstStyle/>
          <a:p>
            <a:r>
              <a:rPr lang="en-US" b="1" i="0" dirty="0">
                <a:solidFill>
                  <a:srgbClr val="000000"/>
                </a:solidFill>
                <a:effectLst/>
                <a:latin typeface="Helvetica Neue"/>
              </a:rPr>
              <a:t>Conclusion</a:t>
            </a:r>
            <a:r>
              <a:rPr lang="en-US" b="0" i="0" dirty="0">
                <a:solidFill>
                  <a:srgbClr val="000000"/>
                </a:solidFill>
                <a:effectLst/>
                <a:latin typeface="Helvetica Neue"/>
              </a:rPr>
              <a:t>: If we assume constant growth trends for each company, then according to their past performance by 2043 Tesla stock would be valued at nearly 1300 USD per share whereas Rivian would become worthless by the end of 2023.</a:t>
            </a:r>
          </a:p>
          <a:p>
            <a:endParaRPr lang="en-US" b="0" i="0" dirty="0">
              <a:solidFill>
                <a:srgbClr val="000000"/>
              </a:solidFill>
              <a:effectLst/>
              <a:latin typeface="Helvetica Neue"/>
            </a:endParaRPr>
          </a:p>
          <a:p>
            <a:r>
              <a:rPr lang="en-US" b="0" i="0" dirty="0">
                <a:solidFill>
                  <a:srgbClr val="000000"/>
                </a:solidFill>
                <a:effectLst/>
                <a:latin typeface="Helvetica Neue"/>
              </a:rPr>
              <a:t>However, the difficulty with constant growth models is that they are oversimplifying and do not consider growth in the sector overall. The Gordon Growth Model does.</a:t>
            </a:r>
            <a:endParaRPr lang="en-US" dirty="0"/>
          </a:p>
        </p:txBody>
      </p:sp>
      <p:pic>
        <p:nvPicPr>
          <p:cNvPr id="1026" name="Picture 2">
            <a:extLst>
              <a:ext uri="{FF2B5EF4-FFF2-40B4-BE49-F238E27FC236}">
                <a16:creationId xmlns:a16="http://schemas.microsoft.com/office/drawing/2014/main" id="{E88CBC1B-2C4E-5866-D097-3697A6444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108" y="2696308"/>
            <a:ext cx="6131169" cy="369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8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4BB13E-A10E-468D-6C3F-64D1DA28B64D}"/>
              </a:ext>
            </a:extLst>
          </p:cNvPr>
          <p:cNvPicPr>
            <a:picLocks noChangeAspect="1"/>
          </p:cNvPicPr>
          <p:nvPr/>
        </p:nvPicPr>
        <p:blipFill>
          <a:blip r:embed="rId2"/>
          <a:stretch>
            <a:fillRect/>
          </a:stretch>
        </p:blipFill>
        <p:spPr>
          <a:xfrm>
            <a:off x="1910862" y="300537"/>
            <a:ext cx="8194430" cy="6256925"/>
          </a:xfrm>
          <a:prstGeom prst="rect">
            <a:avLst/>
          </a:prstGeom>
        </p:spPr>
      </p:pic>
    </p:spTree>
    <p:extLst>
      <p:ext uri="{BB962C8B-B14F-4D97-AF65-F5344CB8AC3E}">
        <p14:creationId xmlns:p14="http://schemas.microsoft.com/office/powerpoint/2010/main" val="40064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1225</Words>
  <Application>Microsoft Office PowerPoint</Application>
  <PresentationFormat>Widescreen</PresentationFormat>
  <Paragraphs>103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Cambria Math</vt:lpstr>
      <vt:lpstr>Helvetica Neue</vt:lpstr>
      <vt:lpstr>inherit</vt:lpstr>
      <vt:lpstr>KaTeX_Math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Geist, Katherine [EEOB]</dc:creator>
  <cp:lastModifiedBy>Alex Khaykin</cp:lastModifiedBy>
  <cp:revision>1</cp:revision>
  <dcterms:created xsi:type="dcterms:W3CDTF">2023-07-13T23:10:26Z</dcterms:created>
  <dcterms:modified xsi:type="dcterms:W3CDTF">2023-07-15T14:46:16Z</dcterms:modified>
</cp:coreProperties>
</file>