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1" r:id="rId13"/>
    <p:sldId id="272"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B650BD-04BA-4772-BFE1-82760FE3323F}" v="112" dt="2024-05-12T16:18:36.4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17" autoAdjust="0"/>
    <p:restoredTop sz="94660"/>
  </p:normalViewPr>
  <p:slideViewPr>
    <p:cSldViewPr snapToGrid="0">
      <p:cViewPr varScale="1">
        <p:scale>
          <a:sx n="82" d="100"/>
          <a:sy n="82" d="100"/>
        </p:scale>
        <p:origin x="912" y="8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x Khaykin" userId="c43c23ddfab48438" providerId="LiveId" clId="{45B650BD-04BA-4772-BFE1-82760FE3323F}"/>
    <pc:docChg chg="undo redo custSel addSld delSld modSld sldOrd">
      <pc:chgData name="Alex Khaykin" userId="c43c23ddfab48438" providerId="LiveId" clId="{45B650BD-04BA-4772-BFE1-82760FE3323F}" dt="2024-05-12T16:21:05.757" v="3240" actId="404"/>
      <pc:docMkLst>
        <pc:docMk/>
      </pc:docMkLst>
      <pc:sldChg chg="modSp mod">
        <pc:chgData name="Alex Khaykin" userId="c43c23ddfab48438" providerId="LiveId" clId="{45B650BD-04BA-4772-BFE1-82760FE3323F}" dt="2024-05-12T15:12:40.206" v="2918" actId="20577"/>
        <pc:sldMkLst>
          <pc:docMk/>
          <pc:sldMk cId="1213439706" sldId="256"/>
        </pc:sldMkLst>
        <pc:spChg chg="mod">
          <ac:chgData name="Alex Khaykin" userId="c43c23ddfab48438" providerId="LiveId" clId="{45B650BD-04BA-4772-BFE1-82760FE3323F}" dt="2024-05-12T15:12:40.206" v="2918" actId="20577"/>
          <ac:spMkLst>
            <pc:docMk/>
            <pc:sldMk cId="1213439706" sldId="256"/>
            <ac:spMk id="2" creationId="{D3E03C14-6B15-4ED4-4539-FA6E33DC888A}"/>
          </ac:spMkLst>
        </pc:spChg>
      </pc:sldChg>
      <pc:sldChg chg="modSp mod">
        <pc:chgData name="Alex Khaykin" userId="c43c23ddfab48438" providerId="LiveId" clId="{45B650BD-04BA-4772-BFE1-82760FE3323F}" dt="2024-05-12T15:25:59.890" v="2937" actId="20577"/>
        <pc:sldMkLst>
          <pc:docMk/>
          <pc:sldMk cId="1982958965" sldId="258"/>
        </pc:sldMkLst>
        <pc:spChg chg="mod">
          <ac:chgData name="Alex Khaykin" userId="c43c23ddfab48438" providerId="LiveId" clId="{45B650BD-04BA-4772-BFE1-82760FE3323F}" dt="2024-05-12T15:25:59.890" v="2937" actId="20577"/>
          <ac:spMkLst>
            <pc:docMk/>
            <pc:sldMk cId="1982958965" sldId="258"/>
            <ac:spMk id="3" creationId="{75F9572C-94BE-01B8-04DA-8F8556F5B9F6}"/>
          </ac:spMkLst>
        </pc:spChg>
      </pc:sldChg>
      <pc:sldChg chg="modSp mod">
        <pc:chgData name="Alex Khaykin" userId="c43c23ddfab48438" providerId="LiveId" clId="{45B650BD-04BA-4772-BFE1-82760FE3323F}" dt="2024-05-12T16:00:07.074" v="3123" actId="20577"/>
        <pc:sldMkLst>
          <pc:docMk/>
          <pc:sldMk cId="78580693" sldId="259"/>
        </pc:sldMkLst>
        <pc:spChg chg="mod">
          <ac:chgData name="Alex Khaykin" userId="c43c23ddfab48438" providerId="LiveId" clId="{45B650BD-04BA-4772-BFE1-82760FE3323F}" dt="2024-05-12T16:00:07.074" v="3123" actId="20577"/>
          <ac:spMkLst>
            <pc:docMk/>
            <pc:sldMk cId="78580693" sldId="259"/>
            <ac:spMk id="3" creationId="{EA20231C-D68B-D494-4C50-C23339AD1BAD}"/>
          </ac:spMkLst>
        </pc:spChg>
      </pc:sldChg>
      <pc:sldChg chg="modSp mod">
        <pc:chgData name="Alex Khaykin" userId="c43c23ddfab48438" providerId="LiveId" clId="{45B650BD-04BA-4772-BFE1-82760FE3323F}" dt="2024-05-12T16:19:16.129" v="3219" actId="313"/>
        <pc:sldMkLst>
          <pc:docMk/>
          <pc:sldMk cId="4238363373" sldId="260"/>
        </pc:sldMkLst>
        <pc:spChg chg="mod">
          <ac:chgData name="Alex Khaykin" userId="c43c23ddfab48438" providerId="LiveId" clId="{45B650BD-04BA-4772-BFE1-82760FE3323F}" dt="2024-05-12T16:19:16.129" v="3219" actId="313"/>
          <ac:spMkLst>
            <pc:docMk/>
            <pc:sldMk cId="4238363373" sldId="260"/>
            <ac:spMk id="3" creationId="{8AC71F75-063F-4A89-25C8-A5C9C7A84092}"/>
          </ac:spMkLst>
        </pc:spChg>
      </pc:sldChg>
      <pc:sldChg chg="modSp mod">
        <pc:chgData name="Alex Khaykin" userId="c43c23ddfab48438" providerId="LiveId" clId="{45B650BD-04BA-4772-BFE1-82760FE3323F}" dt="2024-05-12T16:19:28.545" v="3220" actId="313"/>
        <pc:sldMkLst>
          <pc:docMk/>
          <pc:sldMk cId="1846745405" sldId="261"/>
        </pc:sldMkLst>
        <pc:spChg chg="mod">
          <ac:chgData name="Alex Khaykin" userId="c43c23ddfab48438" providerId="LiveId" clId="{45B650BD-04BA-4772-BFE1-82760FE3323F}" dt="2024-05-12T16:19:28.545" v="3220" actId="313"/>
          <ac:spMkLst>
            <pc:docMk/>
            <pc:sldMk cId="1846745405" sldId="261"/>
            <ac:spMk id="3" creationId="{C76FA19A-B3B7-E838-A7B9-1F92E18712D8}"/>
          </ac:spMkLst>
        </pc:spChg>
      </pc:sldChg>
      <pc:sldChg chg="modSp mod">
        <pc:chgData name="Alex Khaykin" userId="c43c23ddfab48438" providerId="LiveId" clId="{45B650BD-04BA-4772-BFE1-82760FE3323F}" dt="2024-05-12T16:17:27.031" v="3168" actId="20577"/>
        <pc:sldMkLst>
          <pc:docMk/>
          <pc:sldMk cId="4267277929" sldId="262"/>
        </pc:sldMkLst>
        <pc:spChg chg="mod">
          <ac:chgData name="Alex Khaykin" userId="c43c23ddfab48438" providerId="LiveId" clId="{45B650BD-04BA-4772-BFE1-82760FE3323F}" dt="2024-05-12T16:17:27.031" v="3168" actId="20577"/>
          <ac:spMkLst>
            <pc:docMk/>
            <pc:sldMk cId="4267277929" sldId="262"/>
            <ac:spMk id="3" creationId="{CDF8AB19-9080-B09C-E9C4-108256F34963}"/>
          </ac:spMkLst>
        </pc:spChg>
      </pc:sldChg>
      <pc:sldChg chg="modSp mod">
        <pc:chgData name="Alex Khaykin" userId="c43c23ddfab48438" providerId="LiveId" clId="{45B650BD-04BA-4772-BFE1-82760FE3323F}" dt="2024-05-12T15:58:08.588" v="3092" actId="20577"/>
        <pc:sldMkLst>
          <pc:docMk/>
          <pc:sldMk cId="2362807763" sldId="263"/>
        </pc:sldMkLst>
        <pc:spChg chg="mod">
          <ac:chgData name="Alex Khaykin" userId="c43c23ddfab48438" providerId="LiveId" clId="{45B650BD-04BA-4772-BFE1-82760FE3323F}" dt="2024-05-12T15:58:08.588" v="3092" actId="20577"/>
          <ac:spMkLst>
            <pc:docMk/>
            <pc:sldMk cId="2362807763" sldId="263"/>
            <ac:spMk id="3" creationId="{7E4AA4D4-0A59-F7C8-48CD-DD6D188733A6}"/>
          </ac:spMkLst>
        </pc:spChg>
      </pc:sldChg>
      <pc:sldChg chg="modSp mod">
        <pc:chgData name="Alex Khaykin" userId="c43c23ddfab48438" providerId="LiveId" clId="{45B650BD-04BA-4772-BFE1-82760FE3323F}" dt="2024-05-12T16:21:05.757" v="3240" actId="404"/>
        <pc:sldMkLst>
          <pc:docMk/>
          <pc:sldMk cId="1774406322" sldId="264"/>
        </pc:sldMkLst>
        <pc:spChg chg="mod">
          <ac:chgData name="Alex Khaykin" userId="c43c23ddfab48438" providerId="LiveId" clId="{45B650BD-04BA-4772-BFE1-82760FE3323F}" dt="2024-05-12T16:20:39.532" v="3233" actId="27636"/>
          <ac:spMkLst>
            <pc:docMk/>
            <pc:sldMk cId="1774406322" sldId="264"/>
            <ac:spMk id="2" creationId="{7D3D3060-ED1F-4AE0-6F49-65ECCE234DC2}"/>
          </ac:spMkLst>
        </pc:spChg>
        <pc:spChg chg="mod">
          <ac:chgData name="Alex Khaykin" userId="c43c23ddfab48438" providerId="LiveId" clId="{45B650BD-04BA-4772-BFE1-82760FE3323F}" dt="2024-05-12T16:21:05.757" v="3240" actId="404"/>
          <ac:spMkLst>
            <pc:docMk/>
            <pc:sldMk cId="1774406322" sldId="264"/>
            <ac:spMk id="3" creationId="{DC70CD87-EF6A-CDE5-A397-D054EB26654F}"/>
          </ac:spMkLst>
        </pc:spChg>
      </pc:sldChg>
      <pc:sldChg chg="modSp mod">
        <pc:chgData name="Alex Khaykin" userId="c43c23ddfab48438" providerId="LiveId" clId="{45B650BD-04BA-4772-BFE1-82760FE3323F}" dt="2024-05-12T16:18:59.536" v="3218" actId="20577"/>
        <pc:sldMkLst>
          <pc:docMk/>
          <pc:sldMk cId="2573709487" sldId="265"/>
        </pc:sldMkLst>
        <pc:spChg chg="mod">
          <ac:chgData name="Alex Khaykin" userId="c43c23ddfab48438" providerId="LiveId" clId="{45B650BD-04BA-4772-BFE1-82760FE3323F}" dt="2024-05-12T16:18:59.536" v="3218" actId="20577"/>
          <ac:spMkLst>
            <pc:docMk/>
            <pc:sldMk cId="2573709487" sldId="265"/>
            <ac:spMk id="3" creationId="{E9BD9CFB-455D-B24F-1FB7-777C4FB364B8}"/>
          </ac:spMkLst>
        </pc:spChg>
      </pc:sldChg>
      <pc:sldChg chg="addSp delSp modSp new mod ord">
        <pc:chgData name="Alex Khaykin" userId="c43c23ddfab48438" providerId="LiveId" clId="{45B650BD-04BA-4772-BFE1-82760FE3323F}" dt="2024-05-12T16:16:24.248" v="3138" actId="20577"/>
        <pc:sldMkLst>
          <pc:docMk/>
          <pc:sldMk cId="2268101851" sldId="266"/>
        </pc:sldMkLst>
        <pc:spChg chg="mod">
          <ac:chgData name="Alex Khaykin" userId="c43c23ddfab48438" providerId="LiveId" clId="{45B650BD-04BA-4772-BFE1-82760FE3323F}" dt="2024-05-10T11:25:12.327" v="70" actId="27636"/>
          <ac:spMkLst>
            <pc:docMk/>
            <pc:sldMk cId="2268101851" sldId="266"/>
            <ac:spMk id="2" creationId="{FEA1D7DF-E94E-A33F-09FE-7E433AEDF52E}"/>
          </ac:spMkLst>
        </pc:spChg>
        <pc:spChg chg="add del mod">
          <ac:chgData name="Alex Khaykin" userId="c43c23ddfab48438" providerId="LiveId" clId="{45B650BD-04BA-4772-BFE1-82760FE3323F}" dt="2024-05-12T16:16:24.248" v="3138" actId="20577"/>
          <ac:spMkLst>
            <pc:docMk/>
            <pc:sldMk cId="2268101851" sldId="266"/>
            <ac:spMk id="3" creationId="{519A1857-1DF6-1437-8692-02D1B5CF7C8C}"/>
          </ac:spMkLst>
        </pc:spChg>
        <pc:spChg chg="add del">
          <ac:chgData name="Alex Khaykin" userId="c43c23ddfab48438" providerId="LiveId" clId="{45B650BD-04BA-4772-BFE1-82760FE3323F}" dt="2024-05-10T11:21:53.552" v="8" actId="478"/>
          <ac:spMkLst>
            <pc:docMk/>
            <pc:sldMk cId="2268101851" sldId="266"/>
            <ac:spMk id="5" creationId="{BD83C1BF-E814-EB11-1E06-A83751D87818}"/>
          </ac:spMkLst>
        </pc:spChg>
        <pc:spChg chg="add del mod">
          <ac:chgData name="Alex Khaykin" userId="c43c23ddfab48438" providerId="LiveId" clId="{45B650BD-04BA-4772-BFE1-82760FE3323F}" dt="2024-05-10T11:21:52.764" v="7"/>
          <ac:spMkLst>
            <pc:docMk/>
            <pc:sldMk cId="2268101851" sldId="266"/>
            <ac:spMk id="6" creationId="{712887EB-1AB3-CAE3-A327-456B0CA45A68}"/>
          </ac:spMkLst>
        </pc:spChg>
        <pc:spChg chg="add mod">
          <ac:chgData name="Alex Khaykin" userId="c43c23ddfab48438" providerId="LiveId" clId="{45B650BD-04BA-4772-BFE1-82760FE3323F}" dt="2024-05-10T11:21:52.764" v="7"/>
          <ac:spMkLst>
            <pc:docMk/>
            <pc:sldMk cId="2268101851" sldId="266"/>
            <ac:spMk id="7" creationId="{7F51A937-B55A-30E2-2C13-4E05026615A3}"/>
          </ac:spMkLst>
        </pc:spChg>
        <pc:graphicFrameChg chg="add del mod">
          <ac:chgData name="Alex Khaykin" userId="c43c23ddfab48438" providerId="LiveId" clId="{45B650BD-04BA-4772-BFE1-82760FE3323F}" dt="2024-05-10T11:21:54.582" v="9"/>
          <ac:graphicFrameMkLst>
            <pc:docMk/>
            <pc:sldMk cId="2268101851" sldId="266"/>
            <ac:graphicFrameMk id="4" creationId="{3BCC4AB6-90C5-C20E-AC5F-2660F84F60D7}"/>
          </ac:graphicFrameMkLst>
        </pc:graphicFrameChg>
      </pc:sldChg>
      <pc:sldChg chg="new del">
        <pc:chgData name="Alex Khaykin" userId="c43c23ddfab48438" providerId="LiveId" clId="{45B650BD-04BA-4772-BFE1-82760FE3323F}" dt="2024-05-10T11:39:05.853" v="635" actId="47"/>
        <pc:sldMkLst>
          <pc:docMk/>
          <pc:sldMk cId="2664268925" sldId="267"/>
        </pc:sldMkLst>
      </pc:sldChg>
      <pc:sldChg chg="new del">
        <pc:chgData name="Alex Khaykin" userId="c43c23ddfab48438" providerId="LiveId" clId="{45B650BD-04BA-4772-BFE1-82760FE3323F}" dt="2024-05-10T11:39:08.321" v="636" actId="47"/>
        <pc:sldMkLst>
          <pc:docMk/>
          <pc:sldMk cId="4234794789" sldId="268"/>
        </pc:sldMkLst>
      </pc:sldChg>
      <pc:sldChg chg="new del">
        <pc:chgData name="Alex Khaykin" userId="c43c23ddfab48438" providerId="LiveId" clId="{45B650BD-04BA-4772-BFE1-82760FE3323F}" dt="2024-05-10T11:39:11.480" v="637" actId="47"/>
        <pc:sldMkLst>
          <pc:docMk/>
          <pc:sldMk cId="1327213293" sldId="269"/>
        </pc:sldMkLst>
      </pc:sldChg>
      <pc:sldChg chg="new del">
        <pc:chgData name="Alex Khaykin" userId="c43c23ddfab48438" providerId="LiveId" clId="{45B650BD-04BA-4772-BFE1-82760FE3323F}" dt="2024-05-10T11:39:13.412" v="638" actId="47"/>
        <pc:sldMkLst>
          <pc:docMk/>
          <pc:sldMk cId="1195455249" sldId="270"/>
        </pc:sldMkLst>
      </pc:sldChg>
      <pc:sldChg chg="addSp delSp modSp new mod ord">
        <pc:chgData name="Alex Khaykin" userId="c43c23ddfab48438" providerId="LiveId" clId="{45B650BD-04BA-4772-BFE1-82760FE3323F}" dt="2024-05-10T11:36:34.683" v="471"/>
        <pc:sldMkLst>
          <pc:docMk/>
          <pc:sldMk cId="397172302" sldId="271"/>
        </pc:sldMkLst>
        <pc:spChg chg="mod">
          <ac:chgData name="Alex Khaykin" userId="c43c23ddfab48438" providerId="LiveId" clId="{45B650BD-04BA-4772-BFE1-82760FE3323F}" dt="2024-05-10T11:26:59.100" v="96" actId="14100"/>
          <ac:spMkLst>
            <pc:docMk/>
            <pc:sldMk cId="397172302" sldId="271"/>
            <ac:spMk id="2" creationId="{E02AAAE7-ABF7-825A-8A0D-A2BEFFEE6F69}"/>
          </ac:spMkLst>
        </pc:spChg>
        <pc:spChg chg="del">
          <ac:chgData name="Alex Khaykin" userId="c43c23ddfab48438" providerId="LiveId" clId="{45B650BD-04BA-4772-BFE1-82760FE3323F}" dt="2024-05-10T11:27:22.242" v="97"/>
          <ac:spMkLst>
            <pc:docMk/>
            <pc:sldMk cId="397172302" sldId="271"/>
            <ac:spMk id="3" creationId="{142E1E41-54C2-D6B8-250A-A37D4D665633}"/>
          </ac:spMkLst>
        </pc:spChg>
        <pc:spChg chg="add mod">
          <ac:chgData name="Alex Khaykin" userId="c43c23ddfab48438" providerId="LiveId" clId="{45B650BD-04BA-4772-BFE1-82760FE3323F}" dt="2024-05-10T11:36:34.683" v="471"/>
          <ac:spMkLst>
            <pc:docMk/>
            <pc:sldMk cId="397172302" sldId="271"/>
            <ac:spMk id="4" creationId="{4199A52D-ED65-7848-875E-21AE6AB13C6F}"/>
          </ac:spMkLst>
        </pc:spChg>
        <pc:picChg chg="add mod">
          <ac:chgData name="Alex Khaykin" userId="c43c23ddfab48438" providerId="LiveId" clId="{45B650BD-04BA-4772-BFE1-82760FE3323F}" dt="2024-05-10T11:27:46.184" v="101" actId="14100"/>
          <ac:picMkLst>
            <pc:docMk/>
            <pc:sldMk cId="397172302" sldId="271"/>
            <ac:picMk id="2050" creationId="{5457D1C4-FB19-EC48-9A90-CDB19725F8EA}"/>
          </ac:picMkLst>
        </pc:picChg>
      </pc:sldChg>
      <pc:sldChg chg="addSp delSp modSp add mod ord">
        <pc:chgData name="Alex Khaykin" userId="c43c23ddfab48438" providerId="LiveId" clId="{45B650BD-04BA-4772-BFE1-82760FE3323F}" dt="2024-05-10T11:38:56.711" v="634" actId="20577"/>
        <pc:sldMkLst>
          <pc:docMk/>
          <pc:sldMk cId="2224657842" sldId="272"/>
        </pc:sldMkLst>
        <pc:spChg chg="mod">
          <ac:chgData name="Alex Khaykin" userId="c43c23ddfab48438" providerId="LiveId" clId="{45B650BD-04BA-4772-BFE1-82760FE3323F}" dt="2024-05-10T11:33:07.154" v="384" actId="14100"/>
          <ac:spMkLst>
            <pc:docMk/>
            <pc:sldMk cId="2224657842" sldId="272"/>
            <ac:spMk id="2" creationId="{E02AAAE7-ABF7-825A-8A0D-A2BEFFEE6F69}"/>
          </ac:spMkLst>
        </pc:spChg>
        <pc:spChg chg="add del mod">
          <ac:chgData name="Alex Khaykin" userId="c43c23ddfab48438" providerId="LiveId" clId="{45B650BD-04BA-4772-BFE1-82760FE3323F}" dt="2024-05-10T11:34:28.495" v="421"/>
          <ac:spMkLst>
            <pc:docMk/>
            <pc:sldMk cId="2224657842" sldId="272"/>
            <ac:spMk id="3" creationId="{D8EE5BEB-01BA-5DD6-0882-5D72ED051923}"/>
          </ac:spMkLst>
        </pc:spChg>
        <pc:spChg chg="del mod">
          <ac:chgData name="Alex Khaykin" userId="c43c23ddfab48438" providerId="LiveId" clId="{45B650BD-04BA-4772-BFE1-82760FE3323F}" dt="2024-05-10T11:36:27.398" v="468"/>
          <ac:spMkLst>
            <pc:docMk/>
            <pc:sldMk cId="2224657842" sldId="272"/>
            <ac:spMk id="4" creationId="{4199A52D-ED65-7848-875E-21AE6AB13C6F}"/>
          </ac:spMkLst>
        </pc:spChg>
        <pc:spChg chg="add mod">
          <ac:chgData name="Alex Khaykin" userId="c43c23ddfab48438" providerId="LiveId" clId="{45B650BD-04BA-4772-BFE1-82760FE3323F}" dt="2024-05-10T11:38:56.711" v="634" actId="20577"/>
          <ac:spMkLst>
            <pc:docMk/>
            <pc:sldMk cId="2224657842" sldId="272"/>
            <ac:spMk id="5" creationId="{C3CE564E-2361-E9C7-A9E3-9E3F0DF1A89A}"/>
          </ac:spMkLst>
        </pc:spChg>
        <pc:picChg chg="del">
          <ac:chgData name="Alex Khaykin" userId="c43c23ddfab48438" providerId="LiveId" clId="{45B650BD-04BA-4772-BFE1-82760FE3323F}" dt="2024-05-10T11:31:48.302" v="374" actId="478"/>
          <ac:picMkLst>
            <pc:docMk/>
            <pc:sldMk cId="2224657842" sldId="272"/>
            <ac:picMk id="2050" creationId="{5457D1C4-FB19-EC48-9A90-CDB19725F8EA}"/>
          </ac:picMkLst>
        </pc:picChg>
        <pc:picChg chg="add mod">
          <ac:chgData name="Alex Khaykin" userId="c43c23ddfab48438" providerId="LiveId" clId="{45B650BD-04BA-4772-BFE1-82760FE3323F}" dt="2024-05-10T11:34:34.585" v="423" actId="14100"/>
          <ac:picMkLst>
            <pc:docMk/>
            <pc:sldMk cId="2224657842" sldId="272"/>
            <ac:picMk id="4098" creationId="{479C2BAD-1ED7-9B75-303A-886AF6A1AEB5}"/>
          </ac:picMkLst>
        </pc:picChg>
      </pc:sldChg>
      <pc:sldChg chg="new del">
        <pc:chgData name="Alex Khaykin" userId="c43c23ddfab48438" providerId="LiveId" clId="{45B650BD-04BA-4772-BFE1-82760FE3323F}" dt="2024-05-10T13:29:39.749" v="1140" actId="2696"/>
        <pc:sldMkLst>
          <pc:docMk/>
          <pc:sldMk cId="1265118572" sldId="273"/>
        </pc:sldMkLst>
      </pc:sldChg>
      <pc:sldChg chg="add del">
        <pc:chgData name="Alex Khaykin" userId="c43c23ddfab48438" providerId="LiveId" clId="{45B650BD-04BA-4772-BFE1-82760FE3323F}" dt="2024-05-10T11:32:11.242" v="376" actId="47"/>
        <pc:sldMkLst>
          <pc:docMk/>
          <pc:sldMk cId="3825531414" sldId="273"/>
        </pc:sldMkLst>
      </pc:sldChg>
      <pc:sldChg chg="addSp delSp modSp add mod ord">
        <pc:chgData name="Alex Khaykin" userId="c43c23ddfab48438" providerId="LiveId" clId="{45B650BD-04BA-4772-BFE1-82760FE3323F}" dt="2024-05-12T15:33:09.295" v="2991" actId="20577"/>
        <pc:sldMkLst>
          <pc:docMk/>
          <pc:sldMk cId="2760081704" sldId="274"/>
        </pc:sldMkLst>
        <pc:spChg chg="mod">
          <ac:chgData name="Alex Khaykin" userId="c43c23ddfab48438" providerId="LiveId" clId="{45B650BD-04BA-4772-BFE1-82760FE3323F}" dt="2024-05-10T11:39:56.855" v="646" actId="14100"/>
          <ac:spMkLst>
            <pc:docMk/>
            <pc:sldMk cId="2760081704" sldId="274"/>
            <ac:spMk id="2" creationId="{E02AAAE7-ABF7-825A-8A0D-A2BEFFEE6F69}"/>
          </ac:spMkLst>
        </pc:spChg>
        <pc:spChg chg="add del mod">
          <ac:chgData name="Alex Khaykin" userId="c43c23ddfab48438" providerId="LiveId" clId="{45B650BD-04BA-4772-BFE1-82760FE3323F}" dt="2024-05-10T11:40:33.702" v="651" actId="478"/>
          <ac:spMkLst>
            <pc:docMk/>
            <pc:sldMk cId="2760081704" sldId="274"/>
            <ac:spMk id="3" creationId="{F83E06AB-816D-2B7E-8F9F-D01B837A8EA0}"/>
          </ac:spMkLst>
        </pc:spChg>
        <pc:spChg chg="add del mod">
          <ac:chgData name="Alex Khaykin" userId="c43c23ddfab48438" providerId="LiveId" clId="{45B650BD-04BA-4772-BFE1-82760FE3323F}" dt="2024-05-12T15:33:09.295" v="2991" actId="20577"/>
          <ac:spMkLst>
            <pc:docMk/>
            <pc:sldMk cId="2760081704" sldId="274"/>
            <ac:spMk id="5" creationId="{C3CE564E-2361-E9C7-A9E3-9E3F0DF1A89A}"/>
          </ac:spMkLst>
        </pc:spChg>
        <pc:spChg chg="add del">
          <ac:chgData name="Alex Khaykin" userId="c43c23ddfab48438" providerId="LiveId" clId="{45B650BD-04BA-4772-BFE1-82760FE3323F}" dt="2024-05-10T13:27:36.844" v="1045" actId="22"/>
          <ac:spMkLst>
            <pc:docMk/>
            <pc:sldMk cId="2760081704" sldId="274"/>
            <ac:spMk id="6" creationId="{3E5245DD-568E-DFA1-7B9F-282B5F51B672}"/>
          </ac:spMkLst>
        </pc:spChg>
        <pc:picChg chg="del mod">
          <ac:chgData name="Alex Khaykin" userId="c43c23ddfab48438" providerId="LiveId" clId="{45B650BD-04BA-4772-BFE1-82760FE3323F}" dt="2024-05-10T11:40:25.506" v="649" actId="478"/>
          <ac:picMkLst>
            <pc:docMk/>
            <pc:sldMk cId="2760081704" sldId="274"/>
            <ac:picMk id="4098" creationId="{479C2BAD-1ED7-9B75-303A-886AF6A1AEB5}"/>
          </ac:picMkLst>
        </pc:picChg>
        <pc:picChg chg="add mod">
          <ac:chgData name="Alex Khaykin" userId="c43c23ddfab48438" providerId="LiveId" clId="{45B650BD-04BA-4772-BFE1-82760FE3323F}" dt="2024-05-10T11:40:55.524" v="657" actId="14100"/>
          <ac:picMkLst>
            <pc:docMk/>
            <pc:sldMk cId="2760081704" sldId="274"/>
            <ac:picMk id="5122" creationId="{9DDB5C93-15C2-0497-B266-0CA9428852E4}"/>
          </ac:picMkLst>
        </pc:picChg>
      </pc:sldChg>
      <pc:sldChg chg="addSp delSp modSp add mod ord">
        <pc:chgData name="Alex Khaykin" userId="c43c23ddfab48438" providerId="LiveId" clId="{45B650BD-04BA-4772-BFE1-82760FE3323F}" dt="2024-05-12T15:37:02.685" v="3053" actId="313"/>
        <pc:sldMkLst>
          <pc:docMk/>
          <pc:sldMk cId="1583628610" sldId="275"/>
        </pc:sldMkLst>
        <pc:spChg chg="mod">
          <ac:chgData name="Alex Khaykin" userId="c43c23ddfab48438" providerId="LiveId" clId="{45B650BD-04BA-4772-BFE1-82760FE3323F}" dt="2024-05-10T13:31:05.704" v="1160" actId="14100"/>
          <ac:spMkLst>
            <pc:docMk/>
            <pc:sldMk cId="1583628610" sldId="275"/>
            <ac:spMk id="2" creationId="{E02AAAE7-ABF7-825A-8A0D-A2BEFFEE6F69}"/>
          </ac:spMkLst>
        </pc:spChg>
        <pc:spChg chg="mod">
          <ac:chgData name="Alex Khaykin" userId="c43c23ddfab48438" providerId="LiveId" clId="{45B650BD-04BA-4772-BFE1-82760FE3323F}" dt="2024-05-12T15:37:02.685" v="3053" actId="313"/>
          <ac:spMkLst>
            <pc:docMk/>
            <pc:sldMk cId="1583628610" sldId="275"/>
            <ac:spMk id="5" creationId="{C3CE564E-2361-E9C7-A9E3-9E3F0DF1A89A}"/>
          </ac:spMkLst>
        </pc:spChg>
        <pc:picChg chg="del">
          <ac:chgData name="Alex Khaykin" userId="c43c23ddfab48438" providerId="LiveId" clId="{45B650BD-04BA-4772-BFE1-82760FE3323F}" dt="2024-05-10T13:31:10.665" v="1161" actId="478"/>
          <ac:picMkLst>
            <pc:docMk/>
            <pc:sldMk cId="1583628610" sldId="275"/>
            <ac:picMk id="5122" creationId="{9DDB5C93-15C2-0497-B266-0CA9428852E4}"/>
          </ac:picMkLst>
        </pc:picChg>
        <pc:picChg chg="add mod">
          <ac:chgData name="Alex Khaykin" userId="c43c23ddfab48438" providerId="LiveId" clId="{45B650BD-04BA-4772-BFE1-82760FE3323F}" dt="2024-05-10T13:31:59.277" v="1172" actId="14100"/>
          <ac:picMkLst>
            <pc:docMk/>
            <pc:sldMk cId="1583628610" sldId="275"/>
            <ac:picMk id="6146" creationId="{2BF25628-BBF3-D8BC-A7F3-2335C3D2765C}"/>
          </ac:picMkLst>
        </pc:picChg>
      </pc:sldChg>
      <pc:sldChg chg="addSp delSp modSp add mod">
        <pc:chgData name="Alex Khaykin" userId="c43c23ddfab48438" providerId="LiveId" clId="{45B650BD-04BA-4772-BFE1-82760FE3323F}" dt="2024-05-12T15:33:38.563" v="3016" actId="20577"/>
        <pc:sldMkLst>
          <pc:docMk/>
          <pc:sldMk cId="2339038758" sldId="276"/>
        </pc:sldMkLst>
        <pc:spChg chg="mod">
          <ac:chgData name="Alex Khaykin" userId="c43c23ddfab48438" providerId="LiveId" clId="{45B650BD-04BA-4772-BFE1-82760FE3323F}" dt="2024-05-10T13:54:37.798" v="1631" actId="20577"/>
          <ac:spMkLst>
            <pc:docMk/>
            <pc:sldMk cId="2339038758" sldId="276"/>
            <ac:spMk id="2" creationId="{E02AAAE7-ABF7-825A-8A0D-A2BEFFEE6F69}"/>
          </ac:spMkLst>
        </pc:spChg>
        <pc:spChg chg="mod">
          <ac:chgData name="Alex Khaykin" userId="c43c23ddfab48438" providerId="LiveId" clId="{45B650BD-04BA-4772-BFE1-82760FE3323F}" dt="2024-05-12T15:33:38.563" v="3016" actId="20577"/>
          <ac:spMkLst>
            <pc:docMk/>
            <pc:sldMk cId="2339038758" sldId="276"/>
            <ac:spMk id="5" creationId="{C3CE564E-2361-E9C7-A9E3-9E3F0DF1A89A}"/>
          </ac:spMkLst>
        </pc:spChg>
        <pc:picChg chg="del">
          <ac:chgData name="Alex Khaykin" userId="c43c23ddfab48438" providerId="LiveId" clId="{45B650BD-04BA-4772-BFE1-82760FE3323F}" dt="2024-05-10T13:54:08.944" v="1623" actId="478"/>
          <ac:picMkLst>
            <pc:docMk/>
            <pc:sldMk cId="2339038758" sldId="276"/>
            <ac:picMk id="6146" creationId="{2BF25628-BBF3-D8BC-A7F3-2335C3D2765C}"/>
          </ac:picMkLst>
        </pc:picChg>
        <pc:picChg chg="add del">
          <ac:chgData name="Alex Khaykin" userId="c43c23ddfab48438" providerId="LiveId" clId="{45B650BD-04BA-4772-BFE1-82760FE3323F}" dt="2024-05-10T13:54:08.944" v="1623" actId="478"/>
          <ac:picMkLst>
            <pc:docMk/>
            <pc:sldMk cId="2339038758" sldId="276"/>
            <ac:picMk id="7170" creationId="{2D300A1B-6B28-0D8F-5E56-E2AC68068D62}"/>
          </ac:picMkLst>
        </pc:picChg>
        <pc:picChg chg="add mod">
          <ac:chgData name="Alex Khaykin" userId="c43c23ddfab48438" providerId="LiveId" clId="{45B650BD-04BA-4772-BFE1-82760FE3323F}" dt="2024-05-10T13:54:23.846" v="1628" actId="14100"/>
          <ac:picMkLst>
            <pc:docMk/>
            <pc:sldMk cId="2339038758" sldId="276"/>
            <ac:picMk id="7172" creationId="{AC8408CF-8C36-3C59-A2CA-5C0AB8E3980A}"/>
          </ac:picMkLst>
        </pc:picChg>
      </pc:sldChg>
      <pc:sldChg chg="addSp delSp modSp add mod">
        <pc:chgData name="Alex Khaykin" userId="c43c23ddfab48438" providerId="LiveId" clId="{45B650BD-04BA-4772-BFE1-82760FE3323F}" dt="2024-05-10T14:02:05.426" v="1860" actId="113"/>
        <pc:sldMkLst>
          <pc:docMk/>
          <pc:sldMk cId="3744021301" sldId="277"/>
        </pc:sldMkLst>
        <pc:spChg chg="mod">
          <ac:chgData name="Alex Khaykin" userId="c43c23ddfab48438" providerId="LiveId" clId="{45B650BD-04BA-4772-BFE1-82760FE3323F}" dt="2024-05-10T13:57:57.225" v="1643" actId="20577"/>
          <ac:spMkLst>
            <pc:docMk/>
            <pc:sldMk cId="3744021301" sldId="277"/>
            <ac:spMk id="2" creationId="{E02AAAE7-ABF7-825A-8A0D-A2BEFFEE6F69}"/>
          </ac:spMkLst>
        </pc:spChg>
        <pc:spChg chg="mod">
          <ac:chgData name="Alex Khaykin" userId="c43c23ddfab48438" providerId="LiveId" clId="{45B650BD-04BA-4772-BFE1-82760FE3323F}" dt="2024-05-10T14:02:05.426" v="1860" actId="113"/>
          <ac:spMkLst>
            <pc:docMk/>
            <pc:sldMk cId="3744021301" sldId="277"/>
            <ac:spMk id="5" creationId="{C3CE564E-2361-E9C7-A9E3-9E3F0DF1A89A}"/>
          </ac:spMkLst>
        </pc:spChg>
        <pc:picChg chg="del">
          <ac:chgData name="Alex Khaykin" userId="c43c23ddfab48438" providerId="LiveId" clId="{45B650BD-04BA-4772-BFE1-82760FE3323F}" dt="2024-05-10T13:58:00.160" v="1644" actId="478"/>
          <ac:picMkLst>
            <pc:docMk/>
            <pc:sldMk cId="3744021301" sldId="277"/>
            <ac:picMk id="7172" creationId="{AC8408CF-8C36-3C59-A2CA-5C0AB8E3980A}"/>
          </ac:picMkLst>
        </pc:picChg>
        <pc:picChg chg="add mod">
          <ac:chgData name="Alex Khaykin" userId="c43c23ddfab48438" providerId="LiveId" clId="{45B650BD-04BA-4772-BFE1-82760FE3323F}" dt="2024-05-10T13:58:25.587" v="1649" actId="14100"/>
          <ac:picMkLst>
            <pc:docMk/>
            <pc:sldMk cId="3744021301" sldId="277"/>
            <ac:picMk id="8194" creationId="{F50A1F3D-838C-1C47-9CCE-83CEB9B7F427}"/>
          </ac:picMkLst>
        </pc:picChg>
      </pc:sldChg>
      <pc:sldChg chg="addSp delSp modSp add mod">
        <pc:chgData name="Alex Khaykin" userId="c43c23ddfab48438" providerId="LiveId" clId="{45B650BD-04BA-4772-BFE1-82760FE3323F}" dt="2024-05-12T15:33:49.255" v="3017" actId="313"/>
        <pc:sldMkLst>
          <pc:docMk/>
          <pc:sldMk cId="1689187612" sldId="278"/>
        </pc:sldMkLst>
        <pc:spChg chg="mod">
          <ac:chgData name="Alex Khaykin" userId="c43c23ddfab48438" providerId="LiveId" clId="{45B650BD-04BA-4772-BFE1-82760FE3323F}" dt="2024-05-10T14:03:57.243" v="1877" actId="20577"/>
          <ac:spMkLst>
            <pc:docMk/>
            <pc:sldMk cId="1689187612" sldId="278"/>
            <ac:spMk id="2" creationId="{E02AAAE7-ABF7-825A-8A0D-A2BEFFEE6F69}"/>
          </ac:spMkLst>
        </pc:spChg>
        <pc:spChg chg="mod">
          <ac:chgData name="Alex Khaykin" userId="c43c23ddfab48438" providerId="LiveId" clId="{45B650BD-04BA-4772-BFE1-82760FE3323F}" dt="2024-05-12T15:33:49.255" v="3017" actId="313"/>
          <ac:spMkLst>
            <pc:docMk/>
            <pc:sldMk cId="1689187612" sldId="278"/>
            <ac:spMk id="5" creationId="{C3CE564E-2361-E9C7-A9E3-9E3F0DF1A89A}"/>
          </ac:spMkLst>
        </pc:spChg>
        <pc:picChg chg="add mod">
          <ac:chgData name="Alex Khaykin" userId="c43c23ddfab48438" providerId="LiveId" clId="{45B650BD-04BA-4772-BFE1-82760FE3323F}" dt="2024-05-10T14:04:28.406" v="1881" actId="1076"/>
          <ac:picMkLst>
            <pc:docMk/>
            <pc:sldMk cId="1689187612" sldId="278"/>
            <ac:picMk id="3" creationId="{00CE51E6-4862-6BE8-4832-8E349A24B6F4}"/>
          </ac:picMkLst>
        </pc:picChg>
        <pc:picChg chg="del">
          <ac:chgData name="Alex Khaykin" userId="c43c23ddfab48438" providerId="LiveId" clId="{45B650BD-04BA-4772-BFE1-82760FE3323F}" dt="2024-05-10T14:04:00.022" v="1878" actId="478"/>
          <ac:picMkLst>
            <pc:docMk/>
            <pc:sldMk cId="1689187612" sldId="278"/>
            <ac:picMk id="8194" creationId="{F50A1F3D-838C-1C47-9CCE-83CEB9B7F427}"/>
          </ac:picMkLst>
        </pc:picChg>
      </pc:sldChg>
      <pc:sldChg chg="addSp delSp modSp add mod">
        <pc:chgData name="Alex Khaykin" userId="c43c23ddfab48438" providerId="LiveId" clId="{45B650BD-04BA-4772-BFE1-82760FE3323F}" dt="2024-05-12T15:33:55.066" v="3018" actId="313"/>
        <pc:sldMkLst>
          <pc:docMk/>
          <pc:sldMk cId="2029957702" sldId="279"/>
        </pc:sldMkLst>
        <pc:spChg chg="mod">
          <ac:chgData name="Alex Khaykin" userId="c43c23ddfab48438" providerId="LiveId" clId="{45B650BD-04BA-4772-BFE1-82760FE3323F}" dt="2024-05-10T14:10:22.440" v="1922" actId="1076"/>
          <ac:spMkLst>
            <pc:docMk/>
            <pc:sldMk cId="2029957702" sldId="279"/>
            <ac:spMk id="2" creationId="{E02AAAE7-ABF7-825A-8A0D-A2BEFFEE6F69}"/>
          </ac:spMkLst>
        </pc:spChg>
        <pc:spChg chg="mod">
          <ac:chgData name="Alex Khaykin" userId="c43c23ddfab48438" providerId="LiveId" clId="{45B650BD-04BA-4772-BFE1-82760FE3323F}" dt="2024-05-12T15:33:55.066" v="3018" actId="313"/>
          <ac:spMkLst>
            <pc:docMk/>
            <pc:sldMk cId="2029957702" sldId="279"/>
            <ac:spMk id="5" creationId="{C3CE564E-2361-E9C7-A9E3-9E3F0DF1A89A}"/>
          </ac:spMkLst>
        </pc:spChg>
        <pc:picChg chg="del">
          <ac:chgData name="Alex Khaykin" userId="c43c23ddfab48438" providerId="LiveId" clId="{45B650BD-04BA-4772-BFE1-82760FE3323F}" dt="2024-05-10T14:07:52.471" v="1912" actId="478"/>
          <ac:picMkLst>
            <pc:docMk/>
            <pc:sldMk cId="2029957702" sldId="279"/>
            <ac:picMk id="3" creationId="{00CE51E6-4862-6BE8-4832-8E349A24B6F4}"/>
          </ac:picMkLst>
        </pc:picChg>
        <pc:picChg chg="add mod">
          <ac:chgData name="Alex Khaykin" userId="c43c23ddfab48438" providerId="LiveId" clId="{45B650BD-04BA-4772-BFE1-82760FE3323F}" dt="2024-05-10T14:08:19.780" v="1918" actId="14100"/>
          <ac:picMkLst>
            <pc:docMk/>
            <pc:sldMk cId="2029957702" sldId="279"/>
            <ac:picMk id="9218" creationId="{7D2E1B70-52AC-648E-EFCD-A79A80766CB3}"/>
          </ac:picMkLst>
        </pc:picChg>
      </pc:sldChg>
      <pc:sldChg chg="modSp add mod">
        <pc:chgData name="Alex Khaykin" userId="c43c23ddfab48438" providerId="LiveId" clId="{45B650BD-04BA-4772-BFE1-82760FE3323F}" dt="2024-05-12T15:34:00.041" v="3019" actId="313"/>
        <pc:sldMkLst>
          <pc:docMk/>
          <pc:sldMk cId="3581302855" sldId="280"/>
        </pc:sldMkLst>
        <pc:spChg chg="mod">
          <ac:chgData name="Alex Khaykin" userId="c43c23ddfab48438" providerId="LiveId" clId="{45B650BD-04BA-4772-BFE1-82760FE3323F}" dt="2024-05-12T15:34:00.041" v="3019" actId="313"/>
          <ac:spMkLst>
            <pc:docMk/>
            <pc:sldMk cId="3581302855" sldId="280"/>
            <ac:spMk id="5" creationId="{C3CE564E-2361-E9C7-A9E3-9E3F0DF1A89A}"/>
          </ac:spMkLst>
        </pc:spChg>
      </pc:sldChg>
      <pc:sldChg chg="new del">
        <pc:chgData name="Alex Khaykin" userId="c43c23ddfab48438" providerId="LiveId" clId="{45B650BD-04BA-4772-BFE1-82760FE3323F}" dt="2024-05-10T14:34:30.769" v="1929" actId="2696"/>
        <pc:sldMkLst>
          <pc:docMk/>
          <pc:sldMk cId="1095804150" sldId="281"/>
        </pc:sldMkLst>
      </pc:sldChg>
      <pc:sldChg chg="addSp delSp modSp add mod">
        <pc:chgData name="Alex Khaykin" userId="c43c23ddfab48438" providerId="LiveId" clId="{45B650BD-04BA-4772-BFE1-82760FE3323F}" dt="2024-05-10T14:40:57.110" v="2141" actId="113"/>
        <pc:sldMkLst>
          <pc:docMk/>
          <pc:sldMk cId="1135593145" sldId="281"/>
        </pc:sldMkLst>
        <pc:spChg chg="mod">
          <ac:chgData name="Alex Khaykin" userId="c43c23ddfab48438" providerId="LiveId" clId="{45B650BD-04BA-4772-BFE1-82760FE3323F}" dt="2024-05-10T14:38:34.557" v="2000" actId="313"/>
          <ac:spMkLst>
            <pc:docMk/>
            <pc:sldMk cId="1135593145" sldId="281"/>
            <ac:spMk id="2" creationId="{E02AAAE7-ABF7-825A-8A0D-A2BEFFEE6F69}"/>
          </ac:spMkLst>
        </pc:spChg>
        <pc:spChg chg="mod">
          <ac:chgData name="Alex Khaykin" userId="c43c23ddfab48438" providerId="LiveId" clId="{45B650BD-04BA-4772-BFE1-82760FE3323F}" dt="2024-05-10T14:40:57.110" v="2141" actId="113"/>
          <ac:spMkLst>
            <pc:docMk/>
            <pc:sldMk cId="1135593145" sldId="281"/>
            <ac:spMk id="5" creationId="{C3CE564E-2361-E9C7-A9E3-9E3F0DF1A89A}"/>
          </ac:spMkLst>
        </pc:spChg>
        <pc:picChg chg="del">
          <ac:chgData name="Alex Khaykin" userId="c43c23ddfab48438" providerId="LiveId" clId="{45B650BD-04BA-4772-BFE1-82760FE3323F}" dt="2024-05-10T14:34:48.633" v="1933" actId="478"/>
          <ac:picMkLst>
            <pc:docMk/>
            <pc:sldMk cId="1135593145" sldId="281"/>
            <ac:picMk id="9218" creationId="{7D2E1B70-52AC-648E-EFCD-A79A80766CB3}"/>
          </ac:picMkLst>
        </pc:picChg>
        <pc:picChg chg="add mod">
          <ac:chgData name="Alex Khaykin" userId="c43c23ddfab48438" providerId="LiveId" clId="{45B650BD-04BA-4772-BFE1-82760FE3323F}" dt="2024-05-10T14:35:03.678" v="1938" actId="14100"/>
          <ac:picMkLst>
            <pc:docMk/>
            <pc:sldMk cId="1135593145" sldId="281"/>
            <ac:picMk id="10242" creationId="{A3EB0779-FB46-D5C9-5304-539DC0A27A23}"/>
          </ac:picMkLst>
        </pc:picChg>
      </pc:sldChg>
      <pc:sldChg chg="new del">
        <pc:chgData name="Alex Khaykin" userId="c43c23ddfab48438" providerId="LiveId" clId="{45B650BD-04BA-4772-BFE1-82760FE3323F}" dt="2024-05-10T14:34:34.010" v="1930" actId="2696"/>
        <pc:sldMkLst>
          <pc:docMk/>
          <pc:sldMk cId="587745622" sldId="282"/>
        </pc:sldMkLst>
      </pc:sldChg>
      <pc:sldChg chg="addSp delSp modSp add mod">
        <pc:chgData name="Alex Khaykin" userId="c43c23ddfab48438" providerId="LiveId" clId="{45B650BD-04BA-4772-BFE1-82760FE3323F}" dt="2024-05-12T15:34:06.328" v="3024" actId="20577"/>
        <pc:sldMkLst>
          <pc:docMk/>
          <pc:sldMk cId="2742775604" sldId="282"/>
        </pc:sldMkLst>
        <pc:spChg chg="mod">
          <ac:chgData name="Alex Khaykin" userId="c43c23ddfab48438" providerId="LiveId" clId="{45B650BD-04BA-4772-BFE1-82760FE3323F}" dt="2024-05-10T14:49:53.166" v="2146" actId="20577"/>
          <ac:spMkLst>
            <pc:docMk/>
            <pc:sldMk cId="2742775604" sldId="282"/>
            <ac:spMk id="2" creationId="{E02AAAE7-ABF7-825A-8A0D-A2BEFFEE6F69}"/>
          </ac:spMkLst>
        </pc:spChg>
        <pc:spChg chg="mod">
          <ac:chgData name="Alex Khaykin" userId="c43c23ddfab48438" providerId="LiveId" clId="{45B650BD-04BA-4772-BFE1-82760FE3323F}" dt="2024-05-12T15:34:06.328" v="3024" actId="20577"/>
          <ac:spMkLst>
            <pc:docMk/>
            <pc:sldMk cId="2742775604" sldId="282"/>
            <ac:spMk id="5" creationId="{C3CE564E-2361-E9C7-A9E3-9E3F0DF1A89A}"/>
          </ac:spMkLst>
        </pc:spChg>
        <pc:picChg chg="del">
          <ac:chgData name="Alex Khaykin" userId="c43c23ddfab48438" providerId="LiveId" clId="{45B650BD-04BA-4772-BFE1-82760FE3323F}" dt="2024-05-10T14:49:55.712" v="2147" actId="478"/>
          <ac:picMkLst>
            <pc:docMk/>
            <pc:sldMk cId="2742775604" sldId="282"/>
            <ac:picMk id="10242" creationId="{A3EB0779-FB46-D5C9-5304-539DC0A27A23}"/>
          </ac:picMkLst>
        </pc:picChg>
        <pc:picChg chg="add mod">
          <ac:chgData name="Alex Khaykin" userId="c43c23ddfab48438" providerId="LiveId" clId="{45B650BD-04BA-4772-BFE1-82760FE3323F}" dt="2024-05-10T14:50:47.193" v="2154" actId="14100"/>
          <ac:picMkLst>
            <pc:docMk/>
            <pc:sldMk cId="2742775604" sldId="282"/>
            <ac:picMk id="11266" creationId="{0CFC7B35-449C-8A35-D554-BFCD356F4309}"/>
          </ac:picMkLst>
        </pc:picChg>
      </pc:sldChg>
      <pc:sldChg chg="addSp delSp modSp add mod">
        <pc:chgData name="Alex Khaykin" userId="c43c23ddfab48438" providerId="LiveId" clId="{45B650BD-04BA-4772-BFE1-82760FE3323F}" dt="2024-05-12T15:59:31.859" v="3119" actId="20577"/>
        <pc:sldMkLst>
          <pc:docMk/>
          <pc:sldMk cId="2580290611" sldId="283"/>
        </pc:sldMkLst>
        <pc:spChg chg="mod">
          <ac:chgData name="Alex Khaykin" userId="c43c23ddfab48438" providerId="LiveId" clId="{45B650BD-04BA-4772-BFE1-82760FE3323F}" dt="2024-05-10T14:56:29.005" v="2347" actId="255"/>
          <ac:spMkLst>
            <pc:docMk/>
            <pc:sldMk cId="2580290611" sldId="283"/>
            <ac:spMk id="2" creationId="{E02AAAE7-ABF7-825A-8A0D-A2BEFFEE6F69}"/>
          </ac:spMkLst>
        </pc:spChg>
        <pc:spChg chg="add">
          <ac:chgData name="Alex Khaykin" userId="c43c23ddfab48438" providerId="LiveId" clId="{45B650BD-04BA-4772-BFE1-82760FE3323F}" dt="2024-05-10T14:58:55.148" v="2480"/>
          <ac:spMkLst>
            <pc:docMk/>
            <pc:sldMk cId="2580290611" sldId="283"/>
            <ac:spMk id="3" creationId="{1B79D77A-FA4B-40F7-FC03-96F7170DA590}"/>
          </ac:spMkLst>
        </pc:spChg>
        <pc:spChg chg="add">
          <ac:chgData name="Alex Khaykin" userId="c43c23ddfab48438" providerId="LiveId" clId="{45B650BD-04BA-4772-BFE1-82760FE3323F}" dt="2024-05-10T14:58:55.148" v="2480"/>
          <ac:spMkLst>
            <pc:docMk/>
            <pc:sldMk cId="2580290611" sldId="283"/>
            <ac:spMk id="4" creationId="{B23ED778-85CE-915D-2609-85770D1436F6}"/>
          </ac:spMkLst>
        </pc:spChg>
        <pc:spChg chg="mod">
          <ac:chgData name="Alex Khaykin" userId="c43c23ddfab48438" providerId="LiveId" clId="{45B650BD-04BA-4772-BFE1-82760FE3323F}" dt="2024-05-12T15:59:31.859" v="3119" actId="20577"/>
          <ac:spMkLst>
            <pc:docMk/>
            <pc:sldMk cId="2580290611" sldId="283"/>
            <ac:spMk id="5" creationId="{C3CE564E-2361-E9C7-A9E3-9E3F0DF1A89A}"/>
          </ac:spMkLst>
        </pc:spChg>
        <pc:spChg chg="add">
          <ac:chgData name="Alex Khaykin" userId="c43c23ddfab48438" providerId="LiveId" clId="{45B650BD-04BA-4772-BFE1-82760FE3323F}" dt="2024-05-10T14:58:55.148" v="2480"/>
          <ac:spMkLst>
            <pc:docMk/>
            <pc:sldMk cId="2580290611" sldId="283"/>
            <ac:spMk id="6" creationId="{BEC92C66-334E-05EA-7AD8-119D2B9B85D4}"/>
          </ac:spMkLst>
        </pc:spChg>
        <pc:spChg chg="add">
          <ac:chgData name="Alex Khaykin" userId="c43c23ddfab48438" providerId="LiveId" clId="{45B650BD-04BA-4772-BFE1-82760FE3323F}" dt="2024-05-10T14:59:00.788" v="2481"/>
          <ac:spMkLst>
            <pc:docMk/>
            <pc:sldMk cId="2580290611" sldId="283"/>
            <ac:spMk id="7" creationId="{CCC0A84E-F4E4-B503-6F22-54EB709BAEBD}"/>
          </ac:spMkLst>
        </pc:spChg>
        <pc:spChg chg="add">
          <ac:chgData name="Alex Khaykin" userId="c43c23ddfab48438" providerId="LiveId" clId="{45B650BD-04BA-4772-BFE1-82760FE3323F}" dt="2024-05-10T14:59:00.788" v="2481"/>
          <ac:spMkLst>
            <pc:docMk/>
            <pc:sldMk cId="2580290611" sldId="283"/>
            <ac:spMk id="8" creationId="{09690748-3C01-3DD0-1885-B330AC3FA1CD}"/>
          </ac:spMkLst>
        </pc:spChg>
        <pc:spChg chg="add">
          <ac:chgData name="Alex Khaykin" userId="c43c23ddfab48438" providerId="LiveId" clId="{45B650BD-04BA-4772-BFE1-82760FE3323F}" dt="2024-05-10T14:59:00.788" v="2481"/>
          <ac:spMkLst>
            <pc:docMk/>
            <pc:sldMk cId="2580290611" sldId="283"/>
            <ac:spMk id="9" creationId="{979FB254-177E-55DF-E836-A7E805F207C5}"/>
          </ac:spMkLst>
        </pc:spChg>
        <pc:spChg chg="add">
          <ac:chgData name="Alex Khaykin" userId="c43c23ddfab48438" providerId="LiveId" clId="{45B650BD-04BA-4772-BFE1-82760FE3323F}" dt="2024-05-10T14:59:41.372" v="2483"/>
          <ac:spMkLst>
            <pc:docMk/>
            <pc:sldMk cId="2580290611" sldId="283"/>
            <ac:spMk id="10" creationId="{024BFF72-9C54-E325-292F-9B96604F8946}"/>
          </ac:spMkLst>
        </pc:spChg>
        <pc:spChg chg="add">
          <ac:chgData name="Alex Khaykin" userId="c43c23ddfab48438" providerId="LiveId" clId="{45B650BD-04BA-4772-BFE1-82760FE3323F}" dt="2024-05-10T14:59:41.372" v="2483"/>
          <ac:spMkLst>
            <pc:docMk/>
            <pc:sldMk cId="2580290611" sldId="283"/>
            <ac:spMk id="11" creationId="{2F285122-B99C-5FC2-FE69-23D536794EBC}"/>
          </ac:spMkLst>
        </pc:spChg>
        <pc:spChg chg="add">
          <ac:chgData name="Alex Khaykin" userId="c43c23ddfab48438" providerId="LiveId" clId="{45B650BD-04BA-4772-BFE1-82760FE3323F}" dt="2024-05-10T14:59:41.372" v="2483"/>
          <ac:spMkLst>
            <pc:docMk/>
            <pc:sldMk cId="2580290611" sldId="283"/>
            <ac:spMk id="12" creationId="{96CDBA64-7CB3-2F18-CFB3-919F4B35EF29}"/>
          </ac:spMkLst>
        </pc:spChg>
        <pc:spChg chg="add">
          <ac:chgData name="Alex Khaykin" userId="c43c23ddfab48438" providerId="LiveId" clId="{45B650BD-04BA-4772-BFE1-82760FE3323F}" dt="2024-05-10T15:04:32.811" v="2521"/>
          <ac:spMkLst>
            <pc:docMk/>
            <pc:sldMk cId="2580290611" sldId="283"/>
            <ac:spMk id="13" creationId="{D0262CDF-001C-DA2D-29B7-700F06647F7C}"/>
          </ac:spMkLst>
        </pc:spChg>
        <pc:spChg chg="add">
          <ac:chgData name="Alex Khaykin" userId="c43c23ddfab48438" providerId="LiveId" clId="{45B650BD-04BA-4772-BFE1-82760FE3323F}" dt="2024-05-10T15:04:32.811" v="2521"/>
          <ac:spMkLst>
            <pc:docMk/>
            <pc:sldMk cId="2580290611" sldId="283"/>
            <ac:spMk id="14" creationId="{04616C38-3E87-B67E-8EBB-E4C6358D8AFD}"/>
          </ac:spMkLst>
        </pc:spChg>
        <pc:spChg chg="add">
          <ac:chgData name="Alex Khaykin" userId="c43c23ddfab48438" providerId="LiveId" clId="{45B650BD-04BA-4772-BFE1-82760FE3323F}" dt="2024-05-10T15:04:32.811" v="2521"/>
          <ac:spMkLst>
            <pc:docMk/>
            <pc:sldMk cId="2580290611" sldId="283"/>
            <ac:spMk id="15" creationId="{CF62CFE1-7F9D-F9B8-CEC5-11853A6C9790}"/>
          </ac:spMkLst>
        </pc:spChg>
        <pc:spChg chg="add">
          <ac:chgData name="Alex Khaykin" userId="c43c23ddfab48438" providerId="LiveId" clId="{45B650BD-04BA-4772-BFE1-82760FE3323F}" dt="2024-05-10T15:04:37.480" v="2522"/>
          <ac:spMkLst>
            <pc:docMk/>
            <pc:sldMk cId="2580290611" sldId="283"/>
            <ac:spMk id="16" creationId="{FDAFA9CA-DDA9-E72C-6802-3975C00F3D18}"/>
          </ac:spMkLst>
        </pc:spChg>
        <pc:spChg chg="add">
          <ac:chgData name="Alex Khaykin" userId="c43c23ddfab48438" providerId="LiveId" clId="{45B650BD-04BA-4772-BFE1-82760FE3323F}" dt="2024-05-10T15:04:37.480" v="2522"/>
          <ac:spMkLst>
            <pc:docMk/>
            <pc:sldMk cId="2580290611" sldId="283"/>
            <ac:spMk id="17" creationId="{DE2A2066-29CC-C88B-2C4C-592CAC7B5484}"/>
          </ac:spMkLst>
        </pc:spChg>
        <pc:spChg chg="add">
          <ac:chgData name="Alex Khaykin" userId="c43c23ddfab48438" providerId="LiveId" clId="{45B650BD-04BA-4772-BFE1-82760FE3323F}" dt="2024-05-10T15:04:37.480" v="2522"/>
          <ac:spMkLst>
            <pc:docMk/>
            <pc:sldMk cId="2580290611" sldId="283"/>
            <ac:spMk id="18" creationId="{D90E099D-2CF0-CBF2-C3DB-17C71DAFDAF7}"/>
          </ac:spMkLst>
        </pc:spChg>
        <pc:spChg chg="add">
          <ac:chgData name="Alex Khaykin" userId="c43c23ddfab48438" providerId="LiveId" clId="{45B650BD-04BA-4772-BFE1-82760FE3323F}" dt="2024-05-10T15:08:42.092" v="2544"/>
          <ac:spMkLst>
            <pc:docMk/>
            <pc:sldMk cId="2580290611" sldId="283"/>
            <ac:spMk id="19" creationId="{696A631B-0A67-EC9C-7092-446B5CC4F85D}"/>
          </ac:spMkLst>
        </pc:spChg>
        <pc:spChg chg="add">
          <ac:chgData name="Alex Khaykin" userId="c43c23ddfab48438" providerId="LiveId" clId="{45B650BD-04BA-4772-BFE1-82760FE3323F}" dt="2024-05-10T15:08:42.092" v="2544"/>
          <ac:spMkLst>
            <pc:docMk/>
            <pc:sldMk cId="2580290611" sldId="283"/>
            <ac:spMk id="20" creationId="{D07D3790-F9E6-FD3A-1FC8-A3019A65CDD2}"/>
          </ac:spMkLst>
        </pc:spChg>
        <pc:spChg chg="add">
          <ac:chgData name="Alex Khaykin" userId="c43c23ddfab48438" providerId="LiveId" clId="{45B650BD-04BA-4772-BFE1-82760FE3323F}" dt="2024-05-10T15:08:42.092" v="2544"/>
          <ac:spMkLst>
            <pc:docMk/>
            <pc:sldMk cId="2580290611" sldId="283"/>
            <ac:spMk id="21" creationId="{A4BD11A2-720A-D739-DD60-869F044A5ACA}"/>
          </ac:spMkLst>
        </pc:spChg>
        <pc:picChg chg="del">
          <ac:chgData name="Alex Khaykin" userId="c43c23ddfab48438" providerId="LiveId" clId="{45B650BD-04BA-4772-BFE1-82760FE3323F}" dt="2024-05-10T14:56:31.304" v="2348" actId="478"/>
          <ac:picMkLst>
            <pc:docMk/>
            <pc:sldMk cId="2580290611" sldId="283"/>
            <ac:picMk id="11266" creationId="{0CFC7B35-449C-8A35-D554-BFCD356F4309}"/>
          </ac:picMkLst>
        </pc:picChg>
      </pc:sldChg>
      <pc:sldChg chg="new del">
        <pc:chgData name="Alex Khaykin" userId="c43c23ddfab48438" providerId="LiveId" clId="{45B650BD-04BA-4772-BFE1-82760FE3323F}" dt="2024-05-10T14:34:37.612" v="1931" actId="2696"/>
        <pc:sldMkLst>
          <pc:docMk/>
          <pc:sldMk cId="3279740681" sldId="283"/>
        </pc:sldMkLst>
      </pc:sldChg>
      <pc:sldChg chg="addSp modSp new mod">
        <pc:chgData name="Alex Khaykin" userId="c43c23ddfab48438" providerId="LiveId" clId="{45B650BD-04BA-4772-BFE1-82760FE3323F}" dt="2024-05-12T15:34:29.099" v="3027" actId="313"/>
        <pc:sldMkLst>
          <pc:docMk/>
          <pc:sldMk cId="2401557186" sldId="284"/>
        </pc:sldMkLst>
        <pc:spChg chg="mod">
          <ac:chgData name="Alex Khaykin" userId="c43c23ddfab48438" providerId="LiveId" clId="{45B650BD-04BA-4772-BFE1-82760FE3323F}" dt="2024-05-10T15:09:44.907" v="2556" actId="122"/>
          <ac:spMkLst>
            <pc:docMk/>
            <pc:sldMk cId="2401557186" sldId="284"/>
            <ac:spMk id="2" creationId="{896AB641-DAB5-1F22-8D3E-8F7289BEEDC1}"/>
          </ac:spMkLst>
        </pc:spChg>
        <pc:spChg chg="mod">
          <ac:chgData name="Alex Khaykin" userId="c43c23ddfab48438" providerId="LiveId" clId="{45B650BD-04BA-4772-BFE1-82760FE3323F}" dt="2024-05-12T15:34:29.099" v="3027" actId="313"/>
          <ac:spMkLst>
            <pc:docMk/>
            <pc:sldMk cId="2401557186" sldId="284"/>
            <ac:spMk id="3" creationId="{A05A92DC-3841-14E3-2B18-814FC9370DC9}"/>
          </ac:spMkLst>
        </pc:spChg>
        <pc:spChg chg="add">
          <ac:chgData name="Alex Khaykin" userId="c43c23ddfab48438" providerId="LiveId" clId="{45B650BD-04BA-4772-BFE1-82760FE3323F}" dt="2024-05-10T15:09:28.737" v="2550"/>
          <ac:spMkLst>
            <pc:docMk/>
            <pc:sldMk cId="2401557186" sldId="284"/>
            <ac:spMk id="4" creationId="{973A3060-A894-2B36-6E38-24FDB2527B0C}"/>
          </ac:spMkLst>
        </pc:spChg>
        <pc:spChg chg="add">
          <ac:chgData name="Alex Khaykin" userId="c43c23ddfab48438" providerId="LiveId" clId="{45B650BD-04BA-4772-BFE1-82760FE3323F}" dt="2024-05-10T15:09:28.737" v="2550"/>
          <ac:spMkLst>
            <pc:docMk/>
            <pc:sldMk cId="2401557186" sldId="284"/>
            <ac:spMk id="5" creationId="{ACE18434-1EF7-0E16-C1A2-0D4D0C2EF207}"/>
          </ac:spMkLst>
        </pc:spChg>
        <pc:spChg chg="add">
          <ac:chgData name="Alex Khaykin" userId="c43c23ddfab48438" providerId="LiveId" clId="{45B650BD-04BA-4772-BFE1-82760FE3323F}" dt="2024-05-10T15:09:28.737" v="2550"/>
          <ac:spMkLst>
            <pc:docMk/>
            <pc:sldMk cId="2401557186" sldId="284"/>
            <ac:spMk id="6" creationId="{F2DD9054-59B9-4BB2-AFAC-E04CCC98B3FF}"/>
          </ac:spMkLst>
        </pc:spChg>
      </pc:sldChg>
      <pc:sldChg chg="addSp modSp new mod">
        <pc:chgData name="Alex Khaykin" userId="c43c23ddfab48438" providerId="LiveId" clId="{45B650BD-04BA-4772-BFE1-82760FE3323F}" dt="2024-05-12T15:34:34.898" v="3028" actId="2"/>
        <pc:sldMkLst>
          <pc:docMk/>
          <pc:sldMk cId="1162422851" sldId="285"/>
        </pc:sldMkLst>
        <pc:spChg chg="mod">
          <ac:chgData name="Alex Khaykin" userId="c43c23ddfab48438" providerId="LiveId" clId="{45B650BD-04BA-4772-BFE1-82760FE3323F}" dt="2024-05-10T15:14:05.921" v="2589" actId="255"/>
          <ac:spMkLst>
            <pc:docMk/>
            <pc:sldMk cId="1162422851" sldId="285"/>
            <ac:spMk id="2" creationId="{F2ED8AA6-92FE-5302-BA7D-52D7EAEBAFBF}"/>
          </ac:spMkLst>
        </pc:spChg>
        <pc:spChg chg="mod">
          <ac:chgData name="Alex Khaykin" userId="c43c23ddfab48438" providerId="LiveId" clId="{45B650BD-04BA-4772-BFE1-82760FE3323F}" dt="2024-05-12T15:34:34.898" v="3028" actId="2"/>
          <ac:spMkLst>
            <pc:docMk/>
            <pc:sldMk cId="1162422851" sldId="285"/>
            <ac:spMk id="3" creationId="{52B403AC-D110-572C-03D9-F122D58FEC50}"/>
          </ac:spMkLst>
        </pc:spChg>
        <pc:spChg chg="add">
          <ac:chgData name="Alex Khaykin" userId="c43c23ddfab48438" providerId="LiveId" clId="{45B650BD-04BA-4772-BFE1-82760FE3323F}" dt="2024-05-10T15:13:12.003" v="2578"/>
          <ac:spMkLst>
            <pc:docMk/>
            <pc:sldMk cId="1162422851" sldId="285"/>
            <ac:spMk id="4" creationId="{1B50A5D0-7EBA-2969-CAE6-E305ACB90696}"/>
          </ac:spMkLst>
        </pc:spChg>
        <pc:spChg chg="add">
          <ac:chgData name="Alex Khaykin" userId="c43c23ddfab48438" providerId="LiveId" clId="{45B650BD-04BA-4772-BFE1-82760FE3323F}" dt="2024-05-10T15:13:12.003" v="2578"/>
          <ac:spMkLst>
            <pc:docMk/>
            <pc:sldMk cId="1162422851" sldId="285"/>
            <ac:spMk id="5" creationId="{D03D8459-1300-DA05-F2D0-B6C05F34E3AA}"/>
          </ac:spMkLst>
        </pc:spChg>
        <pc:spChg chg="add">
          <ac:chgData name="Alex Khaykin" userId="c43c23ddfab48438" providerId="LiveId" clId="{45B650BD-04BA-4772-BFE1-82760FE3323F}" dt="2024-05-10T15:13:12.003" v="2578"/>
          <ac:spMkLst>
            <pc:docMk/>
            <pc:sldMk cId="1162422851" sldId="285"/>
            <ac:spMk id="6" creationId="{5DF4C95B-33BF-ECF9-E713-4D74A09BD63E}"/>
          </ac:spMkLst>
        </pc:spChg>
      </pc:sldChg>
      <pc:sldChg chg="modSp new mod">
        <pc:chgData name="Alex Khaykin" userId="c43c23ddfab48438" providerId="LiveId" clId="{45B650BD-04BA-4772-BFE1-82760FE3323F}" dt="2024-05-10T15:20:31.668" v="2628" actId="20577"/>
        <pc:sldMkLst>
          <pc:docMk/>
          <pc:sldMk cId="300977359" sldId="286"/>
        </pc:sldMkLst>
        <pc:spChg chg="mod">
          <ac:chgData name="Alex Khaykin" userId="c43c23ddfab48438" providerId="LiveId" clId="{45B650BD-04BA-4772-BFE1-82760FE3323F}" dt="2024-05-10T15:20:17.418" v="2625" actId="122"/>
          <ac:spMkLst>
            <pc:docMk/>
            <pc:sldMk cId="300977359" sldId="286"/>
            <ac:spMk id="2" creationId="{86E49DCA-00FC-1AF0-118D-3B977405943F}"/>
          </ac:spMkLst>
        </pc:spChg>
        <pc:spChg chg="mod">
          <ac:chgData name="Alex Khaykin" userId="c43c23ddfab48438" providerId="LiveId" clId="{45B650BD-04BA-4772-BFE1-82760FE3323F}" dt="2024-05-10T15:20:31.668" v="2628" actId="20577"/>
          <ac:spMkLst>
            <pc:docMk/>
            <pc:sldMk cId="300977359" sldId="286"/>
            <ac:spMk id="3" creationId="{E6FE441D-33C9-78EE-24C2-A7A6C3021CC9}"/>
          </ac:spMkLst>
        </pc:spChg>
      </pc:sldChg>
      <pc:sldChg chg="modSp new mod">
        <pc:chgData name="Alex Khaykin" userId="c43c23ddfab48438" providerId="LiveId" clId="{45B650BD-04BA-4772-BFE1-82760FE3323F}" dt="2024-05-12T16:16:47.750" v="3147" actId="20577"/>
        <pc:sldMkLst>
          <pc:docMk/>
          <pc:sldMk cId="1062151215" sldId="287"/>
        </pc:sldMkLst>
        <pc:spChg chg="mod">
          <ac:chgData name="Alex Khaykin" userId="c43c23ddfab48438" providerId="LiveId" clId="{45B650BD-04BA-4772-BFE1-82760FE3323F}" dt="2024-05-10T15:41:46.298" v="2713" actId="122"/>
          <ac:spMkLst>
            <pc:docMk/>
            <pc:sldMk cId="1062151215" sldId="287"/>
            <ac:spMk id="2" creationId="{596C6672-D578-AD7B-DFB1-ED48638C867F}"/>
          </ac:spMkLst>
        </pc:spChg>
        <pc:spChg chg="mod">
          <ac:chgData name="Alex Khaykin" userId="c43c23ddfab48438" providerId="LiveId" clId="{45B650BD-04BA-4772-BFE1-82760FE3323F}" dt="2024-05-12T16:16:47.750" v="3147" actId="20577"/>
          <ac:spMkLst>
            <pc:docMk/>
            <pc:sldMk cId="1062151215" sldId="287"/>
            <ac:spMk id="3" creationId="{6F9EF4E2-64C1-A575-5A24-DD7903207F96}"/>
          </ac:spMkLst>
        </pc:spChg>
      </pc:sldChg>
      <pc:sldChg chg="modSp new mod">
        <pc:chgData name="Alex Khaykin" userId="c43c23ddfab48438" providerId="LiveId" clId="{45B650BD-04BA-4772-BFE1-82760FE3323F}" dt="2024-05-12T15:34:45.016" v="3031" actId="2"/>
        <pc:sldMkLst>
          <pc:docMk/>
          <pc:sldMk cId="1642153572" sldId="288"/>
        </pc:sldMkLst>
        <pc:spChg chg="mod">
          <ac:chgData name="Alex Khaykin" userId="c43c23ddfab48438" providerId="LiveId" clId="{45B650BD-04BA-4772-BFE1-82760FE3323F}" dt="2024-05-10T15:42:30.789" v="2735" actId="122"/>
          <ac:spMkLst>
            <pc:docMk/>
            <pc:sldMk cId="1642153572" sldId="288"/>
            <ac:spMk id="2" creationId="{45746EE2-1091-42EB-9E38-B6AA650FC74E}"/>
          </ac:spMkLst>
        </pc:spChg>
        <pc:spChg chg="mod">
          <ac:chgData name="Alex Khaykin" userId="c43c23ddfab48438" providerId="LiveId" clId="{45B650BD-04BA-4772-BFE1-82760FE3323F}" dt="2024-05-12T15:34:45.016" v="3031" actId="2"/>
          <ac:spMkLst>
            <pc:docMk/>
            <pc:sldMk cId="1642153572" sldId="288"/>
            <ac:spMk id="3" creationId="{029BD40A-102F-54B0-1E64-2216F9D06824}"/>
          </ac:spMkLst>
        </pc:spChg>
      </pc:sldChg>
      <pc:sldChg chg="addSp modSp new mod">
        <pc:chgData name="Alex Khaykin" userId="c43c23ddfab48438" providerId="LiveId" clId="{45B650BD-04BA-4772-BFE1-82760FE3323F}" dt="2024-05-12T15:35:01.350" v="3035" actId="313"/>
        <pc:sldMkLst>
          <pc:docMk/>
          <pc:sldMk cId="1328238881" sldId="289"/>
        </pc:sldMkLst>
        <pc:spChg chg="mod">
          <ac:chgData name="Alex Khaykin" userId="c43c23ddfab48438" providerId="LiveId" clId="{45B650BD-04BA-4772-BFE1-82760FE3323F}" dt="2024-05-10T15:50:39.698" v="2811" actId="14100"/>
          <ac:spMkLst>
            <pc:docMk/>
            <pc:sldMk cId="1328238881" sldId="289"/>
            <ac:spMk id="2" creationId="{C700B0BF-4CC4-5E3F-6ED7-E1E2543E03F8}"/>
          </ac:spMkLst>
        </pc:spChg>
        <pc:spChg chg="mod">
          <ac:chgData name="Alex Khaykin" userId="c43c23ddfab48438" providerId="LiveId" clId="{45B650BD-04BA-4772-BFE1-82760FE3323F}" dt="2024-05-12T15:35:01.350" v="3035" actId="313"/>
          <ac:spMkLst>
            <pc:docMk/>
            <pc:sldMk cId="1328238881" sldId="289"/>
            <ac:spMk id="3" creationId="{F2E8EDEC-E5F5-A4A0-883E-2E461ED1F8A2}"/>
          </ac:spMkLst>
        </pc:spChg>
        <pc:picChg chg="add mod">
          <ac:chgData name="Alex Khaykin" userId="c43c23ddfab48438" providerId="LiveId" clId="{45B650BD-04BA-4772-BFE1-82760FE3323F}" dt="2024-05-10T15:50:04.660" v="2805" actId="14100"/>
          <ac:picMkLst>
            <pc:docMk/>
            <pc:sldMk cId="1328238881" sldId="289"/>
            <ac:picMk id="4" creationId="{B3CC29EE-816E-4C28-EB4D-1A6B68D65E5B}"/>
          </ac:picMkLst>
        </pc:picChg>
      </pc:sldChg>
      <pc:sldChg chg="addSp delSp modSp new mod">
        <pc:chgData name="Alex Khaykin" userId="c43c23ddfab48438" providerId="LiveId" clId="{45B650BD-04BA-4772-BFE1-82760FE3323F}" dt="2024-05-12T15:35:08.519" v="3040" actId="20577"/>
        <pc:sldMkLst>
          <pc:docMk/>
          <pc:sldMk cId="2833079695" sldId="290"/>
        </pc:sldMkLst>
        <pc:spChg chg="mod">
          <ac:chgData name="Alex Khaykin" userId="c43c23ddfab48438" providerId="LiveId" clId="{45B650BD-04BA-4772-BFE1-82760FE3323F}" dt="2024-05-10T15:51:36.450" v="2834" actId="27636"/>
          <ac:spMkLst>
            <pc:docMk/>
            <pc:sldMk cId="2833079695" sldId="290"/>
            <ac:spMk id="2" creationId="{8053030F-A7EB-6A24-CA59-C0712F3905A9}"/>
          </ac:spMkLst>
        </pc:spChg>
        <pc:spChg chg="del">
          <ac:chgData name="Alex Khaykin" userId="c43c23ddfab48438" providerId="LiveId" clId="{45B650BD-04BA-4772-BFE1-82760FE3323F}" dt="2024-05-10T15:51:18.798" v="2812"/>
          <ac:spMkLst>
            <pc:docMk/>
            <pc:sldMk cId="2833079695" sldId="290"/>
            <ac:spMk id="3" creationId="{5305B09F-0E80-E5F7-09A2-922FDE675060}"/>
          </ac:spMkLst>
        </pc:spChg>
        <pc:spChg chg="add del mod">
          <ac:chgData name="Alex Khaykin" userId="c43c23ddfab48438" providerId="LiveId" clId="{45B650BD-04BA-4772-BFE1-82760FE3323F}" dt="2024-05-10T15:54:18.424" v="2851"/>
          <ac:spMkLst>
            <pc:docMk/>
            <pc:sldMk cId="2833079695" sldId="290"/>
            <ac:spMk id="5" creationId="{3AA03B60-C031-5C0B-EA19-6F0D9DE144A7}"/>
          </ac:spMkLst>
        </pc:spChg>
        <pc:spChg chg="add mod">
          <ac:chgData name="Alex Khaykin" userId="c43c23ddfab48438" providerId="LiveId" clId="{45B650BD-04BA-4772-BFE1-82760FE3323F}" dt="2024-05-12T15:35:08.519" v="3040" actId="20577"/>
          <ac:spMkLst>
            <pc:docMk/>
            <pc:sldMk cId="2833079695" sldId="290"/>
            <ac:spMk id="6" creationId="{2FAB2434-5338-9E09-1ECA-C9057F086D87}"/>
          </ac:spMkLst>
        </pc:spChg>
        <pc:picChg chg="add mod">
          <ac:chgData name="Alex Khaykin" userId="c43c23ddfab48438" providerId="LiveId" clId="{45B650BD-04BA-4772-BFE1-82760FE3323F}" dt="2024-05-10T15:54:32.835" v="2852" actId="14100"/>
          <ac:picMkLst>
            <pc:docMk/>
            <pc:sldMk cId="2833079695" sldId="290"/>
            <ac:picMk id="4" creationId="{EE1CB243-674D-3FA9-8C1A-DC9AA11FC178}"/>
          </ac:picMkLst>
        </pc:picChg>
      </pc:sldChg>
      <pc:sldChg chg="modSp new mod">
        <pc:chgData name="Alex Khaykin" userId="c43c23ddfab48438" providerId="LiveId" clId="{45B650BD-04BA-4772-BFE1-82760FE3323F}" dt="2024-05-12T16:17:00.957" v="3158" actId="20577"/>
        <pc:sldMkLst>
          <pc:docMk/>
          <pc:sldMk cId="1912706850" sldId="291"/>
        </pc:sldMkLst>
        <pc:spChg chg="mod">
          <ac:chgData name="Alex Khaykin" userId="c43c23ddfab48438" providerId="LiveId" clId="{45B650BD-04BA-4772-BFE1-82760FE3323F}" dt="2024-05-10T15:55:09.480" v="2866" actId="14100"/>
          <ac:spMkLst>
            <pc:docMk/>
            <pc:sldMk cId="1912706850" sldId="291"/>
            <ac:spMk id="2" creationId="{6915161D-DF18-F39B-44B4-CDC1DC8D93FB}"/>
          </ac:spMkLst>
        </pc:spChg>
        <pc:spChg chg="mod">
          <ac:chgData name="Alex Khaykin" userId="c43c23ddfab48438" providerId="LiveId" clId="{45B650BD-04BA-4772-BFE1-82760FE3323F}" dt="2024-05-12T16:17:00.957" v="3158" actId="20577"/>
          <ac:spMkLst>
            <pc:docMk/>
            <pc:sldMk cId="1912706850" sldId="291"/>
            <ac:spMk id="3" creationId="{B179EBE4-DB1E-2573-C738-08FEFC09BCD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06D9F-F527-1811-4D6C-912D3E06BB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C7B32C1-CC00-C36F-FFEA-C1E1B4085E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8789908-4880-8A30-28E6-E6B018E2540F}"/>
              </a:ext>
            </a:extLst>
          </p:cNvPr>
          <p:cNvSpPr>
            <a:spLocks noGrp="1"/>
          </p:cNvSpPr>
          <p:nvPr>
            <p:ph type="dt" sz="half" idx="10"/>
          </p:nvPr>
        </p:nvSpPr>
        <p:spPr/>
        <p:txBody>
          <a:bodyPr/>
          <a:lstStyle/>
          <a:p>
            <a:fld id="{8FC8E525-0851-48BC-B8DC-B62A3BF8FCD4}" type="datetimeFigureOut">
              <a:rPr lang="en-US" smtClean="0"/>
              <a:t>5/12/2024</a:t>
            </a:fld>
            <a:endParaRPr lang="en-US" dirty="0"/>
          </a:p>
        </p:txBody>
      </p:sp>
      <p:sp>
        <p:nvSpPr>
          <p:cNvPr id="5" name="Footer Placeholder 4">
            <a:extLst>
              <a:ext uri="{FF2B5EF4-FFF2-40B4-BE49-F238E27FC236}">
                <a16:creationId xmlns:a16="http://schemas.microsoft.com/office/drawing/2014/main" id="{0C656446-146B-D357-4AD8-EC67374662C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38E7A6D-76DF-EECC-955B-A2EF5077DBD3}"/>
              </a:ext>
            </a:extLst>
          </p:cNvPr>
          <p:cNvSpPr>
            <a:spLocks noGrp="1"/>
          </p:cNvSpPr>
          <p:nvPr>
            <p:ph type="sldNum" sz="quarter" idx="12"/>
          </p:nvPr>
        </p:nvSpPr>
        <p:spPr/>
        <p:txBody>
          <a:bodyPr/>
          <a:lstStyle/>
          <a:p>
            <a:fld id="{E19E62DB-0833-40A5-9B93-50B131C92C5D}" type="slidenum">
              <a:rPr lang="en-US" smtClean="0"/>
              <a:t>‹#›</a:t>
            </a:fld>
            <a:endParaRPr lang="en-US" dirty="0"/>
          </a:p>
        </p:txBody>
      </p:sp>
    </p:spTree>
    <p:extLst>
      <p:ext uri="{BB962C8B-B14F-4D97-AF65-F5344CB8AC3E}">
        <p14:creationId xmlns:p14="http://schemas.microsoft.com/office/powerpoint/2010/main" val="4223525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8B0D9-A3DA-8A74-C5D7-3FD2CCEC81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4C56B5-76B4-FEA7-079F-8B5CC7F265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C4892F-7CF9-60E1-B8F6-BC577CC6184C}"/>
              </a:ext>
            </a:extLst>
          </p:cNvPr>
          <p:cNvSpPr>
            <a:spLocks noGrp="1"/>
          </p:cNvSpPr>
          <p:nvPr>
            <p:ph type="dt" sz="half" idx="10"/>
          </p:nvPr>
        </p:nvSpPr>
        <p:spPr/>
        <p:txBody>
          <a:bodyPr/>
          <a:lstStyle/>
          <a:p>
            <a:fld id="{8FC8E525-0851-48BC-B8DC-B62A3BF8FCD4}" type="datetimeFigureOut">
              <a:rPr lang="en-US" smtClean="0"/>
              <a:t>5/12/2024</a:t>
            </a:fld>
            <a:endParaRPr lang="en-US" dirty="0"/>
          </a:p>
        </p:txBody>
      </p:sp>
      <p:sp>
        <p:nvSpPr>
          <p:cNvPr id="5" name="Footer Placeholder 4">
            <a:extLst>
              <a:ext uri="{FF2B5EF4-FFF2-40B4-BE49-F238E27FC236}">
                <a16:creationId xmlns:a16="http://schemas.microsoft.com/office/drawing/2014/main" id="{2191A0AB-9763-D13B-BA7A-FD652C5D9D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01ECEFD-428F-B925-BB7F-BB40AF8A41F2}"/>
              </a:ext>
            </a:extLst>
          </p:cNvPr>
          <p:cNvSpPr>
            <a:spLocks noGrp="1"/>
          </p:cNvSpPr>
          <p:nvPr>
            <p:ph type="sldNum" sz="quarter" idx="12"/>
          </p:nvPr>
        </p:nvSpPr>
        <p:spPr/>
        <p:txBody>
          <a:bodyPr/>
          <a:lstStyle/>
          <a:p>
            <a:fld id="{E19E62DB-0833-40A5-9B93-50B131C92C5D}" type="slidenum">
              <a:rPr lang="en-US" smtClean="0"/>
              <a:t>‹#›</a:t>
            </a:fld>
            <a:endParaRPr lang="en-US" dirty="0"/>
          </a:p>
        </p:txBody>
      </p:sp>
    </p:spTree>
    <p:extLst>
      <p:ext uri="{BB962C8B-B14F-4D97-AF65-F5344CB8AC3E}">
        <p14:creationId xmlns:p14="http://schemas.microsoft.com/office/powerpoint/2010/main" val="1023523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9CEA3D-1BE3-6DD1-990F-34947BC9472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FB95621-E7AF-FC7F-39EC-4EB7CA3334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94AA89-1398-260F-294F-F00AD5CB7127}"/>
              </a:ext>
            </a:extLst>
          </p:cNvPr>
          <p:cNvSpPr>
            <a:spLocks noGrp="1"/>
          </p:cNvSpPr>
          <p:nvPr>
            <p:ph type="dt" sz="half" idx="10"/>
          </p:nvPr>
        </p:nvSpPr>
        <p:spPr/>
        <p:txBody>
          <a:bodyPr/>
          <a:lstStyle/>
          <a:p>
            <a:fld id="{8FC8E525-0851-48BC-B8DC-B62A3BF8FCD4}" type="datetimeFigureOut">
              <a:rPr lang="en-US" smtClean="0"/>
              <a:t>5/12/2024</a:t>
            </a:fld>
            <a:endParaRPr lang="en-US" dirty="0"/>
          </a:p>
        </p:txBody>
      </p:sp>
      <p:sp>
        <p:nvSpPr>
          <p:cNvPr id="5" name="Footer Placeholder 4">
            <a:extLst>
              <a:ext uri="{FF2B5EF4-FFF2-40B4-BE49-F238E27FC236}">
                <a16:creationId xmlns:a16="http://schemas.microsoft.com/office/drawing/2014/main" id="{97B644BA-401E-BA37-7DC7-618DA18226D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88936AF-9B1A-6955-C621-27C8C1DC240F}"/>
              </a:ext>
            </a:extLst>
          </p:cNvPr>
          <p:cNvSpPr>
            <a:spLocks noGrp="1"/>
          </p:cNvSpPr>
          <p:nvPr>
            <p:ph type="sldNum" sz="quarter" idx="12"/>
          </p:nvPr>
        </p:nvSpPr>
        <p:spPr/>
        <p:txBody>
          <a:bodyPr/>
          <a:lstStyle/>
          <a:p>
            <a:fld id="{E19E62DB-0833-40A5-9B93-50B131C92C5D}" type="slidenum">
              <a:rPr lang="en-US" smtClean="0"/>
              <a:t>‹#›</a:t>
            </a:fld>
            <a:endParaRPr lang="en-US" dirty="0"/>
          </a:p>
        </p:txBody>
      </p:sp>
    </p:spTree>
    <p:extLst>
      <p:ext uri="{BB962C8B-B14F-4D97-AF65-F5344CB8AC3E}">
        <p14:creationId xmlns:p14="http://schemas.microsoft.com/office/powerpoint/2010/main" val="4172212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7F043-9F78-911D-D4FA-1DF75542EA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E96DC4-BE1C-C2E6-EDCD-BD0363C861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8A04CB-531A-E85E-21F3-E0E2123465D1}"/>
              </a:ext>
            </a:extLst>
          </p:cNvPr>
          <p:cNvSpPr>
            <a:spLocks noGrp="1"/>
          </p:cNvSpPr>
          <p:nvPr>
            <p:ph type="dt" sz="half" idx="10"/>
          </p:nvPr>
        </p:nvSpPr>
        <p:spPr/>
        <p:txBody>
          <a:bodyPr/>
          <a:lstStyle/>
          <a:p>
            <a:fld id="{8FC8E525-0851-48BC-B8DC-B62A3BF8FCD4}" type="datetimeFigureOut">
              <a:rPr lang="en-US" smtClean="0"/>
              <a:t>5/12/2024</a:t>
            </a:fld>
            <a:endParaRPr lang="en-US" dirty="0"/>
          </a:p>
        </p:txBody>
      </p:sp>
      <p:sp>
        <p:nvSpPr>
          <p:cNvPr id="5" name="Footer Placeholder 4">
            <a:extLst>
              <a:ext uri="{FF2B5EF4-FFF2-40B4-BE49-F238E27FC236}">
                <a16:creationId xmlns:a16="http://schemas.microsoft.com/office/drawing/2014/main" id="{67907F4A-E6F2-DB9B-C1D3-3727CEEBB6E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ADD92BC-0D81-6279-E418-839F2F3D28AF}"/>
              </a:ext>
            </a:extLst>
          </p:cNvPr>
          <p:cNvSpPr>
            <a:spLocks noGrp="1"/>
          </p:cNvSpPr>
          <p:nvPr>
            <p:ph type="sldNum" sz="quarter" idx="12"/>
          </p:nvPr>
        </p:nvSpPr>
        <p:spPr/>
        <p:txBody>
          <a:bodyPr/>
          <a:lstStyle/>
          <a:p>
            <a:fld id="{E19E62DB-0833-40A5-9B93-50B131C92C5D}" type="slidenum">
              <a:rPr lang="en-US" smtClean="0"/>
              <a:t>‹#›</a:t>
            </a:fld>
            <a:endParaRPr lang="en-US" dirty="0"/>
          </a:p>
        </p:txBody>
      </p:sp>
    </p:spTree>
    <p:extLst>
      <p:ext uri="{BB962C8B-B14F-4D97-AF65-F5344CB8AC3E}">
        <p14:creationId xmlns:p14="http://schemas.microsoft.com/office/powerpoint/2010/main" val="637405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A55BE-31A5-64BA-2F12-4B5D9B4422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BE1AC05-6F6D-1E53-E66B-D249741460C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EEBCA0-9FDE-1C6E-D41F-4B78D67700C2}"/>
              </a:ext>
            </a:extLst>
          </p:cNvPr>
          <p:cNvSpPr>
            <a:spLocks noGrp="1"/>
          </p:cNvSpPr>
          <p:nvPr>
            <p:ph type="dt" sz="half" idx="10"/>
          </p:nvPr>
        </p:nvSpPr>
        <p:spPr/>
        <p:txBody>
          <a:bodyPr/>
          <a:lstStyle/>
          <a:p>
            <a:fld id="{8FC8E525-0851-48BC-B8DC-B62A3BF8FCD4}" type="datetimeFigureOut">
              <a:rPr lang="en-US" smtClean="0"/>
              <a:t>5/12/2024</a:t>
            </a:fld>
            <a:endParaRPr lang="en-US" dirty="0"/>
          </a:p>
        </p:txBody>
      </p:sp>
      <p:sp>
        <p:nvSpPr>
          <p:cNvPr id="5" name="Footer Placeholder 4">
            <a:extLst>
              <a:ext uri="{FF2B5EF4-FFF2-40B4-BE49-F238E27FC236}">
                <a16:creationId xmlns:a16="http://schemas.microsoft.com/office/drawing/2014/main" id="{A860C011-756E-C797-25B8-18E5CB5214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65A7A4C-F7D1-9F55-B279-0EF1EE4BFE96}"/>
              </a:ext>
            </a:extLst>
          </p:cNvPr>
          <p:cNvSpPr>
            <a:spLocks noGrp="1"/>
          </p:cNvSpPr>
          <p:nvPr>
            <p:ph type="sldNum" sz="quarter" idx="12"/>
          </p:nvPr>
        </p:nvSpPr>
        <p:spPr/>
        <p:txBody>
          <a:bodyPr/>
          <a:lstStyle/>
          <a:p>
            <a:fld id="{E19E62DB-0833-40A5-9B93-50B131C92C5D}" type="slidenum">
              <a:rPr lang="en-US" smtClean="0"/>
              <a:t>‹#›</a:t>
            </a:fld>
            <a:endParaRPr lang="en-US" dirty="0"/>
          </a:p>
        </p:txBody>
      </p:sp>
    </p:spTree>
    <p:extLst>
      <p:ext uri="{BB962C8B-B14F-4D97-AF65-F5344CB8AC3E}">
        <p14:creationId xmlns:p14="http://schemas.microsoft.com/office/powerpoint/2010/main" val="2537868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2A160-1772-725B-21F4-34C3120531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F5F872-1ACF-4BE6-2B79-4CC61988CB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4221584-2DCD-F918-C34E-2A332E3B20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FEB8164-F3BF-5299-8F4C-B38A94B1877D}"/>
              </a:ext>
            </a:extLst>
          </p:cNvPr>
          <p:cNvSpPr>
            <a:spLocks noGrp="1"/>
          </p:cNvSpPr>
          <p:nvPr>
            <p:ph type="dt" sz="half" idx="10"/>
          </p:nvPr>
        </p:nvSpPr>
        <p:spPr/>
        <p:txBody>
          <a:bodyPr/>
          <a:lstStyle/>
          <a:p>
            <a:fld id="{8FC8E525-0851-48BC-B8DC-B62A3BF8FCD4}" type="datetimeFigureOut">
              <a:rPr lang="en-US" smtClean="0"/>
              <a:t>5/12/2024</a:t>
            </a:fld>
            <a:endParaRPr lang="en-US" dirty="0"/>
          </a:p>
        </p:txBody>
      </p:sp>
      <p:sp>
        <p:nvSpPr>
          <p:cNvPr id="6" name="Footer Placeholder 5">
            <a:extLst>
              <a:ext uri="{FF2B5EF4-FFF2-40B4-BE49-F238E27FC236}">
                <a16:creationId xmlns:a16="http://schemas.microsoft.com/office/drawing/2014/main" id="{5264F50F-7C6D-BF57-DC36-958CD364432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693F806-B512-F09B-084B-EA5C517CE9B8}"/>
              </a:ext>
            </a:extLst>
          </p:cNvPr>
          <p:cNvSpPr>
            <a:spLocks noGrp="1"/>
          </p:cNvSpPr>
          <p:nvPr>
            <p:ph type="sldNum" sz="quarter" idx="12"/>
          </p:nvPr>
        </p:nvSpPr>
        <p:spPr/>
        <p:txBody>
          <a:bodyPr/>
          <a:lstStyle/>
          <a:p>
            <a:fld id="{E19E62DB-0833-40A5-9B93-50B131C92C5D}" type="slidenum">
              <a:rPr lang="en-US" smtClean="0"/>
              <a:t>‹#›</a:t>
            </a:fld>
            <a:endParaRPr lang="en-US" dirty="0"/>
          </a:p>
        </p:txBody>
      </p:sp>
    </p:spTree>
    <p:extLst>
      <p:ext uri="{BB962C8B-B14F-4D97-AF65-F5344CB8AC3E}">
        <p14:creationId xmlns:p14="http://schemas.microsoft.com/office/powerpoint/2010/main" val="3691691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F2EAE-910C-B2EE-AA90-022C2ECAE44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5EDCC8-C2D1-82FE-F491-59D872600C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3F1197-E179-A935-CAB9-30677226E70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BC9B3C7-0817-5ACC-887B-E1ACC93E19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9935BC-B223-01CC-5094-24E58F4279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CDAE9B5-7A31-B04B-8499-3882D8FF271E}"/>
              </a:ext>
            </a:extLst>
          </p:cNvPr>
          <p:cNvSpPr>
            <a:spLocks noGrp="1"/>
          </p:cNvSpPr>
          <p:nvPr>
            <p:ph type="dt" sz="half" idx="10"/>
          </p:nvPr>
        </p:nvSpPr>
        <p:spPr/>
        <p:txBody>
          <a:bodyPr/>
          <a:lstStyle/>
          <a:p>
            <a:fld id="{8FC8E525-0851-48BC-B8DC-B62A3BF8FCD4}" type="datetimeFigureOut">
              <a:rPr lang="en-US" smtClean="0"/>
              <a:t>5/12/2024</a:t>
            </a:fld>
            <a:endParaRPr lang="en-US" dirty="0"/>
          </a:p>
        </p:txBody>
      </p:sp>
      <p:sp>
        <p:nvSpPr>
          <p:cNvPr id="8" name="Footer Placeholder 7">
            <a:extLst>
              <a:ext uri="{FF2B5EF4-FFF2-40B4-BE49-F238E27FC236}">
                <a16:creationId xmlns:a16="http://schemas.microsoft.com/office/drawing/2014/main" id="{82DDD657-D108-69AA-5095-5C9EBA7AD1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8BD8B7-4237-5F89-9821-6C95F7592845}"/>
              </a:ext>
            </a:extLst>
          </p:cNvPr>
          <p:cNvSpPr>
            <a:spLocks noGrp="1"/>
          </p:cNvSpPr>
          <p:nvPr>
            <p:ph type="sldNum" sz="quarter" idx="12"/>
          </p:nvPr>
        </p:nvSpPr>
        <p:spPr/>
        <p:txBody>
          <a:bodyPr/>
          <a:lstStyle/>
          <a:p>
            <a:fld id="{E19E62DB-0833-40A5-9B93-50B131C92C5D}" type="slidenum">
              <a:rPr lang="en-US" smtClean="0"/>
              <a:t>‹#›</a:t>
            </a:fld>
            <a:endParaRPr lang="en-US" dirty="0"/>
          </a:p>
        </p:txBody>
      </p:sp>
    </p:spTree>
    <p:extLst>
      <p:ext uri="{BB962C8B-B14F-4D97-AF65-F5344CB8AC3E}">
        <p14:creationId xmlns:p14="http://schemas.microsoft.com/office/powerpoint/2010/main" val="3429347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A7A56-B5D6-8917-33B3-D957587978E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5B82A50-C4E0-399B-9342-34088829EC05}"/>
              </a:ext>
            </a:extLst>
          </p:cNvPr>
          <p:cNvSpPr>
            <a:spLocks noGrp="1"/>
          </p:cNvSpPr>
          <p:nvPr>
            <p:ph type="dt" sz="half" idx="10"/>
          </p:nvPr>
        </p:nvSpPr>
        <p:spPr/>
        <p:txBody>
          <a:bodyPr/>
          <a:lstStyle/>
          <a:p>
            <a:fld id="{8FC8E525-0851-48BC-B8DC-B62A3BF8FCD4}" type="datetimeFigureOut">
              <a:rPr lang="en-US" smtClean="0"/>
              <a:t>5/12/2024</a:t>
            </a:fld>
            <a:endParaRPr lang="en-US" dirty="0"/>
          </a:p>
        </p:txBody>
      </p:sp>
      <p:sp>
        <p:nvSpPr>
          <p:cNvPr id="4" name="Footer Placeholder 3">
            <a:extLst>
              <a:ext uri="{FF2B5EF4-FFF2-40B4-BE49-F238E27FC236}">
                <a16:creationId xmlns:a16="http://schemas.microsoft.com/office/drawing/2014/main" id="{0A5A13A7-8423-E7AC-D626-E36E6D9973BC}"/>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8E36B6FA-2874-62FB-61A5-9574906BA5E8}"/>
              </a:ext>
            </a:extLst>
          </p:cNvPr>
          <p:cNvSpPr>
            <a:spLocks noGrp="1"/>
          </p:cNvSpPr>
          <p:nvPr>
            <p:ph type="sldNum" sz="quarter" idx="12"/>
          </p:nvPr>
        </p:nvSpPr>
        <p:spPr/>
        <p:txBody>
          <a:bodyPr/>
          <a:lstStyle/>
          <a:p>
            <a:fld id="{E19E62DB-0833-40A5-9B93-50B131C92C5D}" type="slidenum">
              <a:rPr lang="en-US" smtClean="0"/>
              <a:t>‹#›</a:t>
            </a:fld>
            <a:endParaRPr lang="en-US" dirty="0"/>
          </a:p>
        </p:txBody>
      </p:sp>
    </p:spTree>
    <p:extLst>
      <p:ext uri="{BB962C8B-B14F-4D97-AF65-F5344CB8AC3E}">
        <p14:creationId xmlns:p14="http://schemas.microsoft.com/office/powerpoint/2010/main" val="1272312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2F900E-A8A4-2CD2-B42B-3ADDC482F5F8}"/>
              </a:ext>
            </a:extLst>
          </p:cNvPr>
          <p:cNvSpPr>
            <a:spLocks noGrp="1"/>
          </p:cNvSpPr>
          <p:nvPr>
            <p:ph type="dt" sz="half" idx="10"/>
          </p:nvPr>
        </p:nvSpPr>
        <p:spPr/>
        <p:txBody>
          <a:bodyPr/>
          <a:lstStyle/>
          <a:p>
            <a:fld id="{8FC8E525-0851-48BC-B8DC-B62A3BF8FCD4}" type="datetimeFigureOut">
              <a:rPr lang="en-US" smtClean="0"/>
              <a:t>5/12/2024</a:t>
            </a:fld>
            <a:endParaRPr lang="en-US" dirty="0"/>
          </a:p>
        </p:txBody>
      </p:sp>
      <p:sp>
        <p:nvSpPr>
          <p:cNvPr id="3" name="Footer Placeholder 2">
            <a:extLst>
              <a:ext uri="{FF2B5EF4-FFF2-40B4-BE49-F238E27FC236}">
                <a16:creationId xmlns:a16="http://schemas.microsoft.com/office/drawing/2014/main" id="{4214E57B-4E42-CC8C-EC19-BB4CEF4A3C2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F1BCBB9A-7153-2AD4-6D95-12034F7E3C8A}"/>
              </a:ext>
            </a:extLst>
          </p:cNvPr>
          <p:cNvSpPr>
            <a:spLocks noGrp="1"/>
          </p:cNvSpPr>
          <p:nvPr>
            <p:ph type="sldNum" sz="quarter" idx="12"/>
          </p:nvPr>
        </p:nvSpPr>
        <p:spPr/>
        <p:txBody>
          <a:bodyPr/>
          <a:lstStyle/>
          <a:p>
            <a:fld id="{E19E62DB-0833-40A5-9B93-50B131C92C5D}" type="slidenum">
              <a:rPr lang="en-US" smtClean="0"/>
              <a:t>‹#›</a:t>
            </a:fld>
            <a:endParaRPr lang="en-US" dirty="0"/>
          </a:p>
        </p:txBody>
      </p:sp>
    </p:spTree>
    <p:extLst>
      <p:ext uri="{BB962C8B-B14F-4D97-AF65-F5344CB8AC3E}">
        <p14:creationId xmlns:p14="http://schemas.microsoft.com/office/powerpoint/2010/main" val="2539248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1D730-7E7D-286E-D4D1-B2BC35FFB9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BDB6E73-2294-A803-6450-EA6AB78127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CD03DF8-FDAE-3AAE-D028-8BACD06EED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E7456E-B85B-E630-52E5-89D6D7F9E114}"/>
              </a:ext>
            </a:extLst>
          </p:cNvPr>
          <p:cNvSpPr>
            <a:spLocks noGrp="1"/>
          </p:cNvSpPr>
          <p:nvPr>
            <p:ph type="dt" sz="half" idx="10"/>
          </p:nvPr>
        </p:nvSpPr>
        <p:spPr/>
        <p:txBody>
          <a:bodyPr/>
          <a:lstStyle/>
          <a:p>
            <a:fld id="{8FC8E525-0851-48BC-B8DC-B62A3BF8FCD4}" type="datetimeFigureOut">
              <a:rPr lang="en-US" smtClean="0"/>
              <a:t>5/12/2024</a:t>
            </a:fld>
            <a:endParaRPr lang="en-US" dirty="0"/>
          </a:p>
        </p:txBody>
      </p:sp>
      <p:sp>
        <p:nvSpPr>
          <p:cNvPr id="6" name="Footer Placeholder 5">
            <a:extLst>
              <a:ext uri="{FF2B5EF4-FFF2-40B4-BE49-F238E27FC236}">
                <a16:creationId xmlns:a16="http://schemas.microsoft.com/office/drawing/2014/main" id="{F99BC8EF-03CB-333C-14A1-441312EE8FA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7677CEB-3211-DF99-C29A-7A81836E6003}"/>
              </a:ext>
            </a:extLst>
          </p:cNvPr>
          <p:cNvSpPr>
            <a:spLocks noGrp="1"/>
          </p:cNvSpPr>
          <p:nvPr>
            <p:ph type="sldNum" sz="quarter" idx="12"/>
          </p:nvPr>
        </p:nvSpPr>
        <p:spPr/>
        <p:txBody>
          <a:bodyPr/>
          <a:lstStyle/>
          <a:p>
            <a:fld id="{E19E62DB-0833-40A5-9B93-50B131C92C5D}" type="slidenum">
              <a:rPr lang="en-US" smtClean="0"/>
              <a:t>‹#›</a:t>
            </a:fld>
            <a:endParaRPr lang="en-US" dirty="0"/>
          </a:p>
        </p:txBody>
      </p:sp>
    </p:spTree>
    <p:extLst>
      <p:ext uri="{BB962C8B-B14F-4D97-AF65-F5344CB8AC3E}">
        <p14:creationId xmlns:p14="http://schemas.microsoft.com/office/powerpoint/2010/main" val="4073706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C92A5-4CD5-6411-AF27-E5DAC07022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B31B820-0087-EFF2-96F5-79B7E282BD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1E6BA7A-B24A-1F6A-662E-F04A2A576F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2B19E3-1D1A-FDDA-CFCF-D07330C2765E}"/>
              </a:ext>
            </a:extLst>
          </p:cNvPr>
          <p:cNvSpPr>
            <a:spLocks noGrp="1"/>
          </p:cNvSpPr>
          <p:nvPr>
            <p:ph type="dt" sz="half" idx="10"/>
          </p:nvPr>
        </p:nvSpPr>
        <p:spPr/>
        <p:txBody>
          <a:bodyPr/>
          <a:lstStyle/>
          <a:p>
            <a:fld id="{8FC8E525-0851-48BC-B8DC-B62A3BF8FCD4}" type="datetimeFigureOut">
              <a:rPr lang="en-US" smtClean="0"/>
              <a:t>5/12/2024</a:t>
            </a:fld>
            <a:endParaRPr lang="en-US" dirty="0"/>
          </a:p>
        </p:txBody>
      </p:sp>
      <p:sp>
        <p:nvSpPr>
          <p:cNvPr id="6" name="Footer Placeholder 5">
            <a:extLst>
              <a:ext uri="{FF2B5EF4-FFF2-40B4-BE49-F238E27FC236}">
                <a16:creationId xmlns:a16="http://schemas.microsoft.com/office/drawing/2014/main" id="{81839D0D-52DF-FEB4-E5F2-B3240FA73DA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BA01C53-6462-9A35-C1B9-8EF93C9130CD}"/>
              </a:ext>
            </a:extLst>
          </p:cNvPr>
          <p:cNvSpPr>
            <a:spLocks noGrp="1"/>
          </p:cNvSpPr>
          <p:nvPr>
            <p:ph type="sldNum" sz="quarter" idx="12"/>
          </p:nvPr>
        </p:nvSpPr>
        <p:spPr/>
        <p:txBody>
          <a:bodyPr/>
          <a:lstStyle/>
          <a:p>
            <a:fld id="{E19E62DB-0833-40A5-9B93-50B131C92C5D}" type="slidenum">
              <a:rPr lang="en-US" smtClean="0"/>
              <a:t>‹#›</a:t>
            </a:fld>
            <a:endParaRPr lang="en-US" dirty="0"/>
          </a:p>
        </p:txBody>
      </p:sp>
    </p:spTree>
    <p:extLst>
      <p:ext uri="{BB962C8B-B14F-4D97-AF65-F5344CB8AC3E}">
        <p14:creationId xmlns:p14="http://schemas.microsoft.com/office/powerpoint/2010/main" val="3396611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261036-E799-B473-70F8-A8CF39B44E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25D46BA-F796-6D9C-97D4-9EFD7A81A7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4097B-12C2-9370-7193-4D0EDE83B8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FC8E525-0851-48BC-B8DC-B62A3BF8FCD4}" type="datetimeFigureOut">
              <a:rPr lang="en-US" smtClean="0"/>
              <a:t>5/12/2024</a:t>
            </a:fld>
            <a:endParaRPr lang="en-US" dirty="0"/>
          </a:p>
        </p:txBody>
      </p:sp>
      <p:sp>
        <p:nvSpPr>
          <p:cNvPr id="5" name="Footer Placeholder 4">
            <a:extLst>
              <a:ext uri="{FF2B5EF4-FFF2-40B4-BE49-F238E27FC236}">
                <a16:creationId xmlns:a16="http://schemas.microsoft.com/office/drawing/2014/main" id="{9B1F3635-C6C5-11D3-0E6A-B1A297CB91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AF90CC50-515A-4C7E-7FCD-D5765DCEC5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19E62DB-0833-40A5-9B93-50B131C92C5D}" type="slidenum">
              <a:rPr lang="en-US" smtClean="0"/>
              <a:t>‹#›</a:t>
            </a:fld>
            <a:endParaRPr lang="en-US" dirty="0"/>
          </a:p>
        </p:txBody>
      </p:sp>
    </p:spTree>
    <p:extLst>
      <p:ext uri="{BB962C8B-B14F-4D97-AF65-F5344CB8AC3E}">
        <p14:creationId xmlns:p14="http://schemas.microsoft.com/office/powerpoint/2010/main" val="203292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03C14-6B15-4ED4-4539-FA6E33DC888A}"/>
              </a:ext>
            </a:extLst>
          </p:cNvPr>
          <p:cNvSpPr>
            <a:spLocks noGrp="1"/>
          </p:cNvSpPr>
          <p:nvPr>
            <p:ph type="ctrTitle"/>
          </p:nvPr>
        </p:nvSpPr>
        <p:spPr/>
        <p:txBody>
          <a:bodyPr/>
          <a:lstStyle/>
          <a:p>
            <a:r>
              <a:rPr lang="en-US" dirty="0"/>
              <a:t>Violent Hate Crime Statistics  Research Paper </a:t>
            </a:r>
          </a:p>
        </p:txBody>
      </p:sp>
      <p:sp>
        <p:nvSpPr>
          <p:cNvPr id="3" name="Subtitle 2">
            <a:extLst>
              <a:ext uri="{FF2B5EF4-FFF2-40B4-BE49-F238E27FC236}">
                <a16:creationId xmlns:a16="http://schemas.microsoft.com/office/drawing/2014/main" id="{5D6AF793-B6D1-4263-AE53-4C2737CA83E9}"/>
              </a:ext>
            </a:extLst>
          </p:cNvPr>
          <p:cNvSpPr>
            <a:spLocks noGrp="1"/>
          </p:cNvSpPr>
          <p:nvPr>
            <p:ph type="subTitle" idx="1"/>
          </p:nvPr>
        </p:nvSpPr>
        <p:spPr/>
        <p:txBody>
          <a:bodyPr/>
          <a:lstStyle/>
          <a:p>
            <a:r>
              <a:rPr lang="en-US" dirty="0"/>
              <a:t>Presentation</a:t>
            </a:r>
          </a:p>
        </p:txBody>
      </p:sp>
    </p:spTree>
    <p:extLst>
      <p:ext uri="{BB962C8B-B14F-4D97-AF65-F5344CB8AC3E}">
        <p14:creationId xmlns:p14="http://schemas.microsoft.com/office/powerpoint/2010/main" val="12134397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C23B3-C30F-397C-8E4E-68B22D8270D7}"/>
              </a:ext>
            </a:extLst>
          </p:cNvPr>
          <p:cNvSpPr>
            <a:spLocks noGrp="1"/>
          </p:cNvSpPr>
          <p:nvPr>
            <p:ph type="title"/>
          </p:nvPr>
        </p:nvSpPr>
        <p:spPr/>
        <p:txBody>
          <a:bodyPr/>
          <a:lstStyle/>
          <a:p>
            <a:pPr algn="ctr"/>
            <a:r>
              <a:rPr lang="en-US" dirty="0"/>
              <a:t>Data Preparation</a:t>
            </a:r>
          </a:p>
        </p:txBody>
      </p:sp>
      <p:sp>
        <p:nvSpPr>
          <p:cNvPr id="3" name="Content Placeholder 2">
            <a:extLst>
              <a:ext uri="{FF2B5EF4-FFF2-40B4-BE49-F238E27FC236}">
                <a16:creationId xmlns:a16="http://schemas.microsoft.com/office/drawing/2014/main" id="{E9BD9CFB-455D-B24F-1FB7-777C4FB364B8}"/>
              </a:ext>
            </a:extLst>
          </p:cNvPr>
          <p:cNvSpPr>
            <a:spLocks noGrp="1"/>
          </p:cNvSpPr>
          <p:nvPr>
            <p:ph idx="1"/>
          </p:nvPr>
        </p:nvSpPr>
        <p:spPr>
          <a:xfrm>
            <a:off x="838200" y="1453663"/>
            <a:ext cx="10515600" cy="3411414"/>
          </a:xfrm>
        </p:spPr>
        <p:txBody>
          <a:bodyPr/>
          <a:lstStyle/>
          <a:p>
            <a:r>
              <a:rPr lang="en-US" b="1" i="0" dirty="0">
                <a:solidFill>
                  <a:srgbClr val="111111"/>
                </a:solidFill>
                <a:effectLst/>
                <a:highlight>
                  <a:srgbClr val="FFFFFF"/>
                </a:highlight>
                <a:latin typeface="-apple-system"/>
              </a:rPr>
              <a:t>Feature Selection:</a:t>
            </a:r>
            <a:endParaRPr lang="en-US" b="0" i="0" dirty="0">
              <a:solidFill>
                <a:srgbClr val="111111"/>
              </a:solidFill>
              <a:effectLst/>
              <a:highlight>
                <a:srgbClr val="FFFFFF"/>
              </a:highlight>
              <a:latin typeface="-apple-system"/>
            </a:endParaRPr>
          </a:p>
          <a:p>
            <a:pPr lvl="1"/>
            <a:r>
              <a:rPr lang="en-US" b="0" i="0" dirty="0">
                <a:solidFill>
                  <a:srgbClr val="111111"/>
                </a:solidFill>
                <a:effectLst/>
                <a:highlight>
                  <a:srgbClr val="FFFFFF"/>
                </a:highlight>
                <a:latin typeface="-apple-system"/>
              </a:rPr>
              <a:t>Features with very low proportions of violent hate crimes (possibly even zero occurrences) </a:t>
            </a:r>
            <a:r>
              <a:rPr lang="en-US" dirty="0">
                <a:solidFill>
                  <a:srgbClr val="111111"/>
                </a:solidFill>
                <a:highlight>
                  <a:srgbClr val="FFFFFF"/>
                </a:highlight>
                <a:latin typeface="-apple-system"/>
              </a:rPr>
              <a:t>wer</a:t>
            </a:r>
            <a:r>
              <a:rPr lang="en-US" b="0" i="0" dirty="0">
                <a:solidFill>
                  <a:srgbClr val="111111"/>
                </a:solidFill>
                <a:effectLst/>
                <a:highlight>
                  <a:srgbClr val="FFFFFF"/>
                </a:highlight>
                <a:latin typeface="-apple-system"/>
              </a:rPr>
              <a:t>e dropped.</a:t>
            </a:r>
          </a:p>
          <a:p>
            <a:pPr lvl="1"/>
            <a:r>
              <a:rPr lang="en-US" b="0" i="0" dirty="0">
                <a:solidFill>
                  <a:srgbClr val="111111"/>
                </a:solidFill>
                <a:effectLst/>
                <a:highlight>
                  <a:srgbClr val="FFFFFF"/>
                </a:highlight>
                <a:latin typeface="-apple-system"/>
              </a:rPr>
              <a:t>A threshold of under 1% occurrences in both violent and non-violent categories was used for feature selection.</a:t>
            </a:r>
          </a:p>
          <a:p>
            <a:pPr algn="l"/>
            <a:r>
              <a:rPr lang="en-US" b="1" i="0" dirty="0">
                <a:solidFill>
                  <a:srgbClr val="111111"/>
                </a:solidFill>
                <a:effectLst/>
                <a:highlight>
                  <a:srgbClr val="FFFFFF"/>
                </a:highlight>
                <a:latin typeface="-apple-system"/>
              </a:rPr>
              <a:t>Conclusion:</a:t>
            </a:r>
            <a:r>
              <a:rPr lang="en-US" b="0" i="0" dirty="0">
                <a:solidFill>
                  <a:srgbClr val="111111"/>
                </a:solidFill>
                <a:effectLst/>
                <a:highlight>
                  <a:srgbClr val="FFFFFF"/>
                </a:highlight>
                <a:latin typeface="-apple-system"/>
              </a:rPr>
              <a:t> Effective data preparation is critical for building reliable predictive models. By transforming and engineering features, I can enhance </a:t>
            </a:r>
            <a:r>
              <a:rPr lang="en-US" dirty="0">
                <a:solidFill>
                  <a:srgbClr val="111111"/>
                </a:solidFill>
                <a:highlight>
                  <a:srgbClr val="FFFFFF"/>
                </a:highlight>
                <a:latin typeface="-apple-system"/>
              </a:rPr>
              <a:t>the</a:t>
            </a:r>
            <a:r>
              <a:rPr lang="en-US" b="0" i="0" dirty="0">
                <a:solidFill>
                  <a:srgbClr val="111111"/>
                </a:solidFill>
                <a:effectLst/>
                <a:highlight>
                  <a:srgbClr val="FFFFFF"/>
                </a:highlight>
                <a:latin typeface="-apple-system"/>
              </a:rPr>
              <a:t> ability to predict violent hate crimes accurately.</a:t>
            </a:r>
          </a:p>
          <a:p>
            <a:endParaRPr lang="en-US" dirty="0"/>
          </a:p>
        </p:txBody>
      </p:sp>
    </p:spTree>
    <p:extLst>
      <p:ext uri="{BB962C8B-B14F-4D97-AF65-F5344CB8AC3E}">
        <p14:creationId xmlns:p14="http://schemas.microsoft.com/office/powerpoint/2010/main" val="2573709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1D7DF-E94E-A33F-09FE-7E433AEDF52E}"/>
              </a:ext>
            </a:extLst>
          </p:cNvPr>
          <p:cNvSpPr>
            <a:spLocks noGrp="1"/>
          </p:cNvSpPr>
          <p:nvPr>
            <p:ph type="title"/>
          </p:nvPr>
        </p:nvSpPr>
        <p:spPr>
          <a:xfrm>
            <a:off x="838200" y="365125"/>
            <a:ext cx="10515600" cy="659003"/>
          </a:xfrm>
        </p:spPr>
        <p:txBody>
          <a:bodyPr>
            <a:normAutofit fontScale="90000"/>
          </a:bodyPr>
          <a:lstStyle/>
          <a:p>
            <a:pPr algn="ctr"/>
            <a:r>
              <a:rPr lang="en-US" dirty="0"/>
              <a:t>Data Exploration</a:t>
            </a:r>
          </a:p>
        </p:txBody>
      </p:sp>
      <p:sp>
        <p:nvSpPr>
          <p:cNvPr id="3" name="Content Placeholder 2">
            <a:extLst>
              <a:ext uri="{FF2B5EF4-FFF2-40B4-BE49-F238E27FC236}">
                <a16:creationId xmlns:a16="http://schemas.microsoft.com/office/drawing/2014/main" id="{519A1857-1DF6-1437-8692-02D1B5CF7C8C}"/>
              </a:ext>
            </a:extLst>
          </p:cNvPr>
          <p:cNvSpPr>
            <a:spLocks noGrp="1"/>
          </p:cNvSpPr>
          <p:nvPr>
            <p:ph idx="1"/>
          </p:nvPr>
        </p:nvSpPr>
        <p:spPr>
          <a:xfrm>
            <a:off x="838200" y="1024128"/>
            <a:ext cx="10515600" cy="5571744"/>
          </a:xfrm>
        </p:spPr>
        <p:txBody>
          <a:bodyPr>
            <a:normAutofit/>
          </a:bodyPr>
          <a:lstStyle/>
          <a:p>
            <a:r>
              <a:rPr lang="en-US" sz="1600" b="1" i="0" dirty="0">
                <a:solidFill>
                  <a:srgbClr val="111111"/>
                </a:solidFill>
                <a:effectLst/>
                <a:highlight>
                  <a:srgbClr val="FFFFFF"/>
                </a:highlight>
                <a:latin typeface="-apple-system"/>
              </a:rPr>
              <a:t>Temporal Variation:</a:t>
            </a:r>
            <a:endParaRPr lang="en-US" sz="1600" b="0" i="0" dirty="0">
              <a:solidFill>
                <a:srgbClr val="111111"/>
              </a:solidFill>
              <a:effectLst/>
              <a:highlight>
                <a:srgbClr val="FFFFFF"/>
              </a:highlight>
              <a:latin typeface="-apple-system"/>
            </a:endParaRPr>
          </a:p>
          <a:p>
            <a:pPr lvl="1"/>
            <a:r>
              <a:rPr lang="en-US" sz="1600" b="0" i="0" dirty="0">
                <a:solidFill>
                  <a:srgbClr val="111111"/>
                </a:solidFill>
                <a:effectLst/>
                <a:highlight>
                  <a:srgbClr val="FFFFFF"/>
                </a:highlight>
                <a:latin typeface="-apple-system"/>
              </a:rPr>
              <a:t>Hate crimes often exhibit fluctuations over time due to various contextual factors.</a:t>
            </a:r>
          </a:p>
          <a:p>
            <a:pPr lvl="1"/>
            <a:r>
              <a:rPr lang="en-US" sz="1600" b="0" i="0" dirty="0">
                <a:solidFill>
                  <a:srgbClr val="111111"/>
                </a:solidFill>
                <a:effectLst/>
                <a:highlight>
                  <a:srgbClr val="FFFFFF"/>
                </a:highlight>
                <a:latin typeface="-apple-system"/>
              </a:rPr>
              <a:t>They found that:</a:t>
            </a:r>
          </a:p>
          <a:p>
            <a:pPr lvl="2"/>
            <a:r>
              <a:rPr lang="en-US" sz="1600" b="1" i="0" dirty="0">
                <a:solidFill>
                  <a:srgbClr val="111111"/>
                </a:solidFill>
                <a:effectLst/>
                <a:highlight>
                  <a:srgbClr val="FFFFFF"/>
                </a:highlight>
                <a:latin typeface="-apple-system"/>
              </a:rPr>
              <a:t>Terrorist Attacks:</a:t>
            </a:r>
            <a:r>
              <a:rPr lang="en-US" sz="1600" b="0" i="0" dirty="0">
                <a:solidFill>
                  <a:srgbClr val="111111"/>
                </a:solidFill>
                <a:effectLst/>
                <a:highlight>
                  <a:srgbClr val="FFFFFF"/>
                </a:highlight>
                <a:latin typeface="-apple-system"/>
              </a:rPr>
              <a:t> Both print and online news related to terrorism, refugees, and immigration are associated with an increase in nonviolent hate crimes.</a:t>
            </a:r>
          </a:p>
          <a:p>
            <a:pPr lvl="2"/>
            <a:r>
              <a:rPr lang="en-US" sz="1600" b="1" i="0" dirty="0">
                <a:solidFill>
                  <a:srgbClr val="111111"/>
                </a:solidFill>
                <a:effectLst/>
                <a:highlight>
                  <a:srgbClr val="FFFFFF"/>
                </a:highlight>
                <a:latin typeface="-apple-system"/>
              </a:rPr>
              <a:t>Hate Speech Prosecution:</a:t>
            </a:r>
            <a:r>
              <a:rPr lang="en-US" sz="1600" b="0" i="0" dirty="0">
                <a:solidFill>
                  <a:srgbClr val="111111"/>
                </a:solidFill>
                <a:effectLst/>
                <a:highlight>
                  <a:srgbClr val="FFFFFF"/>
                </a:highlight>
                <a:latin typeface="-apple-system"/>
              </a:rPr>
              <a:t> News about the hate speech prosecution of a prominent political leader also influenced nonviolent hate crime occurrence.</a:t>
            </a:r>
          </a:p>
          <a:p>
            <a:pPr lvl="2"/>
            <a:r>
              <a:rPr lang="en-US" sz="1600" b="1" i="0" dirty="0">
                <a:solidFill>
                  <a:srgbClr val="111111"/>
                </a:solidFill>
                <a:effectLst/>
                <a:highlight>
                  <a:srgbClr val="FFFFFF"/>
                </a:highlight>
                <a:latin typeface="-apple-system"/>
              </a:rPr>
              <a:t>Speech by Anti-Immigration Actors:</a:t>
            </a:r>
            <a:r>
              <a:rPr lang="en-US" sz="1600" b="0" i="0" dirty="0">
                <a:solidFill>
                  <a:srgbClr val="111111"/>
                </a:solidFill>
                <a:effectLst/>
                <a:highlight>
                  <a:srgbClr val="FFFFFF"/>
                </a:highlight>
                <a:latin typeface="-apple-system"/>
              </a:rPr>
              <a:t> Tentative evidence suggested a contagion effect related to anti-immigration actors.</a:t>
            </a:r>
          </a:p>
          <a:p>
            <a:pPr lvl="2"/>
            <a:r>
              <a:rPr lang="en-US" sz="1600" b="1" i="0" dirty="0">
                <a:solidFill>
                  <a:srgbClr val="111111"/>
                </a:solidFill>
                <a:effectLst/>
                <a:highlight>
                  <a:srgbClr val="FFFFFF"/>
                </a:highlight>
                <a:latin typeface="-apple-system"/>
              </a:rPr>
              <a:t>Violent Hate Crime:</a:t>
            </a:r>
            <a:r>
              <a:rPr lang="en-US" sz="1600" b="0" i="0" dirty="0">
                <a:solidFill>
                  <a:srgbClr val="111111"/>
                </a:solidFill>
                <a:effectLst/>
                <a:highlight>
                  <a:srgbClr val="FFFFFF"/>
                </a:highlight>
                <a:latin typeface="-apple-system"/>
              </a:rPr>
              <a:t> Only terrorist attacks had a modest effect on violent hate crimes.</a:t>
            </a:r>
          </a:p>
          <a:p>
            <a:r>
              <a:rPr lang="en-US" sz="1600" b="1" i="0" dirty="0">
                <a:solidFill>
                  <a:srgbClr val="111111"/>
                </a:solidFill>
                <a:effectLst/>
                <a:highlight>
                  <a:srgbClr val="FFFFFF"/>
                </a:highlight>
                <a:latin typeface="-apple-system"/>
              </a:rPr>
              <a:t>Geographic Variation:</a:t>
            </a:r>
            <a:endParaRPr lang="en-US" sz="1600" b="0" i="0" dirty="0">
              <a:solidFill>
                <a:srgbClr val="111111"/>
              </a:solidFill>
              <a:effectLst/>
              <a:highlight>
                <a:srgbClr val="FFFFFF"/>
              </a:highlight>
              <a:latin typeface="-apple-system"/>
            </a:endParaRPr>
          </a:p>
          <a:p>
            <a:pPr lvl="1"/>
            <a:r>
              <a:rPr lang="en-US" sz="1600" b="0" i="0" dirty="0">
                <a:solidFill>
                  <a:srgbClr val="111111"/>
                </a:solidFill>
                <a:effectLst/>
                <a:highlight>
                  <a:srgbClr val="FFFFFF"/>
                </a:highlight>
                <a:latin typeface="-apple-system"/>
              </a:rPr>
              <a:t>Hate crimes are not evenly distributed geographically.</a:t>
            </a:r>
          </a:p>
          <a:p>
            <a:pPr lvl="1"/>
            <a:r>
              <a:rPr lang="en-US" sz="1600" b="0" i="0" dirty="0">
                <a:solidFill>
                  <a:srgbClr val="111111"/>
                </a:solidFill>
                <a:effectLst/>
                <a:highlight>
                  <a:srgbClr val="FFFFFF"/>
                </a:highlight>
                <a:latin typeface="-apple-system"/>
              </a:rPr>
              <a:t>Understanding the spatial distribution of hate crimes can inform targeted interventions and policy decisions.</a:t>
            </a:r>
          </a:p>
          <a:p>
            <a:r>
              <a:rPr lang="en-US" sz="1600" b="1" i="0" dirty="0">
                <a:solidFill>
                  <a:srgbClr val="111111"/>
                </a:solidFill>
                <a:effectLst/>
                <a:highlight>
                  <a:srgbClr val="FFFFFF"/>
                </a:highlight>
                <a:latin typeface="-apple-system"/>
              </a:rPr>
              <a:t>Contextual Factors:</a:t>
            </a:r>
            <a:endParaRPr lang="en-US" sz="1600" b="0" i="0" dirty="0">
              <a:solidFill>
                <a:srgbClr val="111111"/>
              </a:solidFill>
              <a:effectLst/>
              <a:highlight>
                <a:srgbClr val="FFFFFF"/>
              </a:highlight>
              <a:latin typeface="-apple-system"/>
            </a:endParaRPr>
          </a:p>
          <a:p>
            <a:pPr lvl="1"/>
            <a:r>
              <a:rPr lang="en-US" sz="1600" b="0" i="0" dirty="0">
                <a:solidFill>
                  <a:srgbClr val="111111"/>
                </a:solidFill>
                <a:effectLst/>
                <a:highlight>
                  <a:srgbClr val="FFFFFF"/>
                </a:highlight>
                <a:latin typeface="-apple-system"/>
              </a:rPr>
              <a:t>The interplay of security (terrorism), media (news), and political factors contributes to a climate for hate.</a:t>
            </a:r>
          </a:p>
          <a:p>
            <a:pPr lvl="1"/>
            <a:r>
              <a:rPr lang="en-US" sz="1600" b="0" i="0" dirty="0">
                <a:solidFill>
                  <a:srgbClr val="111111"/>
                </a:solidFill>
                <a:effectLst/>
                <a:highlight>
                  <a:srgbClr val="FFFFFF"/>
                </a:highlight>
                <a:latin typeface="-apple-system"/>
              </a:rPr>
              <a:t>Perceived threats play a key role in shaping hate crime incidence.</a:t>
            </a:r>
          </a:p>
          <a:p>
            <a:r>
              <a:rPr lang="en-US" sz="1600" b="0" i="0" dirty="0">
                <a:solidFill>
                  <a:srgbClr val="111111"/>
                </a:solidFill>
                <a:effectLst/>
                <a:highlight>
                  <a:srgbClr val="FFFFFF"/>
                </a:highlight>
                <a:latin typeface="-apple-system"/>
              </a:rPr>
              <a:t>In summary, exploring temporal and geographic trends in hate crimes provides valuable insights for prevention and intervention efforts. By analyzing </a:t>
            </a:r>
            <a:r>
              <a:rPr lang="en-US" sz="1600" dirty="0">
                <a:solidFill>
                  <a:srgbClr val="111111"/>
                </a:solidFill>
                <a:highlight>
                  <a:srgbClr val="FFFFFF"/>
                </a:highlight>
                <a:latin typeface="-apple-system"/>
              </a:rPr>
              <a:t>the </a:t>
            </a:r>
            <a:r>
              <a:rPr lang="en-US" sz="1600" b="0" i="0" dirty="0">
                <a:solidFill>
                  <a:srgbClr val="111111"/>
                </a:solidFill>
                <a:effectLst/>
                <a:highlight>
                  <a:srgbClr val="FFFFFF"/>
                </a:highlight>
                <a:latin typeface="-apple-system"/>
              </a:rPr>
              <a:t>dataset, I can further investigate these patterns and contribute to a better understanding of hate-motivated offenses.</a:t>
            </a:r>
          </a:p>
          <a:p>
            <a:pPr marL="0" indent="0">
              <a:buNone/>
            </a:pPr>
            <a:endParaRPr lang="en-US" dirty="0"/>
          </a:p>
        </p:txBody>
      </p:sp>
    </p:spTree>
    <p:extLst>
      <p:ext uri="{BB962C8B-B14F-4D97-AF65-F5344CB8AC3E}">
        <p14:creationId xmlns:p14="http://schemas.microsoft.com/office/powerpoint/2010/main" val="2268101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AAAE7-ABF7-825A-8A0D-A2BEFFEE6F69}"/>
              </a:ext>
            </a:extLst>
          </p:cNvPr>
          <p:cNvSpPr>
            <a:spLocks noGrp="1"/>
          </p:cNvSpPr>
          <p:nvPr>
            <p:ph type="title"/>
          </p:nvPr>
        </p:nvSpPr>
        <p:spPr>
          <a:xfrm>
            <a:off x="838200" y="304800"/>
            <a:ext cx="10515600" cy="855786"/>
          </a:xfrm>
        </p:spPr>
        <p:txBody>
          <a:bodyPr>
            <a:noAutofit/>
          </a:bodyPr>
          <a:lstStyle/>
          <a:p>
            <a:pPr algn="ctr"/>
            <a:r>
              <a:rPr lang="en-US" sz="3200" b="0" i="0" dirty="0">
                <a:solidFill>
                  <a:srgbClr val="333333"/>
                </a:solidFill>
                <a:effectLst/>
                <a:highlight>
                  <a:srgbClr val="FFFFFF"/>
                </a:highlight>
                <a:latin typeface="Helvetica Neue"/>
              </a:rPr>
              <a:t>Have violent hate crimes varied by year?</a:t>
            </a:r>
            <a:br>
              <a:rPr lang="en-US" sz="3200" b="0" i="0" dirty="0">
                <a:solidFill>
                  <a:srgbClr val="333333"/>
                </a:solidFill>
                <a:effectLst/>
                <a:highlight>
                  <a:srgbClr val="FFFFFF"/>
                </a:highlight>
                <a:latin typeface="Helvetica Neue"/>
              </a:rPr>
            </a:br>
            <a:endParaRPr lang="en-US" sz="3200" dirty="0"/>
          </a:p>
        </p:txBody>
      </p:sp>
      <p:pic>
        <p:nvPicPr>
          <p:cNvPr id="2050" name="Picture 2" descr="Figure 1. Violent hate crimes have declined over time.">
            <a:extLst>
              <a:ext uri="{FF2B5EF4-FFF2-40B4-BE49-F238E27FC236}">
                <a16:creationId xmlns:a16="http://schemas.microsoft.com/office/drawing/2014/main" id="{5457D1C4-FB19-EC48-9A90-CDB19725F8E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2369" y="937846"/>
            <a:ext cx="8018585" cy="566764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199A52D-ED65-7848-875E-21AE6AB13C6F}"/>
              </a:ext>
            </a:extLst>
          </p:cNvPr>
          <p:cNvSpPr txBox="1"/>
          <p:nvPr/>
        </p:nvSpPr>
        <p:spPr>
          <a:xfrm>
            <a:off x="8886093" y="1570892"/>
            <a:ext cx="2719753" cy="4524315"/>
          </a:xfrm>
          <a:prstGeom prst="rect">
            <a:avLst/>
          </a:prstGeom>
          <a:noFill/>
        </p:spPr>
        <p:txBody>
          <a:bodyPr wrap="square" rtlCol="0">
            <a:spAutoFit/>
          </a:bodyPr>
          <a:lstStyle/>
          <a:p>
            <a:r>
              <a:rPr lang="en-US" b="0" i="0" dirty="0">
                <a:solidFill>
                  <a:srgbClr val="111111"/>
                </a:solidFill>
                <a:effectLst/>
                <a:highlight>
                  <a:srgbClr val="FFFFFF"/>
                </a:highlight>
                <a:latin typeface="-apple-system"/>
              </a:rPr>
              <a:t>While the historical data indicates a declining trend in violent hate crimes over the past three decades, it is essential to recognize that recent global and domestic events can significantly impact these patterns. For instance, the 10/7 HAMAS attack serves as a stark reminder of the potential for sudden increases in violent hate crimes within the United States.</a:t>
            </a:r>
            <a:endParaRPr lang="en-US" dirty="0"/>
          </a:p>
          <a:p>
            <a:r>
              <a:rPr lang="en-US" dirty="0"/>
              <a:t> </a:t>
            </a:r>
          </a:p>
        </p:txBody>
      </p:sp>
    </p:spTree>
    <p:extLst>
      <p:ext uri="{BB962C8B-B14F-4D97-AF65-F5344CB8AC3E}">
        <p14:creationId xmlns:p14="http://schemas.microsoft.com/office/powerpoint/2010/main" val="3971723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AAAE7-ABF7-825A-8A0D-A2BEFFEE6F69}"/>
              </a:ext>
            </a:extLst>
          </p:cNvPr>
          <p:cNvSpPr>
            <a:spLocks noGrp="1"/>
          </p:cNvSpPr>
          <p:nvPr>
            <p:ph type="title"/>
          </p:nvPr>
        </p:nvSpPr>
        <p:spPr>
          <a:xfrm>
            <a:off x="838200" y="140677"/>
            <a:ext cx="10515600" cy="1090246"/>
          </a:xfrm>
        </p:spPr>
        <p:txBody>
          <a:bodyPr>
            <a:noAutofit/>
          </a:bodyPr>
          <a:lstStyle/>
          <a:p>
            <a:pPr algn="ctr"/>
            <a:r>
              <a:rPr lang="en-US" sz="3200" b="0" i="0" dirty="0">
                <a:solidFill>
                  <a:srgbClr val="333333"/>
                </a:solidFill>
                <a:effectLst/>
                <a:highlight>
                  <a:srgbClr val="FFFFFF"/>
                </a:highlight>
                <a:latin typeface="Helvetica Neue"/>
              </a:rPr>
              <a:t>Have violent hate crimes varied by month?</a:t>
            </a:r>
            <a:br>
              <a:rPr lang="en-US" sz="1200" b="0" i="0" dirty="0">
                <a:solidFill>
                  <a:srgbClr val="333333"/>
                </a:solidFill>
                <a:effectLst/>
                <a:highlight>
                  <a:srgbClr val="FFFFFF"/>
                </a:highlight>
                <a:latin typeface="Helvetica Neue"/>
              </a:rPr>
            </a:br>
            <a:endParaRPr lang="en-US" sz="3200" dirty="0"/>
          </a:p>
        </p:txBody>
      </p:sp>
      <p:pic>
        <p:nvPicPr>
          <p:cNvPr id="4098" name="Picture 2" descr="Figure 2. Violent hate crimes peak during mid summer.">
            <a:extLst>
              <a:ext uri="{FF2B5EF4-FFF2-40B4-BE49-F238E27FC236}">
                <a16:creationId xmlns:a16="http://schemas.microsoft.com/office/drawing/2014/main" id="{479C2BAD-1ED7-9B75-303A-886AF6A1AEB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6460" y="832338"/>
            <a:ext cx="7943557" cy="567396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3CE564E-2361-E9C7-A9E3-9E3F0DF1A89A}"/>
              </a:ext>
            </a:extLst>
          </p:cNvPr>
          <p:cNvSpPr txBox="1"/>
          <p:nvPr/>
        </p:nvSpPr>
        <p:spPr>
          <a:xfrm>
            <a:off x="9097109" y="1465385"/>
            <a:ext cx="2588431" cy="2585323"/>
          </a:xfrm>
          <a:prstGeom prst="rect">
            <a:avLst/>
          </a:prstGeom>
          <a:noFill/>
        </p:spPr>
        <p:txBody>
          <a:bodyPr wrap="square" rtlCol="0">
            <a:spAutoFit/>
          </a:bodyPr>
          <a:lstStyle/>
          <a:p>
            <a:r>
              <a:rPr lang="en-US" b="0" i="0" dirty="0">
                <a:solidFill>
                  <a:srgbClr val="111111"/>
                </a:solidFill>
                <a:effectLst/>
                <a:highlight>
                  <a:srgbClr val="FFFFFF"/>
                </a:highlight>
                <a:latin typeface="-apple-system"/>
              </a:rPr>
              <a:t>The data reveals a consistent pattern over the past three decades: violent hate crimes tend to occur more frequently during the mid-summer months, with the highest incidence observed in July.</a:t>
            </a:r>
            <a:endParaRPr lang="en-US" dirty="0"/>
          </a:p>
        </p:txBody>
      </p:sp>
    </p:spTree>
    <p:extLst>
      <p:ext uri="{BB962C8B-B14F-4D97-AF65-F5344CB8AC3E}">
        <p14:creationId xmlns:p14="http://schemas.microsoft.com/office/powerpoint/2010/main" val="2224657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AAAE7-ABF7-825A-8A0D-A2BEFFEE6F69}"/>
              </a:ext>
            </a:extLst>
          </p:cNvPr>
          <p:cNvSpPr>
            <a:spLocks noGrp="1"/>
          </p:cNvSpPr>
          <p:nvPr>
            <p:ph type="title"/>
          </p:nvPr>
        </p:nvSpPr>
        <p:spPr>
          <a:xfrm>
            <a:off x="838200" y="140677"/>
            <a:ext cx="10515600" cy="1008185"/>
          </a:xfrm>
        </p:spPr>
        <p:txBody>
          <a:bodyPr>
            <a:noAutofit/>
          </a:bodyPr>
          <a:lstStyle/>
          <a:p>
            <a:pPr algn="ctr"/>
            <a:r>
              <a:rPr lang="en-US" sz="2800" b="0" i="0" dirty="0">
                <a:solidFill>
                  <a:srgbClr val="333333"/>
                </a:solidFill>
                <a:effectLst/>
                <a:highlight>
                  <a:srgbClr val="FFFFFF"/>
                </a:highlight>
                <a:latin typeface="Helvetica Neue"/>
              </a:rPr>
              <a:t>What is the distribution of violent hate crimes by region?</a:t>
            </a:r>
            <a:br>
              <a:rPr lang="en-US" sz="800" b="0" i="0" dirty="0">
                <a:solidFill>
                  <a:srgbClr val="333333"/>
                </a:solidFill>
                <a:effectLst/>
                <a:highlight>
                  <a:srgbClr val="FFFFFF"/>
                </a:highlight>
                <a:latin typeface="Helvetica Neue"/>
              </a:rPr>
            </a:br>
            <a:br>
              <a:rPr lang="en-US" sz="1200" b="0" i="0" dirty="0">
                <a:solidFill>
                  <a:srgbClr val="333333"/>
                </a:solidFill>
                <a:effectLst/>
                <a:highlight>
                  <a:srgbClr val="FFFFFF"/>
                </a:highlight>
                <a:latin typeface="Helvetica Neue"/>
              </a:rPr>
            </a:br>
            <a:endParaRPr lang="en-US" sz="3200" dirty="0"/>
          </a:p>
        </p:txBody>
      </p:sp>
      <p:sp>
        <p:nvSpPr>
          <p:cNvPr id="5" name="TextBox 4">
            <a:extLst>
              <a:ext uri="{FF2B5EF4-FFF2-40B4-BE49-F238E27FC236}">
                <a16:creationId xmlns:a16="http://schemas.microsoft.com/office/drawing/2014/main" id="{C3CE564E-2361-E9C7-A9E3-9E3F0DF1A89A}"/>
              </a:ext>
            </a:extLst>
          </p:cNvPr>
          <p:cNvSpPr txBox="1"/>
          <p:nvPr/>
        </p:nvSpPr>
        <p:spPr>
          <a:xfrm>
            <a:off x="9097109" y="1465385"/>
            <a:ext cx="2588431" cy="5078313"/>
          </a:xfrm>
          <a:prstGeom prst="rect">
            <a:avLst/>
          </a:prstGeom>
          <a:noFill/>
        </p:spPr>
        <p:txBody>
          <a:bodyPr wrap="square" rtlCol="0">
            <a:spAutoFit/>
          </a:bodyPr>
          <a:lstStyle/>
          <a:p>
            <a:r>
              <a:rPr lang="en-US" b="0" i="0" dirty="0">
                <a:solidFill>
                  <a:srgbClr val="111111"/>
                </a:solidFill>
                <a:effectLst/>
                <a:highlight>
                  <a:srgbClr val="FFFFFF"/>
                </a:highlight>
                <a:latin typeface="-apple-system"/>
              </a:rPr>
              <a:t>Geographically, violent hate crimes are most frequently reported in the United States within regions classified as ‘other,’ such as US territories and tribal grounds (nearly 30% of all hate crimes). Following closely are the West Coast states. In contrast, the Northeast region has the lo</a:t>
            </a:r>
            <a:r>
              <a:rPr lang="en-US" dirty="0">
                <a:solidFill>
                  <a:srgbClr val="111111"/>
                </a:solidFill>
                <a:highlight>
                  <a:srgbClr val="FFFFFF"/>
                </a:highlight>
                <a:latin typeface="-apple-system"/>
              </a:rPr>
              <a:t>west</a:t>
            </a:r>
            <a:r>
              <a:rPr lang="en-US" b="0" i="0" dirty="0">
                <a:solidFill>
                  <a:srgbClr val="111111"/>
                </a:solidFill>
                <a:effectLst/>
                <a:highlight>
                  <a:srgbClr val="FFFFFF"/>
                </a:highlight>
                <a:latin typeface="-apple-system"/>
              </a:rPr>
              <a:t> incidence of violent hate crimes, accounting for less than 10% of the total reported cases in the United States.</a:t>
            </a:r>
            <a:endParaRPr lang="en-US" dirty="0"/>
          </a:p>
        </p:txBody>
      </p:sp>
      <p:pic>
        <p:nvPicPr>
          <p:cNvPr id="5122" name="Picture 2" descr="Figure 3.Violent hate crimes against US nationals occur most frequently outside the US.">
            <a:extLst>
              <a:ext uri="{FF2B5EF4-FFF2-40B4-BE49-F238E27FC236}">
                <a16:creationId xmlns:a16="http://schemas.microsoft.com/office/drawing/2014/main" id="{9DDB5C93-15C2-0497-B266-0CA9428852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18" y="984737"/>
            <a:ext cx="7521527" cy="5205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0081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AAAE7-ABF7-825A-8A0D-A2BEFFEE6F69}"/>
              </a:ext>
            </a:extLst>
          </p:cNvPr>
          <p:cNvSpPr>
            <a:spLocks noGrp="1"/>
          </p:cNvSpPr>
          <p:nvPr>
            <p:ph type="title"/>
          </p:nvPr>
        </p:nvSpPr>
        <p:spPr>
          <a:xfrm>
            <a:off x="838200" y="211016"/>
            <a:ext cx="10515600" cy="457200"/>
          </a:xfrm>
        </p:spPr>
        <p:txBody>
          <a:bodyPr>
            <a:noAutofit/>
          </a:bodyPr>
          <a:lstStyle/>
          <a:p>
            <a:pPr algn="ctr"/>
            <a:br>
              <a:rPr lang="en-US" sz="2000" b="0" i="0" dirty="0">
                <a:solidFill>
                  <a:srgbClr val="333333"/>
                </a:solidFill>
                <a:effectLst/>
                <a:highlight>
                  <a:srgbClr val="FFFFFF"/>
                </a:highlight>
                <a:latin typeface="Helvetica Neue"/>
              </a:rPr>
            </a:br>
            <a:br>
              <a:rPr lang="en-US" sz="2000" b="0" i="0" dirty="0">
                <a:solidFill>
                  <a:srgbClr val="333333"/>
                </a:solidFill>
                <a:effectLst/>
                <a:highlight>
                  <a:srgbClr val="FFFFFF"/>
                </a:highlight>
                <a:latin typeface="Helvetica Neue"/>
              </a:rPr>
            </a:br>
            <a:r>
              <a:rPr lang="en-US" sz="2000" b="0" i="0" dirty="0">
                <a:solidFill>
                  <a:srgbClr val="333333"/>
                </a:solidFill>
                <a:effectLst/>
                <a:highlight>
                  <a:srgbClr val="FFFFFF"/>
                </a:highlight>
                <a:latin typeface="Helvetica Neue"/>
              </a:rPr>
              <a:t>What is the distribution of violent hate crimes by state?</a:t>
            </a:r>
            <a:br>
              <a:rPr lang="en-US" sz="2000" b="0" i="0" dirty="0">
                <a:solidFill>
                  <a:srgbClr val="333333"/>
                </a:solidFill>
                <a:effectLst/>
                <a:highlight>
                  <a:srgbClr val="FFFFFF"/>
                </a:highlight>
                <a:latin typeface="Helvetica Neue"/>
              </a:rPr>
            </a:br>
            <a:br>
              <a:rPr lang="en-US" sz="1200" b="0" i="0" dirty="0">
                <a:solidFill>
                  <a:srgbClr val="333333"/>
                </a:solidFill>
                <a:effectLst/>
                <a:highlight>
                  <a:srgbClr val="FFFFFF"/>
                </a:highlight>
                <a:latin typeface="Helvetica Neue"/>
              </a:rPr>
            </a:br>
            <a:endParaRPr lang="en-US" sz="3200" dirty="0"/>
          </a:p>
        </p:txBody>
      </p:sp>
      <p:sp>
        <p:nvSpPr>
          <p:cNvPr id="5" name="TextBox 4">
            <a:extLst>
              <a:ext uri="{FF2B5EF4-FFF2-40B4-BE49-F238E27FC236}">
                <a16:creationId xmlns:a16="http://schemas.microsoft.com/office/drawing/2014/main" id="{C3CE564E-2361-E9C7-A9E3-9E3F0DF1A89A}"/>
              </a:ext>
            </a:extLst>
          </p:cNvPr>
          <p:cNvSpPr txBox="1"/>
          <p:nvPr/>
        </p:nvSpPr>
        <p:spPr>
          <a:xfrm>
            <a:off x="8639909" y="864124"/>
            <a:ext cx="3045632" cy="4247317"/>
          </a:xfrm>
          <a:prstGeom prst="rect">
            <a:avLst/>
          </a:prstGeom>
          <a:noFill/>
        </p:spPr>
        <p:txBody>
          <a:bodyPr wrap="square" rtlCol="0">
            <a:spAutoFit/>
          </a:bodyPr>
          <a:lstStyle/>
          <a:p>
            <a:r>
              <a:rPr lang="en-US" b="0" i="0" dirty="0">
                <a:solidFill>
                  <a:srgbClr val="111111"/>
                </a:solidFill>
                <a:effectLst/>
                <a:highlight>
                  <a:srgbClr val="FFFFFF"/>
                </a:highlight>
                <a:latin typeface="-apple-system"/>
              </a:rPr>
              <a:t>The highest proportion of violent hate crimes by state occurs in Alaska, followed by incidents on foreign soil. This pattern is consistent with the fact that Alaska has the largest Native American tribal areas in the United States. New Jersey has the lo</a:t>
            </a:r>
            <a:r>
              <a:rPr lang="en-US" dirty="0">
                <a:solidFill>
                  <a:srgbClr val="111111"/>
                </a:solidFill>
                <a:highlight>
                  <a:srgbClr val="FFFFFF"/>
                </a:highlight>
                <a:latin typeface="-apple-system"/>
              </a:rPr>
              <a:t>west</a:t>
            </a:r>
            <a:r>
              <a:rPr lang="en-US" b="0" i="0" dirty="0">
                <a:solidFill>
                  <a:srgbClr val="111111"/>
                </a:solidFill>
                <a:effectLst/>
                <a:highlight>
                  <a:srgbClr val="FFFFFF"/>
                </a:highlight>
                <a:latin typeface="-apple-system"/>
              </a:rPr>
              <a:t> proportion of violent hate crimes. This aligns with the overall trend, as the Northeast region consistently reports the lo</a:t>
            </a:r>
            <a:r>
              <a:rPr lang="en-US" dirty="0">
                <a:solidFill>
                  <a:srgbClr val="111111"/>
                </a:solidFill>
                <a:highlight>
                  <a:srgbClr val="FFFFFF"/>
                </a:highlight>
                <a:latin typeface="-apple-system"/>
              </a:rPr>
              <a:t>west</a:t>
            </a:r>
            <a:r>
              <a:rPr lang="en-US" b="0" i="0" dirty="0">
                <a:solidFill>
                  <a:srgbClr val="111111"/>
                </a:solidFill>
                <a:effectLst/>
                <a:highlight>
                  <a:srgbClr val="FFFFFF"/>
                </a:highlight>
                <a:latin typeface="-apple-system"/>
              </a:rPr>
              <a:t> proportion of violent hate crimes across all U.S. regions</a:t>
            </a:r>
            <a:endParaRPr lang="en-US" dirty="0"/>
          </a:p>
        </p:txBody>
      </p:sp>
      <p:pic>
        <p:nvPicPr>
          <p:cNvPr id="6146" name="Picture 2" descr="Figure 4. The highest proportion of Violent hate crimes occur in Alaska, followed by Foreign Soil.">
            <a:extLst>
              <a:ext uri="{FF2B5EF4-FFF2-40B4-BE49-F238E27FC236}">
                <a16:creationId xmlns:a16="http://schemas.microsoft.com/office/drawing/2014/main" id="{2BF25628-BBF3-D8BC-A7F3-2335C3D276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0309" y="668216"/>
            <a:ext cx="7362092" cy="59565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36286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AAAE7-ABF7-825A-8A0D-A2BEFFEE6F69}"/>
              </a:ext>
            </a:extLst>
          </p:cNvPr>
          <p:cNvSpPr>
            <a:spLocks noGrp="1"/>
          </p:cNvSpPr>
          <p:nvPr>
            <p:ph type="title"/>
          </p:nvPr>
        </p:nvSpPr>
        <p:spPr>
          <a:xfrm>
            <a:off x="838200" y="211016"/>
            <a:ext cx="10515600" cy="457200"/>
          </a:xfrm>
        </p:spPr>
        <p:txBody>
          <a:bodyPr>
            <a:noAutofit/>
          </a:bodyPr>
          <a:lstStyle/>
          <a:p>
            <a:pPr algn="ctr"/>
            <a:br>
              <a:rPr lang="en-US" sz="1600" b="0" i="0" dirty="0">
                <a:solidFill>
                  <a:srgbClr val="333333"/>
                </a:solidFill>
                <a:effectLst/>
                <a:highlight>
                  <a:srgbClr val="FFFFFF"/>
                </a:highlight>
                <a:latin typeface="Helvetica Neue"/>
              </a:rPr>
            </a:br>
            <a:r>
              <a:rPr lang="en-US" sz="1600" b="0" i="0" dirty="0">
                <a:solidFill>
                  <a:srgbClr val="333333"/>
                </a:solidFill>
                <a:effectLst/>
                <a:highlight>
                  <a:srgbClr val="FFFFFF"/>
                </a:highlight>
                <a:latin typeface="Helvetica Neue"/>
              </a:rPr>
              <a:t>What is the distribution of violent hate crimes by reporting agency?</a:t>
            </a:r>
            <a:br>
              <a:rPr lang="en-US" sz="1600" b="0" i="0" dirty="0">
                <a:solidFill>
                  <a:srgbClr val="333333"/>
                </a:solidFill>
                <a:effectLst/>
                <a:highlight>
                  <a:srgbClr val="FFFFFF"/>
                </a:highlight>
                <a:latin typeface="Helvetica Neue"/>
              </a:rPr>
            </a:br>
            <a:endParaRPr lang="en-US" sz="1600" dirty="0"/>
          </a:p>
        </p:txBody>
      </p:sp>
      <p:sp>
        <p:nvSpPr>
          <p:cNvPr id="5" name="TextBox 4">
            <a:extLst>
              <a:ext uri="{FF2B5EF4-FFF2-40B4-BE49-F238E27FC236}">
                <a16:creationId xmlns:a16="http://schemas.microsoft.com/office/drawing/2014/main" id="{C3CE564E-2361-E9C7-A9E3-9E3F0DF1A89A}"/>
              </a:ext>
            </a:extLst>
          </p:cNvPr>
          <p:cNvSpPr txBox="1"/>
          <p:nvPr/>
        </p:nvSpPr>
        <p:spPr>
          <a:xfrm>
            <a:off x="8639909" y="864124"/>
            <a:ext cx="3045632" cy="1200329"/>
          </a:xfrm>
          <a:prstGeom prst="rect">
            <a:avLst/>
          </a:prstGeom>
          <a:noFill/>
        </p:spPr>
        <p:txBody>
          <a:bodyPr wrap="square" rtlCol="0">
            <a:spAutoFit/>
          </a:bodyPr>
          <a:lstStyle/>
          <a:p>
            <a:r>
              <a:rPr lang="en-US" i="0" dirty="0">
                <a:solidFill>
                  <a:srgbClr val="111111"/>
                </a:solidFill>
                <a:effectLst/>
                <a:highlight>
                  <a:srgbClr val="FFFFFF"/>
                </a:highlight>
                <a:latin typeface="-apple-system"/>
              </a:rPr>
              <a:t>Federal agencies tend to report violent hate crimes most frequently, follo</a:t>
            </a:r>
            <a:r>
              <a:rPr lang="en-US" dirty="0">
                <a:solidFill>
                  <a:srgbClr val="111111"/>
                </a:solidFill>
                <a:highlight>
                  <a:srgbClr val="FFFFFF"/>
                </a:highlight>
                <a:latin typeface="-apple-system"/>
              </a:rPr>
              <a:t>wed</a:t>
            </a:r>
            <a:r>
              <a:rPr lang="en-US" i="0" dirty="0">
                <a:solidFill>
                  <a:srgbClr val="111111"/>
                </a:solidFill>
                <a:effectLst/>
                <a:highlight>
                  <a:srgbClr val="FFFFFF"/>
                </a:highlight>
                <a:latin typeface="-apple-system"/>
              </a:rPr>
              <a:t> by city and tribal authorities.</a:t>
            </a:r>
            <a:endParaRPr lang="en-US" dirty="0"/>
          </a:p>
        </p:txBody>
      </p:sp>
      <p:pic>
        <p:nvPicPr>
          <p:cNvPr id="7172" name="Picture 4" descr="Figure 5. Violent Hate Crimes are most often reported by Federal Agencies, followed by City and Tribal.">
            <a:extLst>
              <a:ext uri="{FF2B5EF4-FFF2-40B4-BE49-F238E27FC236}">
                <a16:creationId xmlns:a16="http://schemas.microsoft.com/office/drawing/2014/main" id="{AC8408CF-8C36-3C59-A2CA-5C0AB8E398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870" y="864124"/>
            <a:ext cx="8013945" cy="57242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9038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AAAE7-ABF7-825A-8A0D-A2BEFFEE6F69}"/>
              </a:ext>
            </a:extLst>
          </p:cNvPr>
          <p:cNvSpPr>
            <a:spLocks noGrp="1"/>
          </p:cNvSpPr>
          <p:nvPr>
            <p:ph type="title"/>
          </p:nvPr>
        </p:nvSpPr>
        <p:spPr>
          <a:xfrm>
            <a:off x="838200" y="211016"/>
            <a:ext cx="10515600" cy="457200"/>
          </a:xfrm>
        </p:spPr>
        <p:txBody>
          <a:bodyPr>
            <a:noAutofit/>
          </a:bodyPr>
          <a:lstStyle/>
          <a:p>
            <a:pPr algn="ctr"/>
            <a:br>
              <a:rPr lang="en-US" sz="1600" b="0" i="0" dirty="0">
                <a:solidFill>
                  <a:srgbClr val="333333"/>
                </a:solidFill>
                <a:effectLst/>
                <a:highlight>
                  <a:srgbClr val="FFFFFF"/>
                </a:highlight>
                <a:latin typeface="Helvetica Neue"/>
              </a:rPr>
            </a:br>
            <a:r>
              <a:rPr lang="en-US" sz="1600" b="0" i="0" dirty="0">
                <a:solidFill>
                  <a:srgbClr val="333333"/>
                </a:solidFill>
                <a:effectLst/>
                <a:highlight>
                  <a:srgbClr val="FFFFFF"/>
                </a:highlight>
                <a:latin typeface="Helvetica Neue"/>
              </a:rPr>
              <a:t>What is the distribution of violent hate crimes relative to the population size where the crime occurred?</a:t>
            </a:r>
            <a:br>
              <a:rPr lang="en-US" sz="1600" b="0" i="0" dirty="0">
                <a:solidFill>
                  <a:srgbClr val="333333"/>
                </a:solidFill>
                <a:effectLst/>
                <a:highlight>
                  <a:srgbClr val="FFFFFF"/>
                </a:highlight>
                <a:latin typeface="Helvetica Neue"/>
              </a:rPr>
            </a:br>
            <a:endParaRPr lang="en-US" sz="1600" dirty="0"/>
          </a:p>
        </p:txBody>
      </p:sp>
      <p:sp>
        <p:nvSpPr>
          <p:cNvPr id="5" name="TextBox 4">
            <a:extLst>
              <a:ext uri="{FF2B5EF4-FFF2-40B4-BE49-F238E27FC236}">
                <a16:creationId xmlns:a16="http://schemas.microsoft.com/office/drawing/2014/main" id="{C3CE564E-2361-E9C7-A9E3-9E3F0DF1A89A}"/>
              </a:ext>
            </a:extLst>
          </p:cNvPr>
          <p:cNvSpPr txBox="1"/>
          <p:nvPr/>
        </p:nvSpPr>
        <p:spPr>
          <a:xfrm>
            <a:off x="8639909" y="864124"/>
            <a:ext cx="3045632" cy="1754326"/>
          </a:xfrm>
          <a:prstGeom prst="rect">
            <a:avLst/>
          </a:prstGeom>
          <a:noFill/>
        </p:spPr>
        <p:txBody>
          <a:bodyPr wrap="square" rtlCol="0">
            <a:spAutoFit/>
          </a:bodyPr>
          <a:lstStyle/>
          <a:p>
            <a:r>
              <a:rPr lang="en-US" i="0" dirty="0">
                <a:solidFill>
                  <a:srgbClr val="111111"/>
                </a:solidFill>
                <a:effectLst/>
                <a:highlight>
                  <a:srgbClr val="FFFFFF"/>
                </a:highlight>
                <a:latin typeface="-apple-system"/>
              </a:rPr>
              <a:t>Urban population centers in the United States exhibit a higher proportion of violent hate crimes, particularly in cities with populations exceeding 1 million.</a:t>
            </a:r>
            <a:endParaRPr lang="en-US" dirty="0"/>
          </a:p>
        </p:txBody>
      </p:sp>
      <p:pic>
        <p:nvPicPr>
          <p:cNvPr id="8194" name="Picture 2" descr="Figure 6. Violent hate crimes have the highest frequency in larger-sized cities over 100,000.">
            <a:extLst>
              <a:ext uri="{FF2B5EF4-FFF2-40B4-BE49-F238E27FC236}">
                <a16:creationId xmlns:a16="http://schemas.microsoft.com/office/drawing/2014/main" id="{F50A1F3D-838C-1C47-9CCE-83CEB9B7F4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015" y="774559"/>
            <a:ext cx="7467600" cy="5673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40213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AAAE7-ABF7-825A-8A0D-A2BEFFEE6F69}"/>
              </a:ext>
            </a:extLst>
          </p:cNvPr>
          <p:cNvSpPr>
            <a:spLocks noGrp="1"/>
          </p:cNvSpPr>
          <p:nvPr>
            <p:ph type="title"/>
          </p:nvPr>
        </p:nvSpPr>
        <p:spPr>
          <a:xfrm>
            <a:off x="838200" y="211016"/>
            <a:ext cx="10515600" cy="457200"/>
          </a:xfrm>
        </p:spPr>
        <p:txBody>
          <a:bodyPr>
            <a:noAutofit/>
          </a:bodyPr>
          <a:lstStyle/>
          <a:p>
            <a:pPr algn="ctr"/>
            <a:r>
              <a:rPr lang="en-US" sz="1600" b="0" i="0" dirty="0">
                <a:solidFill>
                  <a:srgbClr val="333333"/>
                </a:solidFill>
                <a:effectLst/>
                <a:highlight>
                  <a:srgbClr val="FFFFFF"/>
                </a:highlight>
                <a:latin typeface="Helvetica Neue"/>
              </a:rPr>
              <a:t>Race of Offender</a:t>
            </a:r>
            <a:endParaRPr lang="en-US" sz="1600" dirty="0"/>
          </a:p>
        </p:txBody>
      </p:sp>
      <p:sp>
        <p:nvSpPr>
          <p:cNvPr id="5" name="TextBox 4">
            <a:extLst>
              <a:ext uri="{FF2B5EF4-FFF2-40B4-BE49-F238E27FC236}">
                <a16:creationId xmlns:a16="http://schemas.microsoft.com/office/drawing/2014/main" id="{C3CE564E-2361-E9C7-A9E3-9E3F0DF1A89A}"/>
              </a:ext>
            </a:extLst>
          </p:cNvPr>
          <p:cNvSpPr txBox="1"/>
          <p:nvPr/>
        </p:nvSpPr>
        <p:spPr>
          <a:xfrm>
            <a:off x="8639909" y="864124"/>
            <a:ext cx="3045632" cy="2308324"/>
          </a:xfrm>
          <a:prstGeom prst="rect">
            <a:avLst/>
          </a:prstGeom>
          <a:noFill/>
        </p:spPr>
        <p:txBody>
          <a:bodyPr wrap="square" rtlCol="0">
            <a:spAutoFit/>
          </a:bodyPr>
          <a:lstStyle/>
          <a:p>
            <a:r>
              <a:rPr lang="en-US" i="0" dirty="0">
                <a:solidFill>
                  <a:srgbClr val="111111"/>
                </a:solidFill>
                <a:effectLst/>
                <a:highlight>
                  <a:srgbClr val="FFFFFF"/>
                </a:highlight>
                <a:latin typeface="-apple-system"/>
              </a:rPr>
              <a:t>One of the features related to offenders in the dataset that warrants exploration is the race of the perpetrator. Notably, there was an approximate 9% disparity in violent crimes between Black and White offenders.</a:t>
            </a:r>
            <a:endParaRPr lang="en-US" dirty="0"/>
          </a:p>
        </p:txBody>
      </p:sp>
      <p:pic>
        <p:nvPicPr>
          <p:cNvPr id="3" name="Picture 2">
            <a:extLst>
              <a:ext uri="{FF2B5EF4-FFF2-40B4-BE49-F238E27FC236}">
                <a16:creationId xmlns:a16="http://schemas.microsoft.com/office/drawing/2014/main" id="{00CE51E6-4862-6BE8-4832-8E349A24B6F4}"/>
              </a:ext>
            </a:extLst>
          </p:cNvPr>
          <p:cNvPicPr>
            <a:picLocks noChangeAspect="1"/>
          </p:cNvPicPr>
          <p:nvPr/>
        </p:nvPicPr>
        <p:blipFill>
          <a:blip r:embed="rId2"/>
          <a:stretch>
            <a:fillRect/>
          </a:stretch>
        </p:blipFill>
        <p:spPr>
          <a:xfrm>
            <a:off x="269631" y="697524"/>
            <a:ext cx="8001000" cy="5715000"/>
          </a:xfrm>
          <a:prstGeom prst="rect">
            <a:avLst/>
          </a:prstGeom>
        </p:spPr>
      </p:pic>
    </p:spTree>
    <p:extLst>
      <p:ext uri="{BB962C8B-B14F-4D97-AF65-F5344CB8AC3E}">
        <p14:creationId xmlns:p14="http://schemas.microsoft.com/office/powerpoint/2010/main" val="16891876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AAAE7-ABF7-825A-8A0D-A2BEFFEE6F69}"/>
              </a:ext>
            </a:extLst>
          </p:cNvPr>
          <p:cNvSpPr>
            <a:spLocks noGrp="1"/>
          </p:cNvSpPr>
          <p:nvPr>
            <p:ph type="title"/>
          </p:nvPr>
        </p:nvSpPr>
        <p:spPr>
          <a:xfrm>
            <a:off x="838200" y="211016"/>
            <a:ext cx="10515600" cy="457200"/>
          </a:xfrm>
        </p:spPr>
        <p:txBody>
          <a:bodyPr>
            <a:noAutofit/>
          </a:bodyPr>
          <a:lstStyle/>
          <a:p>
            <a:pPr algn="ctr"/>
            <a:r>
              <a:rPr lang="en-US" sz="1600" dirty="0"/>
              <a:t>Ethnicity of Offender</a:t>
            </a:r>
          </a:p>
        </p:txBody>
      </p:sp>
      <p:sp>
        <p:nvSpPr>
          <p:cNvPr id="5" name="TextBox 4">
            <a:extLst>
              <a:ext uri="{FF2B5EF4-FFF2-40B4-BE49-F238E27FC236}">
                <a16:creationId xmlns:a16="http://schemas.microsoft.com/office/drawing/2014/main" id="{C3CE564E-2361-E9C7-A9E3-9E3F0DF1A89A}"/>
              </a:ext>
            </a:extLst>
          </p:cNvPr>
          <p:cNvSpPr txBox="1"/>
          <p:nvPr/>
        </p:nvSpPr>
        <p:spPr>
          <a:xfrm>
            <a:off x="8206155" y="1101969"/>
            <a:ext cx="3376246" cy="1200329"/>
          </a:xfrm>
          <a:prstGeom prst="rect">
            <a:avLst/>
          </a:prstGeom>
          <a:noFill/>
        </p:spPr>
        <p:txBody>
          <a:bodyPr wrap="square" rtlCol="0">
            <a:spAutoFit/>
          </a:bodyPr>
          <a:lstStyle/>
          <a:p>
            <a:r>
              <a:rPr lang="en-US" b="0" i="0" dirty="0">
                <a:solidFill>
                  <a:srgbClr val="111111"/>
                </a:solidFill>
                <a:effectLst/>
                <a:highlight>
                  <a:srgbClr val="FFFFFF"/>
                </a:highlight>
                <a:latin typeface="-apple-system"/>
              </a:rPr>
              <a:t>Similarly, there was an approximate 10% disparity in violent crimes between Latino and Non-Latino offenders.</a:t>
            </a:r>
            <a:endParaRPr lang="en-US" dirty="0"/>
          </a:p>
        </p:txBody>
      </p:sp>
      <p:pic>
        <p:nvPicPr>
          <p:cNvPr id="9218" name="Picture 2" descr="Figure 8. Largest diferences in the proportion of violent hate crimes between Latino and Non-Latino offenders.">
            <a:extLst>
              <a:ext uri="{FF2B5EF4-FFF2-40B4-BE49-F238E27FC236}">
                <a16:creationId xmlns:a16="http://schemas.microsoft.com/office/drawing/2014/main" id="{7D2E1B70-52AC-648E-EFCD-A79A80766C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763" y="668216"/>
            <a:ext cx="7229622" cy="5783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9957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9B7D6-0319-3DA1-1FF5-3E5D5E3F2D98}"/>
              </a:ext>
            </a:extLst>
          </p:cNvPr>
          <p:cNvSpPr>
            <a:spLocks noGrp="1"/>
          </p:cNvSpPr>
          <p:nvPr>
            <p:ph type="title"/>
          </p:nvPr>
        </p:nvSpPr>
        <p:spPr/>
        <p:txBody>
          <a:bodyPr/>
          <a:lstStyle/>
          <a:p>
            <a:pPr algn="ctr"/>
            <a:r>
              <a:rPr lang="en-US" b="0" i="0" dirty="0">
                <a:solidFill>
                  <a:srgbClr val="333333"/>
                </a:solidFill>
                <a:effectLst/>
                <a:highlight>
                  <a:srgbClr val="FFFFFF"/>
                </a:highlight>
                <a:latin typeface="Helvetica Neue"/>
              </a:rPr>
              <a:t>ABSTRACT</a:t>
            </a:r>
            <a:endParaRPr lang="en-US" dirty="0"/>
          </a:p>
        </p:txBody>
      </p:sp>
      <p:sp>
        <p:nvSpPr>
          <p:cNvPr id="3" name="Content Placeholder 2">
            <a:extLst>
              <a:ext uri="{FF2B5EF4-FFF2-40B4-BE49-F238E27FC236}">
                <a16:creationId xmlns:a16="http://schemas.microsoft.com/office/drawing/2014/main" id="{F295F5A9-97CE-B401-ED18-5F9CEE430C39}"/>
              </a:ext>
            </a:extLst>
          </p:cNvPr>
          <p:cNvSpPr>
            <a:spLocks noGrp="1"/>
          </p:cNvSpPr>
          <p:nvPr>
            <p:ph idx="1"/>
          </p:nvPr>
        </p:nvSpPr>
        <p:spPr>
          <a:xfrm>
            <a:off x="838200" y="1825625"/>
            <a:ext cx="10515600" cy="3402867"/>
          </a:xfrm>
        </p:spPr>
        <p:txBody>
          <a:bodyPr>
            <a:normAutofit/>
          </a:bodyPr>
          <a:lstStyle/>
          <a:p>
            <a:pPr marL="0" indent="0" algn="l">
              <a:buNone/>
            </a:pPr>
            <a:endParaRPr lang="en-US" b="0" i="0" dirty="0">
              <a:solidFill>
                <a:srgbClr val="333333"/>
              </a:solidFill>
              <a:effectLst/>
              <a:highlight>
                <a:srgbClr val="FFFFFF"/>
              </a:highlight>
              <a:latin typeface="Helvetica Neue"/>
            </a:endParaRPr>
          </a:p>
          <a:p>
            <a:pPr algn="l">
              <a:buFont typeface="Arial" panose="020B0604020202020204" pitchFamily="34" charset="0"/>
              <a:buChar char="•"/>
            </a:pPr>
            <a:r>
              <a:rPr lang="en-US" b="0" i="0" dirty="0">
                <a:solidFill>
                  <a:srgbClr val="111111"/>
                </a:solidFill>
                <a:effectLst/>
                <a:highlight>
                  <a:srgbClr val="FFFFFF"/>
                </a:highlight>
                <a:latin typeface="-apple-system"/>
              </a:rPr>
              <a:t>In recent years, the global surge in violent hate crimes has raised significant concern. The United States, in particular, has witnessed a notable increase in such incidents.</a:t>
            </a:r>
          </a:p>
          <a:p>
            <a:pPr algn="l">
              <a:buFont typeface="Arial" panose="020B0604020202020204" pitchFamily="34" charset="0"/>
              <a:buChar char="•"/>
            </a:pPr>
            <a:r>
              <a:rPr lang="en-US" b="0" i="0" dirty="0">
                <a:solidFill>
                  <a:srgbClr val="111111"/>
                </a:solidFill>
                <a:effectLst/>
                <a:highlight>
                  <a:srgbClr val="FFFFFF"/>
                </a:highlight>
                <a:latin typeface="-apple-system"/>
              </a:rPr>
              <a:t>Against this backdrop, my research project aims to develop a predictive model capable of anticipating violent hate crimes relative to nonviolent hate crimes.</a:t>
            </a:r>
          </a:p>
          <a:p>
            <a:pPr lvl="1"/>
            <a:endParaRPr lang="en-US" dirty="0"/>
          </a:p>
        </p:txBody>
      </p:sp>
    </p:spTree>
    <p:extLst>
      <p:ext uri="{BB962C8B-B14F-4D97-AF65-F5344CB8AC3E}">
        <p14:creationId xmlns:p14="http://schemas.microsoft.com/office/powerpoint/2010/main" val="5276581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AAAE7-ABF7-825A-8A0D-A2BEFFEE6F69}"/>
              </a:ext>
            </a:extLst>
          </p:cNvPr>
          <p:cNvSpPr>
            <a:spLocks noGrp="1"/>
          </p:cNvSpPr>
          <p:nvPr>
            <p:ph type="title"/>
          </p:nvPr>
        </p:nvSpPr>
        <p:spPr>
          <a:xfrm>
            <a:off x="838200" y="211016"/>
            <a:ext cx="10515600" cy="457200"/>
          </a:xfrm>
        </p:spPr>
        <p:txBody>
          <a:bodyPr>
            <a:noAutofit/>
          </a:bodyPr>
          <a:lstStyle/>
          <a:p>
            <a:pPr algn="ctr"/>
            <a:r>
              <a:rPr lang="en-US" sz="1600" dirty="0"/>
              <a:t>Ethnicity of Offender</a:t>
            </a:r>
          </a:p>
        </p:txBody>
      </p:sp>
      <p:sp>
        <p:nvSpPr>
          <p:cNvPr id="5" name="TextBox 4">
            <a:extLst>
              <a:ext uri="{FF2B5EF4-FFF2-40B4-BE49-F238E27FC236}">
                <a16:creationId xmlns:a16="http://schemas.microsoft.com/office/drawing/2014/main" id="{C3CE564E-2361-E9C7-A9E3-9E3F0DF1A89A}"/>
              </a:ext>
            </a:extLst>
          </p:cNvPr>
          <p:cNvSpPr txBox="1"/>
          <p:nvPr/>
        </p:nvSpPr>
        <p:spPr>
          <a:xfrm>
            <a:off x="8206155" y="1101969"/>
            <a:ext cx="3376246" cy="1200329"/>
          </a:xfrm>
          <a:prstGeom prst="rect">
            <a:avLst/>
          </a:prstGeom>
          <a:noFill/>
        </p:spPr>
        <p:txBody>
          <a:bodyPr wrap="square" rtlCol="0">
            <a:spAutoFit/>
          </a:bodyPr>
          <a:lstStyle/>
          <a:p>
            <a:r>
              <a:rPr lang="en-US" b="0" i="0" dirty="0">
                <a:solidFill>
                  <a:srgbClr val="111111"/>
                </a:solidFill>
                <a:effectLst/>
                <a:highlight>
                  <a:srgbClr val="FFFFFF"/>
                </a:highlight>
                <a:latin typeface="-apple-system"/>
              </a:rPr>
              <a:t>Similarly, there was an approximate 10% disparity in violent crimes between Latino and Non-Latino offenders.</a:t>
            </a:r>
            <a:endParaRPr lang="en-US" dirty="0"/>
          </a:p>
        </p:txBody>
      </p:sp>
      <p:pic>
        <p:nvPicPr>
          <p:cNvPr id="9218" name="Picture 2" descr="Figure 8. Largest diferences in the proportion of violent hate crimes between Latino and Non-Latino offenders.">
            <a:extLst>
              <a:ext uri="{FF2B5EF4-FFF2-40B4-BE49-F238E27FC236}">
                <a16:creationId xmlns:a16="http://schemas.microsoft.com/office/drawing/2014/main" id="{7D2E1B70-52AC-648E-EFCD-A79A80766C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763" y="668216"/>
            <a:ext cx="7229622" cy="5783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13028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AAAE7-ABF7-825A-8A0D-A2BEFFEE6F69}"/>
              </a:ext>
            </a:extLst>
          </p:cNvPr>
          <p:cNvSpPr>
            <a:spLocks noGrp="1"/>
          </p:cNvSpPr>
          <p:nvPr>
            <p:ph type="title"/>
          </p:nvPr>
        </p:nvSpPr>
        <p:spPr>
          <a:xfrm>
            <a:off x="838200" y="211016"/>
            <a:ext cx="10515600" cy="457200"/>
          </a:xfrm>
        </p:spPr>
        <p:txBody>
          <a:bodyPr>
            <a:noAutofit/>
          </a:bodyPr>
          <a:lstStyle/>
          <a:p>
            <a:pPr algn="ctr"/>
            <a:r>
              <a:rPr lang="en-US" sz="1600" dirty="0"/>
              <a:t>Multiple Offences Simultaneously </a:t>
            </a:r>
          </a:p>
        </p:txBody>
      </p:sp>
      <p:sp>
        <p:nvSpPr>
          <p:cNvPr id="5" name="TextBox 4">
            <a:extLst>
              <a:ext uri="{FF2B5EF4-FFF2-40B4-BE49-F238E27FC236}">
                <a16:creationId xmlns:a16="http://schemas.microsoft.com/office/drawing/2014/main" id="{C3CE564E-2361-E9C7-A9E3-9E3F0DF1A89A}"/>
              </a:ext>
            </a:extLst>
          </p:cNvPr>
          <p:cNvSpPr txBox="1"/>
          <p:nvPr/>
        </p:nvSpPr>
        <p:spPr>
          <a:xfrm>
            <a:off x="7977554" y="1289539"/>
            <a:ext cx="3376246" cy="2031325"/>
          </a:xfrm>
          <a:prstGeom prst="rect">
            <a:avLst/>
          </a:prstGeom>
          <a:noFill/>
        </p:spPr>
        <p:txBody>
          <a:bodyPr wrap="square" rtlCol="0">
            <a:spAutoFit/>
          </a:bodyPr>
          <a:lstStyle/>
          <a:p>
            <a:r>
              <a:rPr lang="en-US" i="0" dirty="0">
                <a:solidFill>
                  <a:srgbClr val="111111"/>
                </a:solidFill>
                <a:effectLst/>
                <a:highlight>
                  <a:srgbClr val="FFFFFF"/>
                </a:highlight>
                <a:latin typeface="-apple-system"/>
              </a:rPr>
              <a:t>Violent hate crimes are more frequently associated with multiple offenses, which can be interpreted as indicating that such crimes are nearly twice as likely to occur in clustered incidents rather than as isolated occurrences.</a:t>
            </a:r>
            <a:endParaRPr lang="en-US" dirty="0"/>
          </a:p>
        </p:txBody>
      </p:sp>
      <p:pic>
        <p:nvPicPr>
          <p:cNvPr id="10242" name="Picture 2" descr="Figure 9. Violent hate crimes occur more often with multiple offenses.">
            <a:extLst>
              <a:ext uri="{FF2B5EF4-FFF2-40B4-BE49-F238E27FC236}">
                <a16:creationId xmlns:a16="http://schemas.microsoft.com/office/drawing/2014/main" id="{A3EB0779-FB46-D5C9-5304-539DC0A27A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323" y="890953"/>
            <a:ext cx="6981092" cy="5756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55931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AAAE7-ABF7-825A-8A0D-A2BEFFEE6F69}"/>
              </a:ext>
            </a:extLst>
          </p:cNvPr>
          <p:cNvSpPr>
            <a:spLocks noGrp="1"/>
          </p:cNvSpPr>
          <p:nvPr>
            <p:ph type="title"/>
          </p:nvPr>
        </p:nvSpPr>
        <p:spPr>
          <a:xfrm>
            <a:off x="838200" y="211016"/>
            <a:ext cx="10515600" cy="457200"/>
          </a:xfrm>
        </p:spPr>
        <p:txBody>
          <a:bodyPr>
            <a:noAutofit/>
          </a:bodyPr>
          <a:lstStyle/>
          <a:p>
            <a:pPr algn="ctr"/>
            <a:br>
              <a:rPr lang="en-US" sz="1800" b="0" i="0" dirty="0">
                <a:solidFill>
                  <a:srgbClr val="333333"/>
                </a:solidFill>
                <a:effectLst/>
                <a:highlight>
                  <a:srgbClr val="FFFFFF"/>
                </a:highlight>
                <a:latin typeface="Helvetica Neue"/>
              </a:rPr>
            </a:br>
            <a:r>
              <a:rPr lang="en-US" sz="1800" b="0" i="0" dirty="0">
                <a:solidFill>
                  <a:srgbClr val="333333"/>
                </a:solidFill>
                <a:effectLst/>
                <a:highlight>
                  <a:srgbClr val="FFFFFF"/>
                </a:highlight>
                <a:latin typeface="Helvetica Neue"/>
              </a:rPr>
              <a:t>What is the distribution of violent hate crimes by bias description?</a:t>
            </a:r>
            <a:br>
              <a:rPr lang="en-US" sz="1800" b="0" i="0" dirty="0">
                <a:solidFill>
                  <a:srgbClr val="333333"/>
                </a:solidFill>
                <a:effectLst/>
                <a:highlight>
                  <a:srgbClr val="FFFFFF"/>
                </a:highlight>
                <a:latin typeface="Helvetica Neue"/>
              </a:rPr>
            </a:br>
            <a:endParaRPr lang="en-US" sz="1800" dirty="0"/>
          </a:p>
        </p:txBody>
      </p:sp>
      <p:sp>
        <p:nvSpPr>
          <p:cNvPr id="5" name="TextBox 4">
            <a:extLst>
              <a:ext uri="{FF2B5EF4-FFF2-40B4-BE49-F238E27FC236}">
                <a16:creationId xmlns:a16="http://schemas.microsoft.com/office/drawing/2014/main" id="{C3CE564E-2361-E9C7-A9E3-9E3F0DF1A89A}"/>
              </a:ext>
            </a:extLst>
          </p:cNvPr>
          <p:cNvSpPr txBox="1"/>
          <p:nvPr/>
        </p:nvSpPr>
        <p:spPr>
          <a:xfrm>
            <a:off x="7977554" y="1289539"/>
            <a:ext cx="3376246" cy="1477328"/>
          </a:xfrm>
          <a:prstGeom prst="rect">
            <a:avLst/>
          </a:prstGeom>
          <a:noFill/>
        </p:spPr>
        <p:txBody>
          <a:bodyPr wrap="square" rtlCol="0">
            <a:spAutoFit/>
          </a:bodyPr>
          <a:lstStyle/>
          <a:p>
            <a:r>
              <a:rPr lang="en-US" dirty="0"/>
              <a:t>Racial bias constitutes the largest proportion of violent hate crimes in the United States, followed by sexual orientation bias.</a:t>
            </a:r>
          </a:p>
        </p:txBody>
      </p:sp>
      <p:pic>
        <p:nvPicPr>
          <p:cNvPr id="11266" name="Picture 2" descr="Figure 10. Racial bias makes up the highest proportion of all hate crimes.">
            <a:extLst>
              <a:ext uri="{FF2B5EF4-FFF2-40B4-BE49-F238E27FC236}">
                <a16:creationId xmlns:a16="http://schemas.microsoft.com/office/drawing/2014/main" id="{0CFC7B35-449C-8A35-D554-BFCD356F43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771" y="876231"/>
            <a:ext cx="7269893" cy="5583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27756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AAAE7-ABF7-825A-8A0D-A2BEFFEE6F69}"/>
              </a:ext>
            </a:extLst>
          </p:cNvPr>
          <p:cNvSpPr>
            <a:spLocks noGrp="1"/>
          </p:cNvSpPr>
          <p:nvPr>
            <p:ph type="title"/>
          </p:nvPr>
        </p:nvSpPr>
        <p:spPr>
          <a:xfrm>
            <a:off x="838200" y="211016"/>
            <a:ext cx="10515600" cy="457200"/>
          </a:xfrm>
        </p:spPr>
        <p:txBody>
          <a:bodyPr>
            <a:noAutofit/>
          </a:bodyPr>
          <a:lstStyle/>
          <a:p>
            <a:pPr algn="ctr"/>
            <a:br>
              <a:rPr lang="en-US" sz="900" b="0" i="0" dirty="0">
                <a:solidFill>
                  <a:srgbClr val="333333"/>
                </a:solidFill>
                <a:effectLst/>
                <a:highlight>
                  <a:srgbClr val="FFFFFF"/>
                </a:highlight>
                <a:latin typeface="inherit"/>
              </a:rPr>
            </a:br>
            <a:br>
              <a:rPr lang="en-US" sz="2000" b="0" i="0" dirty="0">
                <a:solidFill>
                  <a:srgbClr val="333333"/>
                </a:solidFill>
                <a:effectLst/>
                <a:highlight>
                  <a:srgbClr val="FFFFFF"/>
                </a:highlight>
                <a:latin typeface="inherit"/>
              </a:rPr>
            </a:br>
            <a:r>
              <a:rPr lang="en-US" sz="2000" b="0" i="0" dirty="0">
                <a:solidFill>
                  <a:srgbClr val="333333"/>
                </a:solidFill>
                <a:effectLst/>
                <a:highlight>
                  <a:srgbClr val="FFFFFF"/>
                </a:highlight>
                <a:latin typeface="inherit"/>
              </a:rPr>
              <a:t>EXPERIMENTATION AND RESULTS</a:t>
            </a:r>
            <a:br>
              <a:rPr lang="en-US" sz="900" b="0" i="0" dirty="0">
                <a:solidFill>
                  <a:srgbClr val="333333"/>
                </a:solidFill>
                <a:effectLst/>
                <a:highlight>
                  <a:srgbClr val="FFFFFF"/>
                </a:highlight>
                <a:latin typeface="inherit"/>
              </a:rPr>
            </a:br>
            <a:br>
              <a:rPr lang="en-US" sz="900" b="0" i="0" dirty="0">
                <a:solidFill>
                  <a:srgbClr val="333333"/>
                </a:solidFill>
                <a:effectLst/>
                <a:highlight>
                  <a:srgbClr val="FFFFFF"/>
                </a:highlight>
                <a:latin typeface="Helvetica Neue"/>
              </a:rPr>
            </a:br>
            <a:endParaRPr lang="en-US" sz="1800" dirty="0"/>
          </a:p>
        </p:txBody>
      </p:sp>
      <p:sp>
        <p:nvSpPr>
          <p:cNvPr id="5" name="TextBox 4">
            <a:extLst>
              <a:ext uri="{FF2B5EF4-FFF2-40B4-BE49-F238E27FC236}">
                <a16:creationId xmlns:a16="http://schemas.microsoft.com/office/drawing/2014/main" id="{C3CE564E-2361-E9C7-A9E3-9E3F0DF1A89A}"/>
              </a:ext>
            </a:extLst>
          </p:cNvPr>
          <p:cNvSpPr txBox="1"/>
          <p:nvPr/>
        </p:nvSpPr>
        <p:spPr>
          <a:xfrm>
            <a:off x="838200" y="1289539"/>
            <a:ext cx="10515600" cy="5478423"/>
          </a:xfrm>
          <a:prstGeom prst="rect">
            <a:avLst/>
          </a:prstGeom>
          <a:noFill/>
        </p:spPr>
        <p:txBody>
          <a:bodyPr wrap="square" rtlCol="0">
            <a:spAutoFit/>
          </a:bodyPr>
          <a:lstStyle/>
          <a:p>
            <a:r>
              <a:rPr lang="en-US" sz="1400" b="0" i="0" dirty="0">
                <a:solidFill>
                  <a:srgbClr val="333333"/>
                </a:solidFill>
                <a:effectLst/>
                <a:highlight>
                  <a:srgbClr val="FFFFFF"/>
                </a:highlight>
                <a:latin typeface="Helvetica Neue"/>
              </a:rPr>
              <a:t>CORRELATION</a:t>
            </a:r>
          </a:p>
          <a:p>
            <a:pPr algn="l">
              <a:buFont typeface="Arial" panose="020B0604020202020204" pitchFamily="34" charset="0"/>
              <a:buChar char="•"/>
            </a:pPr>
            <a:r>
              <a:rPr lang="en-US" sz="1400" b="1" i="0" dirty="0">
                <a:solidFill>
                  <a:srgbClr val="111111"/>
                </a:solidFill>
                <a:effectLst/>
                <a:highlight>
                  <a:srgbClr val="FFFFFF"/>
                </a:highlight>
                <a:latin typeface="-apple-system"/>
              </a:rPr>
              <a:t>Exploratory Data Analysis (EDA)</a:t>
            </a:r>
            <a:r>
              <a:rPr lang="en-US" sz="1400" b="0" i="0" dirty="0">
                <a:solidFill>
                  <a:srgbClr val="111111"/>
                </a:solidFill>
                <a:effectLst/>
                <a:highlight>
                  <a:srgbClr val="FFFFFF"/>
                </a:highlight>
                <a:latin typeface="-apple-system"/>
              </a:rPr>
              <a:t> </a:t>
            </a:r>
          </a:p>
          <a:p>
            <a:pPr lvl="1">
              <a:buFont typeface="Arial" panose="020B0604020202020204" pitchFamily="34" charset="0"/>
              <a:buChar char="•"/>
            </a:pPr>
            <a:r>
              <a:rPr lang="en-US" sz="1400" b="0" i="0" dirty="0">
                <a:solidFill>
                  <a:srgbClr val="111111"/>
                </a:solidFill>
                <a:effectLst/>
                <a:highlight>
                  <a:srgbClr val="FFFFFF"/>
                </a:highlight>
                <a:latin typeface="-apple-system"/>
              </a:rPr>
              <a:t>is crucial for understanding </a:t>
            </a:r>
            <a:r>
              <a:rPr lang="en-US" sz="1400" dirty="0">
                <a:solidFill>
                  <a:srgbClr val="111111"/>
                </a:solidFill>
                <a:highlight>
                  <a:srgbClr val="FFFFFF"/>
                </a:highlight>
                <a:latin typeface="-apple-system"/>
              </a:rPr>
              <a:t>the</a:t>
            </a:r>
            <a:r>
              <a:rPr lang="en-US" sz="1400" b="0" i="0" dirty="0">
                <a:solidFill>
                  <a:srgbClr val="111111"/>
                </a:solidFill>
                <a:effectLst/>
                <a:highlight>
                  <a:srgbClr val="FFFFFF"/>
                </a:highlight>
                <a:latin typeface="-apple-system"/>
              </a:rPr>
              <a:t> dataset before building predictive models.</a:t>
            </a:r>
          </a:p>
          <a:p>
            <a:pPr lvl="1">
              <a:buFont typeface="Arial" panose="020B0604020202020204" pitchFamily="34" charset="0"/>
              <a:buChar char="•"/>
            </a:pPr>
            <a:r>
              <a:rPr lang="en-US" sz="1400" b="0" i="0" dirty="0">
                <a:solidFill>
                  <a:srgbClr val="111111"/>
                </a:solidFill>
                <a:effectLst/>
                <a:highlight>
                  <a:srgbClr val="FFFFFF"/>
                </a:highlight>
                <a:latin typeface="-apple-system"/>
              </a:rPr>
              <a:t>One important aspect of EDA is assessing </a:t>
            </a:r>
            <a:r>
              <a:rPr lang="en-US" sz="1400" b="1" i="0" dirty="0">
                <a:solidFill>
                  <a:srgbClr val="111111"/>
                </a:solidFill>
                <a:effectLst/>
                <a:highlight>
                  <a:srgbClr val="FFFFFF"/>
                </a:highlight>
                <a:latin typeface="-apple-system"/>
              </a:rPr>
              <a:t>multicollinearity</a:t>
            </a:r>
            <a:r>
              <a:rPr lang="en-US" sz="1400" b="0" i="0" dirty="0">
                <a:solidFill>
                  <a:srgbClr val="111111"/>
                </a:solidFill>
                <a:effectLst/>
                <a:highlight>
                  <a:srgbClr val="FFFFFF"/>
                </a:highlight>
                <a:latin typeface="-apple-system"/>
              </a:rPr>
              <a:t> among predictors.</a:t>
            </a:r>
          </a:p>
          <a:p>
            <a:pPr marL="285750" indent="-285750">
              <a:buFont typeface="Arial" panose="020B0604020202020204" pitchFamily="34" charset="0"/>
              <a:buChar char="•"/>
            </a:pPr>
            <a:r>
              <a:rPr lang="en-US" sz="1400" b="1" dirty="0"/>
              <a:t>What Is Multicollinearity?</a:t>
            </a:r>
          </a:p>
          <a:p>
            <a:pPr marL="742950" lvl="1" indent="-285750">
              <a:buFont typeface="Arial" panose="020B0604020202020204" pitchFamily="34" charset="0"/>
              <a:buChar char="•"/>
            </a:pPr>
            <a:r>
              <a:rPr lang="en-US" sz="1400" dirty="0"/>
              <a:t>Multicollinearity occurs when predictors are highly correlated with each other.</a:t>
            </a:r>
          </a:p>
          <a:p>
            <a:pPr marL="742950" lvl="1" indent="-285750">
              <a:buFont typeface="Arial" panose="020B0604020202020204" pitchFamily="34" charset="0"/>
              <a:buChar char="•"/>
            </a:pPr>
            <a:r>
              <a:rPr lang="en-US" sz="1400" dirty="0"/>
              <a:t>It can impact model performance and interpretability.</a:t>
            </a:r>
          </a:p>
          <a:p>
            <a:pPr marL="742950" lvl="1" indent="-285750">
              <a:buFont typeface="Arial" panose="020B0604020202020204" pitchFamily="34" charset="0"/>
              <a:buChar char="•"/>
            </a:pPr>
            <a:r>
              <a:rPr lang="en-US" sz="1400" dirty="0"/>
              <a:t>Impact of Multicollinearity</a:t>
            </a:r>
          </a:p>
          <a:p>
            <a:pPr marL="285750" indent="-285750">
              <a:buFont typeface="Arial" panose="020B0604020202020204" pitchFamily="34" charset="0"/>
              <a:buChar char="•"/>
            </a:pPr>
            <a:r>
              <a:rPr lang="en-US" sz="1400" b="1" dirty="0"/>
              <a:t>Overfitting:</a:t>
            </a:r>
          </a:p>
          <a:p>
            <a:pPr marL="742950" lvl="1" indent="-285750">
              <a:buFont typeface="Arial" panose="020B0604020202020204" pitchFamily="34" charset="0"/>
              <a:buChar char="•"/>
            </a:pPr>
            <a:r>
              <a:rPr lang="en-US" sz="1400" dirty="0"/>
              <a:t>Overfitting happens when a model fits training data too closely but performs poorly on test data.</a:t>
            </a:r>
          </a:p>
          <a:p>
            <a:pPr marL="742950" lvl="1" indent="-285750">
              <a:buFont typeface="Arial" panose="020B0604020202020204" pitchFamily="34" charset="0"/>
              <a:buChar char="•"/>
            </a:pPr>
            <a:r>
              <a:rPr lang="en-US" sz="1400" dirty="0"/>
              <a:t>High multicollinearity increases the risk of overfitting.</a:t>
            </a:r>
          </a:p>
          <a:p>
            <a:pPr marL="285750" indent="-285750">
              <a:buFont typeface="Arial" panose="020B0604020202020204" pitchFamily="34" charset="0"/>
              <a:buChar char="•"/>
            </a:pPr>
            <a:r>
              <a:rPr lang="en-US" sz="1400" b="1" dirty="0"/>
              <a:t>Reduced Interpretability:</a:t>
            </a:r>
          </a:p>
          <a:p>
            <a:pPr marL="742950" lvl="1" indent="-285750">
              <a:buFont typeface="Arial" panose="020B0604020202020204" pitchFamily="34" charset="0"/>
              <a:buChar char="•"/>
            </a:pPr>
            <a:r>
              <a:rPr lang="en-US" sz="1400" dirty="0"/>
              <a:t>Correlated predictors make it hard to isolate individual effects.</a:t>
            </a:r>
          </a:p>
          <a:p>
            <a:pPr marL="742950" lvl="1" indent="-285750">
              <a:buFont typeface="Arial" panose="020B0604020202020204" pitchFamily="34" charset="0"/>
              <a:buChar char="•"/>
            </a:pPr>
            <a:r>
              <a:rPr lang="en-US" sz="1400" dirty="0"/>
              <a:t>I wanted to understand each predictor’s contribution to the response variable.</a:t>
            </a:r>
          </a:p>
          <a:p>
            <a:pPr marL="285750" indent="-285750">
              <a:buFont typeface="Arial" panose="020B0604020202020204" pitchFamily="34" charset="0"/>
              <a:buChar char="•"/>
            </a:pPr>
            <a:r>
              <a:rPr lang="en-US" sz="1400" b="1" dirty="0"/>
              <a:t>Detecting Multicollinearity</a:t>
            </a:r>
          </a:p>
          <a:p>
            <a:pPr marL="742950" lvl="1" indent="-285750">
              <a:buFont typeface="Arial" panose="020B0604020202020204" pitchFamily="34" charset="0"/>
              <a:buChar char="•"/>
            </a:pPr>
            <a:r>
              <a:rPr lang="en-US" sz="1400" dirty="0"/>
              <a:t>Pearson’s Pairwise Correlation Test:</a:t>
            </a:r>
          </a:p>
          <a:p>
            <a:pPr marL="742950" lvl="1" indent="-285750">
              <a:buFont typeface="Arial" panose="020B0604020202020204" pitchFamily="34" charset="0"/>
              <a:buChar char="•"/>
            </a:pPr>
            <a:r>
              <a:rPr lang="en-US" sz="1400" dirty="0"/>
              <a:t>Measures linear correlation between predictors.</a:t>
            </a:r>
          </a:p>
          <a:p>
            <a:pPr marL="1200150" lvl="2" indent="-285750">
              <a:buFont typeface="Arial" panose="020B0604020202020204" pitchFamily="34" charset="0"/>
              <a:buChar char="•"/>
            </a:pPr>
            <a:r>
              <a:rPr lang="en-US" sz="1400" dirty="0"/>
              <a:t>No strict threshold, but high absolute values indicate strong correlation.</a:t>
            </a:r>
          </a:p>
          <a:p>
            <a:pPr marL="285750" indent="-285750">
              <a:buFont typeface="Arial" panose="020B0604020202020204" pitchFamily="34" charset="0"/>
              <a:buChar char="•"/>
            </a:pPr>
            <a:r>
              <a:rPr lang="en-US" sz="1400" b="1" dirty="0"/>
              <a:t>Findings from the Assessment</a:t>
            </a:r>
          </a:p>
          <a:p>
            <a:pPr marL="742950" lvl="1" indent="-285750">
              <a:buFont typeface="Arial" panose="020B0604020202020204" pitchFamily="34" charset="0"/>
              <a:buChar char="•"/>
            </a:pPr>
            <a:r>
              <a:rPr lang="en-US" sz="1400" dirty="0"/>
              <a:t>Positive Correlations:</a:t>
            </a:r>
          </a:p>
          <a:p>
            <a:pPr marL="1200150" lvl="2" indent="-285750">
              <a:buFont typeface="Arial" panose="020B0604020202020204" pitchFamily="34" charset="0"/>
              <a:buChar char="•"/>
            </a:pPr>
            <a:r>
              <a:rPr lang="en-US" sz="1400" dirty="0"/>
              <a:t>Aggravated Assault and Robbery are highly positively correlated with Violent Hate Crime.</a:t>
            </a:r>
          </a:p>
          <a:p>
            <a:pPr marL="742950" lvl="1" indent="-285750">
              <a:buFont typeface="Arial" panose="020B0604020202020204" pitchFamily="34" charset="0"/>
              <a:buChar char="•"/>
            </a:pPr>
            <a:r>
              <a:rPr lang="en-US" sz="1400" dirty="0"/>
              <a:t>Negative Correlations:</a:t>
            </a:r>
          </a:p>
          <a:p>
            <a:pPr marL="1200150" lvl="2" indent="-285750">
              <a:buFont typeface="Arial" panose="020B0604020202020204" pitchFamily="34" charset="0"/>
              <a:buChar char="•"/>
            </a:pPr>
            <a:r>
              <a:rPr lang="en-US" sz="1400" dirty="0"/>
              <a:t>Intimidation and Vandalism show the lowest negative correlation with Violent Hate Crime.</a:t>
            </a:r>
          </a:p>
          <a:p>
            <a:pPr marL="742950" lvl="1" indent="-285750">
              <a:buFont typeface="Arial" panose="020B0604020202020204" pitchFamily="34" charset="0"/>
              <a:buChar char="•"/>
            </a:pPr>
            <a:r>
              <a:rPr lang="en-US" sz="1400" dirty="0"/>
              <a:t>Overall Correlation:</a:t>
            </a:r>
          </a:p>
          <a:p>
            <a:pPr marL="1200150" lvl="2" indent="-285750">
              <a:buFont typeface="Arial" panose="020B0604020202020204" pitchFamily="34" charset="0"/>
              <a:buChar char="•"/>
            </a:pPr>
            <a:r>
              <a:rPr lang="en-US" sz="1400" dirty="0"/>
              <a:t>Despite specific correlations, overall correlation among predictors is low.</a:t>
            </a:r>
          </a:p>
        </p:txBody>
      </p:sp>
    </p:spTree>
    <p:extLst>
      <p:ext uri="{BB962C8B-B14F-4D97-AF65-F5344CB8AC3E}">
        <p14:creationId xmlns:p14="http://schemas.microsoft.com/office/powerpoint/2010/main" val="25802906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AB641-DAB5-1F22-8D3E-8F7289BEEDC1}"/>
              </a:ext>
            </a:extLst>
          </p:cNvPr>
          <p:cNvSpPr>
            <a:spLocks noGrp="1"/>
          </p:cNvSpPr>
          <p:nvPr>
            <p:ph type="title"/>
          </p:nvPr>
        </p:nvSpPr>
        <p:spPr/>
        <p:txBody>
          <a:bodyPr>
            <a:normAutofit fontScale="90000"/>
          </a:bodyPr>
          <a:lstStyle/>
          <a:p>
            <a:pPr algn="ctr"/>
            <a:br>
              <a:rPr lang="en-US" sz="1600" b="0" i="0" dirty="0">
                <a:solidFill>
                  <a:srgbClr val="333333"/>
                </a:solidFill>
                <a:effectLst/>
                <a:highlight>
                  <a:srgbClr val="FFFFFF"/>
                </a:highlight>
                <a:latin typeface="inherit"/>
              </a:rPr>
            </a:br>
            <a:br>
              <a:rPr lang="en-US" sz="4400" b="0" i="0" dirty="0">
                <a:solidFill>
                  <a:srgbClr val="333333"/>
                </a:solidFill>
                <a:effectLst/>
                <a:highlight>
                  <a:srgbClr val="FFFFFF"/>
                </a:highlight>
                <a:latin typeface="inherit"/>
              </a:rPr>
            </a:br>
            <a:r>
              <a:rPr lang="en-US" sz="4400" b="0" i="0" dirty="0">
                <a:solidFill>
                  <a:srgbClr val="333333"/>
                </a:solidFill>
                <a:effectLst/>
                <a:highlight>
                  <a:srgbClr val="FFFFFF"/>
                </a:highlight>
                <a:latin typeface="inherit"/>
              </a:rPr>
              <a:t>EXPERIMENTATION AND RESULTS</a:t>
            </a:r>
            <a:br>
              <a:rPr lang="en-US" sz="1600" b="0" i="0" dirty="0">
                <a:solidFill>
                  <a:srgbClr val="333333"/>
                </a:solidFill>
                <a:effectLst/>
                <a:highlight>
                  <a:srgbClr val="FFFFFF"/>
                </a:highlight>
                <a:latin typeface="inherit"/>
              </a:rPr>
            </a:br>
            <a:br>
              <a:rPr lang="en-US" sz="1600" b="0" i="0" dirty="0">
                <a:solidFill>
                  <a:srgbClr val="333333"/>
                </a:solidFill>
                <a:effectLst/>
                <a:highlight>
                  <a:srgbClr val="FFFFFF"/>
                </a:highlight>
                <a:latin typeface="Helvetica Neue"/>
              </a:rPr>
            </a:br>
            <a:endParaRPr lang="en-US" dirty="0"/>
          </a:p>
        </p:txBody>
      </p:sp>
      <p:sp>
        <p:nvSpPr>
          <p:cNvPr id="3" name="Content Placeholder 2">
            <a:extLst>
              <a:ext uri="{FF2B5EF4-FFF2-40B4-BE49-F238E27FC236}">
                <a16:creationId xmlns:a16="http://schemas.microsoft.com/office/drawing/2014/main" id="{A05A92DC-3841-14E3-2B18-814FC9370DC9}"/>
              </a:ext>
            </a:extLst>
          </p:cNvPr>
          <p:cNvSpPr>
            <a:spLocks noGrp="1"/>
          </p:cNvSpPr>
          <p:nvPr>
            <p:ph idx="1"/>
          </p:nvPr>
        </p:nvSpPr>
        <p:spPr>
          <a:xfrm>
            <a:off x="838200" y="1582615"/>
            <a:ext cx="10515600" cy="4594348"/>
          </a:xfrm>
        </p:spPr>
        <p:txBody>
          <a:bodyPr>
            <a:normAutofit fontScale="92500" lnSpcReduction="10000"/>
          </a:bodyPr>
          <a:lstStyle/>
          <a:p>
            <a:r>
              <a:rPr lang="en-US" b="1" dirty="0"/>
              <a:t>Implications for Modeling</a:t>
            </a:r>
          </a:p>
          <a:p>
            <a:pPr lvl="1"/>
            <a:r>
              <a:rPr lang="en-US" dirty="0"/>
              <a:t>Model Selection:</a:t>
            </a:r>
          </a:p>
          <a:p>
            <a:pPr lvl="2"/>
            <a:r>
              <a:rPr lang="en-US" dirty="0"/>
              <a:t>Consider excluding highly correlated predictors.</a:t>
            </a:r>
          </a:p>
          <a:p>
            <a:r>
              <a:rPr lang="en-US" b="1" dirty="0"/>
              <a:t>Feature Engineering:</a:t>
            </a:r>
          </a:p>
          <a:p>
            <a:pPr lvl="1"/>
            <a:r>
              <a:rPr lang="en-US" dirty="0"/>
              <a:t>Transform or combine features to enhance model performance.</a:t>
            </a:r>
          </a:p>
          <a:p>
            <a:r>
              <a:rPr lang="en-US" b="1" dirty="0"/>
              <a:t>Regularization Techniques:</a:t>
            </a:r>
          </a:p>
          <a:p>
            <a:pPr lvl="1"/>
            <a:r>
              <a:rPr lang="en-US" dirty="0"/>
              <a:t>Use methods like ridge regression or lasso regression to mitigate multicollinearity.</a:t>
            </a:r>
          </a:p>
          <a:p>
            <a:r>
              <a:rPr lang="en-US" b="1" dirty="0"/>
              <a:t>Conclusion</a:t>
            </a:r>
          </a:p>
          <a:p>
            <a:pPr lvl="1"/>
            <a:r>
              <a:rPr lang="en-US" dirty="0"/>
              <a:t>While multicollinearity exists, it’s not a high concern due to low overall correlation.</a:t>
            </a:r>
          </a:p>
          <a:p>
            <a:pPr lvl="1"/>
            <a:r>
              <a:rPr lang="en-US" dirty="0"/>
              <a:t>As data scientists, let’s build robust models that strike the right balance between complexity and interpretability.</a:t>
            </a:r>
          </a:p>
        </p:txBody>
      </p:sp>
    </p:spTree>
    <p:extLst>
      <p:ext uri="{BB962C8B-B14F-4D97-AF65-F5344CB8AC3E}">
        <p14:creationId xmlns:p14="http://schemas.microsoft.com/office/powerpoint/2010/main" val="24015571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D8AA6-92FE-5302-BA7D-52D7EAEBAFBF}"/>
              </a:ext>
            </a:extLst>
          </p:cNvPr>
          <p:cNvSpPr>
            <a:spLocks noGrp="1"/>
          </p:cNvSpPr>
          <p:nvPr>
            <p:ph type="title"/>
          </p:nvPr>
        </p:nvSpPr>
        <p:spPr>
          <a:xfrm>
            <a:off x="838200" y="365126"/>
            <a:ext cx="10515600" cy="315912"/>
          </a:xfrm>
        </p:spPr>
        <p:txBody>
          <a:bodyPr>
            <a:noAutofit/>
          </a:bodyPr>
          <a:lstStyle/>
          <a:p>
            <a:pPr algn="ctr"/>
            <a:br>
              <a:rPr lang="en-US" sz="1600" b="0" i="0" dirty="0">
                <a:solidFill>
                  <a:srgbClr val="333333"/>
                </a:solidFill>
                <a:effectLst/>
                <a:highlight>
                  <a:srgbClr val="FFFFFF"/>
                </a:highlight>
                <a:latin typeface="Helvetica Neue"/>
              </a:rPr>
            </a:br>
            <a:r>
              <a:rPr lang="en-US" sz="1600" b="0" i="0" dirty="0">
                <a:solidFill>
                  <a:srgbClr val="333333"/>
                </a:solidFill>
                <a:effectLst/>
                <a:highlight>
                  <a:srgbClr val="FFFFFF"/>
                </a:highlight>
                <a:latin typeface="Helvetica Neue"/>
              </a:rPr>
              <a:t>LOGISTIC REGRESSION</a:t>
            </a:r>
            <a:br>
              <a:rPr lang="en-US" sz="1600" b="0" i="0" dirty="0">
                <a:solidFill>
                  <a:srgbClr val="333333"/>
                </a:solidFill>
                <a:effectLst/>
                <a:highlight>
                  <a:srgbClr val="FFFFFF"/>
                </a:highlight>
                <a:latin typeface="Helvetica Neue"/>
              </a:rPr>
            </a:br>
            <a:endParaRPr lang="en-US" sz="1600" dirty="0"/>
          </a:p>
        </p:txBody>
      </p:sp>
      <p:sp>
        <p:nvSpPr>
          <p:cNvPr id="3" name="Content Placeholder 2">
            <a:extLst>
              <a:ext uri="{FF2B5EF4-FFF2-40B4-BE49-F238E27FC236}">
                <a16:creationId xmlns:a16="http://schemas.microsoft.com/office/drawing/2014/main" id="{52B403AC-D110-572C-03D9-F122D58FEC50}"/>
              </a:ext>
            </a:extLst>
          </p:cNvPr>
          <p:cNvSpPr>
            <a:spLocks noGrp="1"/>
          </p:cNvSpPr>
          <p:nvPr>
            <p:ph idx="1"/>
          </p:nvPr>
        </p:nvSpPr>
        <p:spPr>
          <a:xfrm>
            <a:off x="838200" y="681038"/>
            <a:ext cx="10515600" cy="5495925"/>
          </a:xfrm>
        </p:spPr>
        <p:txBody>
          <a:bodyPr>
            <a:normAutofit fontScale="92500" lnSpcReduction="10000"/>
          </a:bodyPr>
          <a:lstStyle/>
          <a:p>
            <a:r>
              <a:rPr lang="en-US" b="1" dirty="0"/>
              <a:t>Introduction</a:t>
            </a:r>
          </a:p>
          <a:p>
            <a:pPr lvl="1"/>
            <a:r>
              <a:rPr lang="en-US" dirty="0"/>
              <a:t>Logistic regression analysis with cross-validation (CV) initially failed to converge.</a:t>
            </a:r>
          </a:p>
          <a:p>
            <a:pPr lvl="1"/>
            <a:r>
              <a:rPr lang="en-US" dirty="0"/>
              <a:t>Multicollinearity wasn’t a primary concern, but the model still struggled.</a:t>
            </a:r>
          </a:p>
          <a:p>
            <a:pPr lvl="1"/>
            <a:r>
              <a:rPr lang="en-US" dirty="0"/>
              <a:t>The issue: too many predictors relative to the number of observations or zero variance features.</a:t>
            </a:r>
          </a:p>
          <a:p>
            <a:r>
              <a:rPr lang="en-US" b="1" dirty="0"/>
              <a:t>Identifying the Culprit</a:t>
            </a:r>
          </a:p>
          <a:p>
            <a:pPr lvl="1"/>
            <a:r>
              <a:rPr lang="en-US" dirty="0"/>
              <a:t>Predictor-Response Mismatch:</a:t>
            </a:r>
          </a:p>
          <a:p>
            <a:pPr lvl="2"/>
            <a:r>
              <a:rPr lang="en-US" dirty="0"/>
              <a:t>With 241,663 observations and only 34 predictors, zero variance features seemed more likely.</a:t>
            </a:r>
          </a:p>
          <a:p>
            <a:pPr lvl="2"/>
            <a:r>
              <a:rPr lang="en-US" dirty="0"/>
              <a:t>These features don’t vary across observations and provide no useful information.</a:t>
            </a:r>
          </a:p>
          <a:p>
            <a:r>
              <a:rPr lang="en-US" b="1" dirty="0"/>
              <a:t>Leveraging nearZeroVar() Function:</a:t>
            </a:r>
          </a:p>
          <a:p>
            <a:pPr lvl="1"/>
            <a:r>
              <a:rPr lang="en-US" dirty="0"/>
              <a:t>Part of Linear Discriminant Analysis (LDA) in R.</a:t>
            </a:r>
          </a:p>
          <a:p>
            <a:pPr lvl="1"/>
            <a:r>
              <a:rPr lang="en-US" dirty="0"/>
              <a:t>LDA is like Principal Component Analysis (PCA) but focuses on outcome variables.</a:t>
            </a:r>
          </a:p>
          <a:p>
            <a:pPr lvl="1"/>
            <a:r>
              <a:rPr lang="en-US" dirty="0"/>
              <a:t>LDA aids in feature reduction when the feature count is too high for meaningful machine learning analysis.</a:t>
            </a:r>
          </a:p>
        </p:txBody>
      </p:sp>
    </p:spTree>
    <p:extLst>
      <p:ext uri="{BB962C8B-B14F-4D97-AF65-F5344CB8AC3E}">
        <p14:creationId xmlns:p14="http://schemas.microsoft.com/office/powerpoint/2010/main" val="11624228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49DCA-00FC-1AF0-118D-3B977405943F}"/>
              </a:ext>
            </a:extLst>
          </p:cNvPr>
          <p:cNvSpPr>
            <a:spLocks noGrp="1"/>
          </p:cNvSpPr>
          <p:nvPr>
            <p:ph type="title"/>
          </p:nvPr>
        </p:nvSpPr>
        <p:spPr/>
        <p:txBody>
          <a:bodyPr/>
          <a:lstStyle/>
          <a:p>
            <a:pPr algn="ctr"/>
            <a:r>
              <a:rPr lang="en-US" b="1" dirty="0">
                <a:solidFill>
                  <a:srgbClr val="111111"/>
                </a:solidFill>
                <a:highlight>
                  <a:srgbClr val="FFFFFF"/>
                </a:highlight>
                <a:latin typeface="-apple-system"/>
              </a:rPr>
              <a:t>Data Partitioning</a:t>
            </a:r>
            <a:endParaRPr lang="en-US" dirty="0"/>
          </a:p>
        </p:txBody>
      </p:sp>
      <p:sp>
        <p:nvSpPr>
          <p:cNvPr id="3" name="Content Placeholder 2">
            <a:extLst>
              <a:ext uri="{FF2B5EF4-FFF2-40B4-BE49-F238E27FC236}">
                <a16:creationId xmlns:a16="http://schemas.microsoft.com/office/drawing/2014/main" id="{E6FE441D-33C9-78EE-24C2-A7A6C3021CC9}"/>
              </a:ext>
            </a:extLst>
          </p:cNvPr>
          <p:cNvSpPr>
            <a:spLocks noGrp="1"/>
          </p:cNvSpPr>
          <p:nvPr>
            <p:ph idx="1"/>
          </p:nvPr>
        </p:nvSpPr>
        <p:spPr>
          <a:xfrm>
            <a:off x="838200" y="1825625"/>
            <a:ext cx="10515600" cy="2042990"/>
          </a:xfrm>
        </p:spPr>
        <p:txBody>
          <a:bodyPr/>
          <a:lstStyle/>
          <a:p>
            <a:pPr algn="l">
              <a:buFont typeface="Arial" panose="020B0604020202020204" pitchFamily="34" charset="0"/>
              <a:buChar char="•"/>
            </a:pPr>
            <a:r>
              <a:rPr lang="en-US" b="0" i="0" dirty="0">
                <a:solidFill>
                  <a:srgbClr val="111111"/>
                </a:solidFill>
                <a:effectLst/>
                <a:highlight>
                  <a:srgbClr val="FFFFFF"/>
                </a:highlight>
                <a:latin typeface="-apple-system"/>
              </a:rPr>
              <a:t>To assess model accuracy, I split the dataset into two subsets: </a:t>
            </a:r>
            <a:r>
              <a:rPr lang="en-US" b="1" i="0" dirty="0">
                <a:solidFill>
                  <a:srgbClr val="111111"/>
                </a:solidFill>
                <a:effectLst/>
                <a:highlight>
                  <a:srgbClr val="FFFFFF"/>
                </a:highlight>
                <a:latin typeface="-apple-system"/>
              </a:rPr>
              <a:t>training set</a:t>
            </a:r>
            <a:r>
              <a:rPr lang="en-US" b="0" i="0" dirty="0">
                <a:solidFill>
                  <a:srgbClr val="111111"/>
                </a:solidFill>
                <a:effectLst/>
                <a:highlight>
                  <a:srgbClr val="FFFFFF"/>
                </a:highlight>
                <a:latin typeface="-apple-system"/>
              </a:rPr>
              <a:t> and </a:t>
            </a:r>
            <a:r>
              <a:rPr lang="en-US" b="1" i="0" dirty="0">
                <a:solidFill>
                  <a:srgbClr val="111111"/>
                </a:solidFill>
                <a:effectLst/>
                <a:highlight>
                  <a:srgbClr val="FFFFFF"/>
                </a:highlight>
                <a:latin typeface="-apple-system"/>
              </a:rPr>
              <a:t>testing set</a:t>
            </a:r>
            <a:r>
              <a:rPr lang="en-US" b="0" i="0" dirty="0">
                <a:solidFill>
                  <a:srgbClr val="111111"/>
                </a:solidFill>
                <a:effectLst/>
                <a:highlight>
                  <a:srgbClr val="FFFFFF"/>
                </a:highlight>
                <a:latin typeface="-apple-system"/>
              </a:rPr>
              <a:t>.</a:t>
            </a:r>
          </a:p>
          <a:p>
            <a:pPr algn="l">
              <a:buFont typeface="Arial" panose="020B0604020202020204" pitchFamily="34" charset="0"/>
              <a:buChar char="•"/>
            </a:pPr>
            <a:r>
              <a:rPr lang="en-US" b="0" i="0" dirty="0">
                <a:solidFill>
                  <a:srgbClr val="111111"/>
                </a:solidFill>
                <a:effectLst/>
                <a:highlight>
                  <a:srgbClr val="FFFFFF"/>
                </a:highlight>
                <a:latin typeface="-apple-system"/>
              </a:rPr>
              <a:t>The split ratio used was </a:t>
            </a:r>
            <a:r>
              <a:rPr lang="en-US" b="1" i="0" dirty="0">
                <a:solidFill>
                  <a:srgbClr val="111111"/>
                </a:solidFill>
                <a:effectLst/>
                <a:highlight>
                  <a:srgbClr val="FFFFFF"/>
                </a:highlight>
                <a:latin typeface="-apple-system"/>
              </a:rPr>
              <a:t>75:25</a:t>
            </a:r>
            <a:r>
              <a:rPr lang="en-US" b="0" i="0" dirty="0">
                <a:solidFill>
                  <a:srgbClr val="111111"/>
                </a:solidFill>
                <a:effectLst/>
                <a:highlight>
                  <a:srgbClr val="FFFFFF"/>
                </a:highlight>
                <a:latin typeface="-apple-system"/>
              </a:rPr>
              <a:t>, where 75% of the data was allocated to the training set, and the remaining 25% formed the testing set</a:t>
            </a:r>
          </a:p>
          <a:p>
            <a:endParaRPr lang="en-US" dirty="0"/>
          </a:p>
        </p:txBody>
      </p:sp>
    </p:spTree>
    <p:extLst>
      <p:ext uri="{BB962C8B-B14F-4D97-AF65-F5344CB8AC3E}">
        <p14:creationId xmlns:p14="http://schemas.microsoft.com/office/powerpoint/2010/main" val="3009773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C6672-D578-AD7B-DFB1-ED48638C867F}"/>
              </a:ext>
            </a:extLst>
          </p:cNvPr>
          <p:cNvSpPr>
            <a:spLocks noGrp="1"/>
          </p:cNvSpPr>
          <p:nvPr>
            <p:ph type="title"/>
          </p:nvPr>
        </p:nvSpPr>
        <p:spPr>
          <a:xfrm>
            <a:off x="838200" y="365126"/>
            <a:ext cx="10515600" cy="666506"/>
          </a:xfrm>
        </p:spPr>
        <p:txBody>
          <a:bodyPr>
            <a:normAutofit fontScale="90000"/>
          </a:bodyPr>
          <a:lstStyle/>
          <a:p>
            <a:pPr algn="ctr"/>
            <a:r>
              <a:rPr lang="en-US" dirty="0"/>
              <a:t>Training the Model</a:t>
            </a:r>
          </a:p>
        </p:txBody>
      </p:sp>
      <p:sp>
        <p:nvSpPr>
          <p:cNvPr id="3" name="Content Placeholder 2">
            <a:extLst>
              <a:ext uri="{FF2B5EF4-FFF2-40B4-BE49-F238E27FC236}">
                <a16:creationId xmlns:a16="http://schemas.microsoft.com/office/drawing/2014/main" id="{6F9EF4E2-64C1-A575-5A24-DD7903207F96}"/>
              </a:ext>
            </a:extLst>
          </p:cNvPr>
          <p:cNvSpPr>
            <a:spLocks noGrp="1"/>
          </p:cNvSpPr>
          <p:nvPr>
            <p:ph idx="1"/>
          </p:nvPr>
        </p:nvSpPr>
        <p:spPr>
          <a:xfrm>
            <a:off x="838200" y="1500554"/>
            <a:ext cx="10515600" cy="4676409"/>
          </a:xfrm>
        </p:spPr>
        <p:txBody>
          <a:bodyPr>
            <a:noAutofit/>
          </a:bodyPr>
          <a:lstStyle/>
          <a:p>
            <a:r>
              <a:rPr lang="en-US" sz="2000" dirty="0"/>
              <a:t>The initial step in machine learning involved training a model on a larger dataset. In this case, a full logistic regression model was fitted to the training dataset using the glm() function in R, with the response being whether a hate crime was designated as violent. Previous attempts encountered convergence issues and overfitting, which were resolved through proper encoding and feature reduction using Linear Discriminant Analysis (LDA). However, the most effective way to prevent overfitting is through k-fold cross-validation (CV) of the model.</a:t>
            </a:r>
          </a:p>
          <a:p>
            <a:r>
              <a:rPr lang="en-US" sz="2000" dirty="0"/>
              <a:t>Ten-fold CV was employed to prevent overfitting of the logistic regression model. By subdividing the training dataset into k-folds, each independently tested for accuracy, I assessed overall performance. After 10-fold CV, accuracy reached 88.8%, but Cohen’s Kappa was only fair at 41%. This suggest potential issues such as multicollinearity or other model-related issues.</a:t>
            </a:r>
          </a:p>
          <a:p>
            <a:r>
              <a:rPr lang="en-US" sz="2000" dirty="0"/>
              <a:t>Given these results, I decided to use alternative machine learning classifier algorithms beyond logistic regression. While logistic regression assumptions include a binary dependent variable, independent observations, no multicollinearity among predictors, linearity, and sufficient sample size, the reliability of the current model remained uncertain. </a:t>
            </a:r>
          </a:p>
        </p:txBody>
      </p:sp>
    </p:spTree>
    <p:extLst>
      <p:ext uri="{BB962C8B-B14F-4D97-AF65-F5344CB8AC3E}">
        <p14:creationId xmlns:p14="http://schemas.microsoft.com/office/powerpoint/2010/main" val="10621512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46EE2-1091-42EB-9E38-B6AA650FC74E}"/>
              </a:ext>
            </a:extLst>
          </p:cNvPr>
          <p:cNvSpPr>
            <a:spLocks noGrp="1"/>
          </p:cNvSpPr>
          <p:nvPr>
            <p:ph type="title"/>
          </p:nvPr>
        </p:nvSpPr>
        <p:spPr/>
        <p:txBody>
          <a:bodyPr/>
          <a:lstStyle/>
          <a:p>
            <a:pPr algn="ctr"/>
            <a:r>
              <a:rPr lang="en-US" dirty="0"/>
              <a:t>Random Forest</a:t>
            </a:r>
          </a:p>
        </p:txBody>
      </p:sp>
      <p:sp>
        <p:nvSpPr>
          <p:cNvPr id="3" name="Content Placeholder 2">
            <a:extLst>
              <a:ext uri="{FF2B5EF4-FFF2-40B4-BE49-F238E27FC236}">
                <a16:creationId xmlns:a16="http://schemas.microsoft.com/office/drawing/2014/main" id="{029BD40A-102F-54B0-1E64-2216F9D06824}"/>
              </a:ext>
            </a:extLst>
          </p:cNvPr>
          <p:cNvSpPr>
            <a:spLocks noGrp="1"/>
          </p:cNvSpPr>
          <p:nvPr>
            <p:ph idx="1"/>
          </p:nvPr>
        </p:nvSpPr>
        <p:spPr/>
        <p:txBody>
          <a:bodyPr>
            <a:normAutofit fontScale="85000" lnSpcReduction="20000"/>
          </a:bodyPr>
          <a:lstStyle/>
          <a:p>
            <a:r>
              <a:rPr lang="en-US" dirty="0"/>
              <a:t>Random Forest, an ensemble learning classifier based on binary decision trees, I chose for its ability to handle both continuous and categorical variables. Its complexity makes it robust against collinearity and overfitting. Out-of-box (OOB) performance makes it beginner-friendly, while skilled users can fine-tune hyperparameters.</a:t>
            </a:r>
          </a:p>
          <a:p>
            <a:r>
              <a:rPr lang="en-US" dirty="0"/>
              <a:t>An OOB Random Forest was trained on the violent versus non-violent classifier using 200 trees. The OOB model had 10.45% total error, but class-specific error rates differed significantly. Non-violent errors decreased to 2.9%, while violent errors remained high at 59%, likely due to class imbalance.</a:t>
            </a:r>
          </a:p>
          <a:p>
            <a:r>
              <a:rPr lang="en-US" dirty="0"/>
              <a:t>Testing against a separate dataset revealed surprising results: total accuracy was 81%, sensitivity 73%, and specificity 82%. The model struggled to predict both classes, especially violent ones. Low positive predictive value (39%) and significant McNemar’s Test differences highlight the need for further exploration.</a:t>
            </a:r>
          </a:p>
        </p:txBody>
      </p:sp>
    </p:spTree>
    <p:extLst>
      <p:ext uri="{BB962C8B-B14F-4D97-AF65-F5344CB8AC3E}">
        <p14:creationId xmlns:p14="http://schemas.microsoft.com/office/powerpoint/2010/main" val="16421535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0B0BF-4CC4-5E3F-6ED7-E1E2543E03F8}"/>
              </a:ext>
            </a:extLst>
          </p:cNvPr>
          <p:cNvSpPr>
            <a:spLocks noGrp="1"/>
          </p:cNvSpPr>
          <p:nvPr>
            <p:ph type="title"/>
          </p:nvPr>
        </p:nvSpPr>
        <p:spPr>
          <a:xfrm>
            <a:off x="838200" y="85412"/>
            <a:ext cx="10515600" cy="547635"/>
          </a:xfrm>
        </p:spPr>
        <p:txBody>
          <a:bodyPr>
            <a:normAutofit/>
          </a:bodyPr>
          <a:lstStyle/>
          <a:p>
            <a:pPr algn="ctr"/>
            <a:r>
              <a:rPr lang="en-US" sz="1800" b="1" i="0" dirty="0">
                <a:solidFill>
                  <a:srgbClr val="111111"/>
                </a:solidFill>
                <a:effectLst/>
                <a:highlight>
                  <a:srgbClr val="FFFFFF"/>
                </a:highlight>
                <a:latin typeface="-apple-system"/>
              </a:rPr>
              <a:t>Receiver Operating Characteristic (ROC) curve</a:t>
            </a:r>
            <a:endParaRPr lang="en-US" sz="1800" dirty="0"/>
          </a:p>
        </p:txBody>
      </p:sp>
      <p:sp>
        <p:nvSpPr>
          <p:cNvPr id="3" name="Content Placeholder 2">
            <a:extLst>
              <a:ext uri="{FF2B5EF4-FFF2-40B4-BE49-F238E27FC236}">
                <a16:creationId xmlns:a16="http://schemas.microsoft.com/office/drawing/2014/main" id="{F2E8EDEC-E5F5-A4A0-883E-2E461ED1F8A2}"/>
              </a:ext>
            </a:extLst>
          </p:cNvPr>
          <p:cNvSpPr>
            <a:spLocks noGrp="1"/>
          </p:cNvSpPr>
          <p:nvPr>
            <p:ph idx="1"/>
          </p:nvPr>
        </p:nvSpPr>
        <p:spPr>
          <a:xfrm>
            <a:off x="328247" y="762000"/>
            <a:ext cx="6084276" cy="5881635"/>
          </a:xfrm>
        </p:spPr>
        <p:txBody>
          <a:bodyPr>
            <a:normAutofit fontScale="40000" lnSpcReduction="20000"/>
          </a:bodyPr>
          <a:lstStyle/>
          <a:p>
            <a:r>
              <a:rPr lang="en-US" sz="2900" b="1" i="0" dirty="0">
                <a:solidFill>
                  <a:srgbClr val="111111"/>
                </a:solidFill>
                <a:effectLst/>
                <a:highlight>
                  <a:srgbClr val="FFFFFF"/>
                </a:highlight>
                <a:latin typeface="-apple-system"/>
              </a:rPr>
              <a:t>Receiver Operating Characteristic (ROC) curve</a:t>
            </a:r>
            <a:r>
              <a:rPr lang="en-US" sz="2900" b="0" i="0" dirty="0">
                <a:solidFill>
                  <a:srgbClr val="111111"/>
                </a:solidFill>
                <a:effectLst/>
                <a:highlight>
                  <a:srgbClr val="FFFFFF"/>
                </a:highlight>
                <a:latin typeface="-apple-system"/>
              </a:rPr>
              <a:t> </a:t>
            </a:r>
          </a:p>
          <a:p>
            <a:pPr lvl="1"/>
            <a:r>
              <a:rPr lang="en-US" sz="2900" b="0" i="0" dirty="0">
                <a:solidFill>
                  <a:srgbClr val="111111"/>
                </a:solidFill>
                <a:effectLst/>
                <a:highlight>
                  <a:srgbClr val="FFFFFF"/>
                </a:highlight>
                <a:latin typeface="-apple-system"/>
              </a:rPr>
              <a:t>provides insights into the performance of a binary classification model, particularly in terms of its ability to discriminate between positive and negative classes</a:t>
            </a:r>
          </a:p>
          <a:p>
            <a:r>
              <a:rPr lang="en-US" sz="2900" b="1" i="0" dirty="0">
                <a:solidFill>
                  <a:srgbClr val="111111"/>
                </a:solidFill>
                <a:effectLst/>
                <a:highlight>
                  <a:srgbClr val="FFFFFF"/>
                </a:highlight>
                <a:latin typeface="-apple-system"/>
              </a:rPr>
              <a:t>Accuracy and Kappa</a:t>
            </a:r>
            <a:r>
              <a:rPr lang="en-US" sz="2900" b="0" i="0" dirty="0">
                <a:solidFill>
                  <a:srgbClr val="111111"/>
                </a:solidFill>
                <a:effectLst/>
                <a:highlight>
                  <a:srgbClr val="FFFFFF"/>
                </a:highlight>
                <a:latin typeface="-apple-system"/>
              </a:rPr>
              <a:t>:</a:t>
            </a:r>
          </a:p>
          <a:p>
            <a:pPr lvl="1"/>
            <a:r>
              <a:rPr lang="en-US" sz="2900" b="0" i="0" dirty="0">
                <a:solidFill>
                  <a:srgbClr val="111111"/>
                </a:solidFill>
                <a:effectLst/>
                <a:highlight>
                  <a:srgbClr val="FFFFFF"/>
                </a:highlight>
                <a:latin typeface="-apple-system"/>
              </a:rPr>
              <a:t>The overall </a:t>
            </a:r>
            <a:r>
              <a:rPr lang="en-US" sz="2900" b="1" i="0" dirty="0">
                <a:solidFill>
                  <a:srgbClr val="111111"/>
                </a:solidFill>
                <a:effectLst/>
                <a:highlight>
                  <a:srgbClr val="FFFFFF"/>
                </a:highlight>
                <a:latin typeface="-apple-system"/>
              </a:rPr>
              <a:t>accuracy</a:t>
            </a:r>
            <a:r>
              <a:rPr lang="en-US" sz="2900" b="0" i="0" dirty="0">
                <a:solidFill>
                  <a:srgbClr val="111111"/>
                </a:solidFill>
                <a:effectLst/>
                <a:highlight>
                  <a:srgbClr val="FFFFFF"/>
                </a:highlight>
                <a:latin typeface="-apple-system"/>
              </a:rPr>
              <a:t> of the model is 81.43%.</a:t>
            </a:r>
          </a:p>
          <a:p>
            <a:pPr lvl="1"/>
            <a:r>
              <a:rPr lang="en-US" sz="2900" b="1" i="0" dirty="0">
                <a:solidFill>
                  <a:srgbClr val="111111"/>
                </a:solidFill>
                <a:effectLst/>
                <a:highlight>
                  <a:srgbClr val="FFFFFF"/>
                </a:highlight>
                <a:latin typeface="-apple-system"/>
              </a:rPr>
              <a:t>Kappa</a:t>
            </a:r>
            <a:r>
              <a:rPr lang="en-US" sz="2900" b="0" i="0" dirty="0">
                <a:solidFill>
                  <a:srgbClr val="111111"/>
                </a:solidFill>
                <a:effectLst/>
                <a:highlight>
                  <a:srgbClr val="FFFFFF"/>
                </a:highlight>
                <a:latin typeface="-apple-system"/>
              </a:rPr>
              <a:t> (a measure of agreement beyond chance) is 0.3829, indicating moderate agreement.</a:t>
            </a:r>
          </a:p>
          <a:p>
            <a:r>
              <a:rPr lang="en-US" sz="2900" b="1" i="0" dirty="0">
                <a:solidFill>
                  <a:srgbClr val="111111"/>
                </a:solidFill>
                <a:effectLst/>
                <a:highlight>
                  <a:srgbClr val="FFFFFF"/>
                </a:highlight>
                <a:latin typeface="-apple-system"/>
              </a:rPr>
              <a:t>Sensitivity and Specificity</a:t>
            </a:r>
            <a:r>
              <a:rPr lang="en-US" sz="2900" b="0" i="0" dirty="0">
                <a:solidFill>
                  <a:srgbClr val="111111"/>
                </a:solidFill>
                <a:effectLst/>
                <a:highlight>
                  <a:srgbClr val="FFFFFF"/>
                </a:highlight>
                <a:latin typeface="-apple-system"/>
              </a:rPr>
              <a:t>:</a:t>
            </a:r>
          </a:p>
          <a:p>
            <a:pPr lvl="1"/>
            <a:r>
              <a:rPr lang="en-US" sz="2900" b="1" i="0" dirty="0">
                <a:solidFill>
                  <a:srgbClr val="111111"/>
                </a:solidFill>
                <a:effectLst/>
                <a:highlight>
                  <a:srgbClr val="FFFFFF"/>
                </a:highlight>
                <a:latin typeface="-apple-system"/>
              </a:rPr>
              <a:t>Sensitivity</a:t>
            </a:r>
            <a:r>
              <a:rPr lang="en-US" sz="2900" b="0" i="0" dirty="0">
                <a:solidFill>
                  <a:srgbClr val="111111"/>
                </a:solidFill>
                <a:effectLst/>
                <a:highlight>
                  <a:srgbClr val="FFFFFF"/>
                </a:highlight>
                <a:latin typeface="-apple-system"/>
              </a:rPr>
              <a:t> (True Positive Rate or Recall) is 65.68%.</a:t>
            </a:r>
          </a:p>
          <a:p>
            <a:pPr lvl="1"/>
            <a:r>
              <a:rPr lang="en-US" sz="2900" b="1" i="0" dirty="0">
                <a:solidFill>
                  <a:srgbClr val="111111"/>
                </a:solidFill>
                <a:effectLst/>
                <a:highlight>
                  <a:srgbClr val="FFFFFF"/>
                </a:highlight>
                <a:latin typeface="-apple-system"/>
              </a:rPr>
              <a:t>Specificity</a:t>
            </a:r>
            <a:r>
              <a:rPr lang="en-US" sz="2900" b="0" i="0" dirty="0">
                <a:solidFill>
                  <a:srgbClr val="111111"/>
                </a:solidFill>
                <a:effectLst/>
                <a:highlight>
                  <a:srgbClr val="FFFFFF"/>
                </a:highlight>
                <a:latin typeface="-apple-system"/>
              </a:rPr>
              <a:t> (True Negative Rate) is 83.87%.</a:t>
            </a:r>
          </a:p>
          <a:p>
            <a:pPr lvl="1"/>
            <a:r>
              <a:rPr lang="en-US" sz="2900" b="0" i="0" dirty="0">
                <a:solidFill>
                  <a:srgbClr val="111111"/>
                </a:solidFill>
                <a:effectLst/>
                <a:highlight>
                  <a:srgbClr val="FFFFFF"/>
                </a:highlight>
                <a:latin typeface="-apple-system"/>
              </a:rPr>
              <a:t>These metrics reflect the model’s ability to correctly identify violent and non-violent instances.</a:t>
            </a:r>
          </a:p>
          <a:p>
            <a:r>
              <a:rPr lang="en-US" sz="2900" b="1" i="0" dirty="0">
                <a:solidFill>
                  <a:srgbClr val="111111"/>
                </a:solidFill>
                <a:effectLst/>
                <a:highlight>
                  <a:srgbClr val="FFFFFF"/>
                </a:highlight>
                <a:latin typeface="-apple-system"/>
              </a:rPr>
              <a:t>Positive Predictive Value (PPV)</a:t>
            </a:r>
            <a:r>
              <a:rPr lang="en-US" sz="2900" b="0" i="0" dirty="0">
                <a:solidFill>
                  <a:srgbClr val="111111"/>
                </a:solidFill>
                <a:effectLst/>
                <a:highlight>
                  <a:srgbClr val="FFFFFF"/>
                </a:highlight>
                <a:latin typeface="-apple-system"/>
              </a:rPr>
              <a:t>:</a:t>
            </a:r>
          </a:p>
          <a:p>
            <a:pPr lvl="1"/>
            <a:r>
              <a:rPr lang="en-US" sz="2900" b="0" i="0" dirty="0">
                <a:solidFill>
                  <a:srgbClr val="111111"/>
                </a:solidFill>
                <a:effectLst/>
                <a:highlight>
                  <a:srgbClr val="FFFFFF"/>
                </a:highlight>
                <a:latin typeface="-apple-system"/>
              </a:rPr>
              <a:t>PPV (also known as precision) is 38.73%.</a:t>
            </a:r>
          </a:p>
          <a:p>
            <a:pPr lvl="1"/>
            <a:r>
              <a:rPr lang="en-US" sz="2900" b="0" i="0" dirty="0">
                <a:solidFill>
                  <a:srgbClr val="111111"/>
                </a:solidFill>
                <a:effectLst/>
                <a:highlight>
                  <a:srgbClr val="FFFFFF"/>
                </a:highlight>
                <a:latin typeface="-apple-system"/>
              </a:rPr>
              <a:t>It represents the proportion of correctly predicted violent cases among all predicted violent cases.</a:t>
            </a:r>
          </a:p>
          <a:p>
            <a:r>
              <a:rPr lang="en-US" sz="2900" b="1" i="0" dirty="0">
                <a:solidFill>
                  <a:srgbClr val="111111"/>
                </a:solidFill>
                <a:effectLst/>
                <a:highlight>
                  <a:srgbClr val="FFFFFF"/>
                </a:highlight>
                <a:latin typeface="-apple-system"/>
              </a:rPr>
              <a:t>Balanced Accuracy</a:t>
            </a:r>
            <a:r>
              <a:rPr lang="en-US" sz="2900" b="0" i="0" dirty="0">
                <a:solidFill>
                  <a:srgbClr val="111111"/>
                </a:solidFill>
                <a:effectLst/>
                <a:highlight>
                  <a:srgbClr val="FFFFFF"/>
                </a:highlight>
                <a:latin typeface="-apple-system"/>
              </a:rPr>
              <a:t>:</a:t>
            </a:r>
          </a:p>
          <a:p>
            <a:pPr lvl="1"/>
            <a:r>
              <a:rPr lang="en-US" sz="2900" b="0" i="0" dirty="0">
                <a:solidFill>
                  <a:srgbClr val="111111"/>
                </a:solidFill>
                <a:effectLst/>
                <a:highlight>
                  <a:srgbClr val="FFFFFF"/>
                </a:highlight>
                <a:latin typeface="-apple-system"/>
              </a:rPr>
              <a:t>The </a:t>
            </a:r>
            <a:r>
              <a:rPr lang="en-US" sz="2900" b="1" i="0" dirty="0">
                <a:solidFill>
                  <a:srgbClr val="111111"/>
                </a:solidFill>
                <a:effectLst/>
                <a:highlight>
                  <a:srgbClr val="FFFFFF"/>
                </a:highlight>
                <a:latin typeface="-apple-system"/>
              </a:rPr>
              <a:t>balanced accuracy</a:t>
            </a:r>
            <a:r>
              <a:rPr lang="en-US" sz="2900" b="0" i="0" dirty="0">
                <a:solidFill>
                  <a:srgbClr val="111111"/>
                </a:solidFill>
                <a:effectLst/>
                <a:highlight>
                  <a:srgbClr val="FFFFFF"/>
                </a:highlight>
                <a:latin typeface="-apple-system"/>
              </a:rPr>
              <a:t> (average of sensitivity and specificity) is 74.78%.</a:t>
            </a:r>
          </a:p>
          <a:p>
            <a:pPr lvl="1"/>
            <a:r>
              <a:rPr lang="en-US" sz="2900" b="0" i="0" dirty="0">
                <a:solidFill>
                  <a:srgbClr val="111111"/>
                </a:solidFill>
                <a:effectLst/>
                <a:highlight>
                  <a:srgbClr val="FFFFFF"/>
                </a:highlight>
                <a:latin typeface="-apple-system"/>
              </a:rPr>
              <a:t>It accounts for class imbalance and provides a more reliable assessment.</a:t>
            </a:r>
          </a:p>
          <a:p>
            <a:r>
              <a:rPr lang="en-US" sz="2900" b="1" i="0" dirty="0">
                <a:solidFill>
                  <a:srgbClr val="111111"/>
                </a:solidFill>
                <a:effectLst/>
                <a:highlight>
                  <a:srgbClr val="FFFFFF"/>
                </a:highlight>
                <a:latin typeface="-apple-system"/>
              </a:rPr>
              <a:t>McNemar’s Test</a:t>
            </a:r>
            <a:r>
              <a:rPr lang="en-US" sz="2900" b="0" i="0" dirty="0">
                <a:solidFill>
                  <a:srgbClr val="111111"/>
                </a:solidFill>
                <a:effectLst/>
                <a:highlight>
                  <a:srgbClr val="FFFFFF"/>
                </a:highlight>
                <a:latin typeface="-apple-system"/>
              </a:rPr>
              <a:t>:</a:t>
            </a:r>
          </a:p>
          <a:p>
            <a:pPr lvl="1"/>
            <a:r>
              <a:rPr lang="en-US" sz="2900" b="0" i="0" dirty="0">
                <a:solidFill>
                  <a:srgbClr val="111111"/>
                </a:solidFill>
                <a:effectLst/>
                <a:highlight>
                  <a:srgbClr val="FFFFFF"/>
                </a:highlight>
                <a:latin typeface="-apple-system"/>
              </a:rPr>
              <a:t>The significant </a:t>
            </a:r>
            <a:r>
              <a:rPr lang="en-US" sz="2900" b="1" i="0" dirty="0">
                <a:solidFill>
                  <a:srgbClr val="111111"/>
                </a:solidFill>
                <a:effectLst/>
                <a:highlight>
                  <a:srgbClr val="FFFFFF"/>
                </a:highlight>
                <a:latin typeface="-apple-system"/>
              </a:rPr>
              <a:t>Mcnemar’s Test</a:t>
            </a:r>
            <a:r>
              <a:rPr lang="en-US" sz="2900" b="0" i="0" dirty="0">
                <a:solidFill>
                  <a:srgbClr val="111111"/>
                </a:solidFill>
                <a:effectLst/>
                <a:highlight>
                  <a:srgbClr val="FFFFFF"/>
                </a:highlight>
                <a:latin typeface="-apple-system"/>
              </a:rPr>
              <a:t> suggests that the model’s error rates differ significantly between classes.</a:t>
            </a:r>
          </a:p>
          <a:p>
            <a:r>
              <a:rPr lang="en-US" sz="2900" b="1" i="0" dirty="0">
                <a:solidFill>
                  <a:srgbClr val="111111"/>
                </a:solidFill>
                <a:effectLst/>
                <a:highlight>
                  <a:srgbClr val="FFFFFF"/>
                </a:highlight>
                <a:latin typeface="-apple-system"/>
              </a:rPr>
              <a:t>Model Performance on Violent Class</a:t>
            </a:r>
            <a:r>
              <a:rPr lang="en-US" sz="2900" b="0" i="0" dirty="0">
                <a:solidFill>
                  <a:srgbClr val="111111"/>
                </a:solidFill>
                <a:effectLst/>
                <a:highlight>
                  <a:srgbClr val="FFFFFF"/>
                </a:highlight>
                <a:latin typeface="-apple-system"/>
              </a:rPr>
              <a:t>:</a:t>
            </a:r>
          </a:p>
          <a:p>
            <a:pPr lvl="1"/>
            <a:r>
              <a:rPr lang="en-US" sz="2900" b="0" i="0" dirty="0">
                <a:solidFill>
                  <a:srgbClr val="111111"/>
                </a:solidFill>
                <a:effectLst/>
                <a:highlight>
                  <a:srgbClr val="FFFFFF"/>
                </a:highlight>
                <a:latin typeface="-apple-system"/>
              </a:rPr>
              <a:t>The model struggles to predict the </a:t>
            </a:r>
            <a:r>
              <a:rPr lang="en-US" sz="2900" b="1" i="0" dirty="0">
                <a:solidFill>
                  <a:srgbClr val="111111"/>
                </a:solidFill>
                <a:effectLst/>
                <a:highlight>
                  <a:srgbClr val="FFFFFF"/>
                </a:highlight>
                <a:latin typeface="-apple-system"/>
              </a:rPr>
              <a:t>violent class</a:t>
            </a:r>
            <a:r>
              <a:rPr lang="en-US" sz="2900" b="0" i="0" dirty="0">
                <a:solidFill>
                  <a:srgbClr val="111111"/>
                </a:solidFill>
                <a:effectLst/>
                <a:highlight>
                  <a:srgbClr val="FFFFFF"/>
                </a:highlight>
                <a:latin typeface="-apple-system"/>
              </a:rPr>
              <a:t> (low PPV and sensitivity).</a:t>
            </a:r>
          </a:p>
          <a:p>
            <a:pPr lvl="1"/>
            <a:r>
              <a:rPr lang="en-US" sz="2900" b="0" i="0" dirty="0">
                <a:solidFill>
                  <a:srgbClr val="111111"/>
                </a:solidFill>
                <a:effectLst/>
                <a:highlight>
                  <a:srgbClr val="FFFFFF"/>
                </a:highlight>
                <a:latin typeface="-apple-system"/>
              </a:rPr>
              <a:t>This could be due to the large discrepancy in the proportion of violent versus non-violent instances in the dataset.</a:t>
            </a:r>
          </a:p>
          <a:p>
            <a:r>
              <a:rPr lang="en-US" sz="2900" b="1" dirty="0">
                <a:solidFill>
                  <a:srgbClr val="111111"/>
                </a:solidFill>
                <a:highlight>
                  <a:srgbClr val="FFFFFF"/>
                </a:highlight>
                <a:latin typeface="-apple-system"/>
              </a:rPr>
              <a:t>Summary:</a:t>
            </a:r>
          </a:p>
          <a:p>
            <a:pPr lvl="1"/>
            <a:r>
              <a:rPr lang="en-US" sz="2900" b="0" i="0" dirty="0">
                <a:solidFill>
                  <a:srgbClr val="111111"/>
                </a:solidFill>
                <a:effectLst/>
                <a:highlight>
                  <a:srgbClr val="FFFFFF"/>
                </a:highlight>
                <a:latin typeface="-apple-system"/>
              </a:rPr>
              <a:t> while the model shows decent overall accuracy, it needs improvement in predicting violent cases. Consider addressing class imbalance or exploring alternative classifiers to enhance performance.</a:t>
            </a:r>
          </a:p>
          <a:p>
            <a:pPr marL="457200" lvl="1" indent="0">
              <a:buNone/>
            </a:pPr>
            <a:endParaRPr lang="en-US" dirty="0"/>
          </a:p>
        </p:txBody>
      </p:sp>
      <p:pic>
        <p:nvPicPr>
          <p:cNvPr id="4" name="Picture 3">
            <a:extLst>
              <a:ext uri="{FF2B5EF4-FFF2-40B4-BE49-F238E27FC236}">
                <a16:creationId xmlns:a16="http://schemas.microsoft.com/office/drawing/2014/main" id="{B3CC29EE-816E-4C28-EB4D-1A6B68D65E5B}"/>
              </a:ext>
            </a:extLst>
          </p:cNvPr>
          <p:cNvPicPr>
            <a:picLocks noChangeAspect="1"/>
          </p:cNvPicPr>
          <p:nvPr/>
        </p:nvPicPr>
        <p:blipFill>
          <a:blip r:embed="rId2"/>
          <a:stretch>
            <a:fillRect/>
          </a:stretch>
        </p:blipFill>
        <p:spPr>
          <a:xfrm>
            <a:off x="6412522" y="890953"/>
            <a:ext cx="5779478" cy="5881635"/>
          </a:xfrm>
          <a:prstGeom prst="rect">
            <a:avLst/>
          </a:prstGeom>
        </p:spPr>
      </p:pic>
    </p:spTree>
    <p:extLst>
      <p:ext uri="{BB962C8B-B14F-4D97-AF65-F5344CB8AC3E}">
        <p14:creationId xmlns:p14="http://schemas.microsoft.com/office/powerpoint/2010/main" val="1328238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93373-B906-48B2-EC69-EFC1F273177E}"/>
              </a:ext>
            </a:extLst>
          </p:cNvPr>
          <p:cNvSpPr>
            <a:spLocks noGrp="1"/>
          </p:cNvSpPr>
          <p:nvPr>
            <p:ph type="title"/>
          </p:nvPr>
        </p:nvSpPr>
        <p:spPr/>
        <p:txBody>
          <a:bodyPr/>
          <a:lstStyle/>
          <a:p>
            <a:pPr algn="ctr"/>
            <a:r>
              <a:rPr lang="en-US" b="1" i="0" dirty="0">
                <a:solidFill>
                  <a:srgbClr val="111111"/>
                </a:solidFill>
                <a:effectLst/>
                <a:highlight>
                  <a:srgbClr val="FFFFFF"/>
                </a:highlight>
                <a:latin typeface="-apple-system"/>
              </a:rPr>
              <a:t>Introduction:</a:t>
            </a:r>
            <a:br>
              <a:rPr lang="en-US" b="0" i="0" dirty="0">
                <a:solidFill>
                  <a:srgbClr val="111111"/>
                </a:solidFill>
                <a:effectLst/>
                <a:highlight>
                  <a:srgbClr val="FFFFFF"/>
                </a:highlight>
                <a:latin typeface="-apple-system"/>
              </a:rPr>
            </a:br>
            <a:endParaRPr lang="en-US" dirty="0"/>
          </a:p>
        </p:txBody>
      </p:sp>
      <p:sp>
        <p:nvSpPr>
          <p:cNvPr id="3" name="Content Placeholder 2">
            <a:extLst>
              <a:ext uri="{FF2B5EF4-FFF2-40B4-BE49-F238E27FC236}">
                <a16:creationId xmlns:a16="http://schemas.microsoft.com/office/drawing/2014/main" id="{75F9572C-94BE-01B8-04DA-8F8556F5B9F6}"/>
              </a:ext>
            </a:extLst>
          </p:cNvPr>
          <p:cNvSpPr>
            <a:spLocks noGrp="1"/>
          </p:cNvSpPr>
          <p:nvPr>
            <p:ph idx="1"/>
          </p:nvPr>
        </p:nvSpPr>
        <p:spPr>
          <a:xfrm>
            <a:off x="838200" y="1148862"/>
            <a:ext cx="10515600" cy="5028101"/>
          </a:xfrm>
        </p:spPr>
        <p:txBody>
          <a:bodyPr>
            <a:normAutofit/>
          </a:bodyPr>
          <a:lstStyle/>
          <a:p>
            <a:pPr algn="l">
              <a:buFont typeface="Arial" panose="020B0604020202020204" pitchFamily="34" charset="0"/>
              <a:buChar char="•"/>
            </a:pPr>
            <a:r>
              <a:rPr lang="en-US" b="0" i="0" dirty="0">
                <a:solidFill>
                  <a:srgbClr val="111111"/>
                </a:solidFill>
                <a:effectLst/>
                <a:highlight>
                  <a:srgbClr val="FFFFFF"/>
                </a:highlight>
                <a:latin typeface="-apple-system"/>
              </a:rPr>
              <a:t>On October 7th, 2023, Hamas, a designated terrorist organization, carried out an infiltration operation into Israeli sovereign territory. The global repercussions of this event </a:t>
            </a:r>
            <a:r>
              <a:rPr lang="en-US" dirty="0">
                <a:solidFill>
                  <a:srgbClr val="111111"/>
                </a:solidFill>
                <a:highlight>
                  <a:srgbClr val="FFFFFF"/>
                </a:highlight>
                <a:latin typeface="-apple-system"/>
              </a:rPr>
              <a:t>ar</a:t>
            </a:r>
            <a:r>
              <a:rPr lang="en-US" b="0" i="0" dirty="0">
                <a:solidFill>
                  <a:srgbClr val="111111"/>
                </a:solidFill>
                <a:effectLst/>
                <a:highlight>
                  <a:srgbClr val="FFFFFF"/>
                </a:highlight>
                <a:latin typeface="-apple-system"/>
              </a:rPr>
              <a:t>e significant, including within the United States, where incidents of violent hate crimes have surged.</a:t>
            </a:r>
          </a:p>
          <a:p>
            <a:pPr algn="l">
              <a:buFont typeface="Arial" panose="020B0604020202020204" pitchFamily="34" charset="0"/>
              <a:buChar char="•"/>
            </a:pPr>
            <a:r>
              <a:rPr lang="en-US" b="0" i="0" dirty="0">
                <a:solidFill>
                  <a:srgbClr val="111111"/>
                </a:solidFill>
                <a:effectLst/>
                <a:highlight>
                  <a:srgbClr val="FFFFFF"/>
                </a:highlight>
                <a:latin typeface="-apple-system"/>
              </a:rPr>
              <a:t>Recent data trends reveal a concerning increase in violent hate crime cases, with the 2022 hate crime statistics showing the highest number of reported incidents in recent years.</a:t>
            </a:r>
          </a:p>
          <a:p>
            <a:pPr algn="l">
              <a:buFont typeface="Arial" panose="020B0604020202020204" pitchFamily="34" charset="0"/>
              <a:buChar char="•"/>
            </a:pPr>
            <a:r>
              <a:rPr lang="en-US" b="0" i="0" dirty="0">
                <a:solidFill>
                  <a:srgbClr val="111111"/>
                </a:solidFill>
                <a:effectLst/>
                <a:highlight>
                  <a:srgbClr val="FFFFFF"/>
                </a:highlight>
                <a:latin typeface="-apple-system"/>
              </a:rPr>
              <a:t>In response to this alarming trend, my research project aims to develop a predictive model capable of anticipating violent hate crimes relative to nonviolent hate crimes.</a:t>
            </a:r>
          </a:p>
          <a:p>
            <a:endParaRPr lang="en-US" dirty="0"/>
          </a:p>
        </p:txBody>
      </p:sp>
    </p:spTree>
    <p:extLst>
      <p:ext uri="{BB962C8B-B14F-4D97-AF65-F5344CB8AC3E}">
        <p14:creationId xmlns:p14="http://schemas.microsoft.com/office/powerpoint/2010/main" val="19829589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030F-A7EB-6A24-CA59-C0712F3905A9}"/>
              </a:ext>
            </a:extLst>
          </p:cNvPr>
          <p:cNvSpPr>
            <a:spLocks noGrp="1"/>
          </p:cNvSpPr>
          <p:nvPr>
            <p:ph type="title"/>
          </p:nvPr>
        </p:nvSpPr>
        <p:spPr>
          <a:xfrm>
            <a:off x="838200" y="365126"/>
            <a:ext cx="10515600" cy="537552"/>
          </a:xfrm>
        </p:spPr>
        <p:txBody>
          <a:bodyPr>
            <a:normAutofit fontScale="90000"/>
          </a:bodyPr>
          <a:lstStyle/>
          <a:p>
            <a:pPr algn="ctr"/>
            <a:r>
              <a:rPr lang="en-US" dirty="0"/>
              <a:t>Feature Importance</a:t>
            </a:r>
          </a:p>
        </p:txBody>
      </p:sp>
      <p:pic>
        <p:nvPicPr>
          <p:cNvPr id="4" name="Content Placeholder 3">
            <a:extLst>
              <a:ext uri="{FF2B5EF4-FFF2-40B4-BE49-F238E27FC236}">
                <a16:creationId xmlns:a16="http://schemas.microsoft.com/office/drawing/2014/main" id="{EE1CB243-674D-3FA9-8C1A-DC9AA11FC178}"/>
              </a:ext>
            </a:extLst>
          </p:cNvPr>
          <p:cNvPicPr>
            <a:picLocks noGrp="1" noChangeAspect="1"/>
          </p:cNvPicPr>
          <p:nvPr>
            <p:ph idx="1"/>
          </p:nvPr>
        </p:nvPicPr>
        <p:blipFill>
          <a:blip r:embed="rId2"/>
          <a:stretch>
            <a:fillRect/>
          </a:stretch>
        </p:blipFill>
        <p:spPr>
          <a:xfrm>
            <a:off x="226923" y="1125415"/>
            <a:ext cx="6262035" cy="5367459"/>
          </a:xfrm>
          <a:prstGeom prst="rect">
            <a:avLst/>
          </a:prstGeom>
        </p:spPr>
      </p:pic>
      <p:sp>
        <p:nvSpPr>
          <p:cNvPr id="6" name="TextBox 5">
            <a:extLst>
              <a:ext uri="{FF2B5EF4-FFF2-40B4-BE49-F238E27FC236}">
                <a16:creationId xmlns:a16="http://schemas.microsoft.com/office/drawing/2014/main" id="{2FAB2434-5338-9E09-1ECA-C9057F086D87}"/>
              </a:ext>
            </a:extLst>
          </p:cNvPr>
          <p:cNvSpPr txBox="1"/>
          <p:nvPr/>
        </p:nvSpPr>
        <p:spPr>
          <a:xfrm>
            <a:off x="7104185" y="1500554"/>
            <a:ext cx="4431323" cy="3970318"/>
          </a:xfrm>
          <a:prstGeom prst="rect">
            <a:avLst/>
          </a:prstGeom>
          <a:noFill/>
        </p:spPr>
        <p:txBody>
          <a:bodyPr wrap="square" rtlCol="0">
            <a:spAutoFit/>
          </a:bodyPr>
          <a:lstStyle/>
          <a:p>
            <a:pPr marL="285750" indent="-285750" algn="l">
              <a:buFont typeface="Arial" panose="020B0604020202020204" pitchFamily="34" charset="0"/>
              <a:buChar char="•"/>
            </a:pPr>
            <a:r>
              <a:rPr lang="en-US" b="1" i="0" dirty="0">
                <a:solidFill>
                  <a:srgbClr val="111111"/>
                </a:solidFill>
                <a:effectLst/>
                <a:highlight>
                  <a:srgbClr val="FFFFFF"/>
                </a:highlight>
                <a:latin typeface="-apple-system"/>
              </a:rPr>
              <a:t>Receiver-Operator Curve (ROC)</a:t>
            </a:r>
            <a:r>
              <a:rPr lang="en-US" b="0" i="0" dirty="0">
                <a:solidFill>
                  <a:srgbClr val="111111"/>
                </a:solidFill>
                <a:effectLst/>
                <a:highlight>
                  <a:srgbClr val="FFFFFF"/>
                </a:highlight>
                <a:latin typeface="-apple-system"/>
              </a:rPr>
              <a:t>:</a:t>
            </a:r>
          </a:p>
          <a:p>
            <a:pPr marL="742950" lvl="1" indent="-285750" algn="l">
              <a:buFont typeface="Arial" panose="020B0604020202020204" pitchFamily="34" charset="0"/>
              <a:buChar char="•"/>
            </a:pPr>
            <a:r>
              <a:rPr lang="en-US" b="0" i="0" dirty="0">
                <a:solidFill>
                  <a:srgbClr val="111111"/>
                </a:solidFill>
                <a:effectLst/>
                <a:highlight>
                  <a:srgbClr val="FFFFFF"/>
                </a:highlight>
                <a:latin typeface="-apple-system"/>
              </a:rPr>
              <a:t>Figure 11 displays the intermediate accuracy of the model.</a:t>
            </a:r>
          </a:p>
          <a:p>
            <a:pPr marL="742950" lvl="1" indent="-285750" algn="l">
              <a:buFont typeface="Arial" panose="020B0604020202020204" pitchFamily="34" charset="0"/>
              <a:buChar char="•"/>
            </a:pPr>
            <a:r>
              <a:rPr lang="en-US" b="0" i="0" dirty="0">
                <a:solidFill>
                  <a:srgbClr val="111111"/>
                </a:solidFill>
                <a:effectLst/>
                <a:highlight>
                  <a:srgbClr val="FFFFFF"/>
                </a:highlight>
                <a:latin typeface="-apple-system"/>
              </a:rPr>
              <a:t>While the model isn’t performing poorly, it hasn’t reached a deployment-ready level yet.</a:t>
            </a:r>
          </a:p>
          <a:p>
            <a:pPr marL="285750" indent="-285750" algn="l">
              <a:buFont typeface="Arial" panose="020B0604020202020204" pitchFamily="34" charset="0"/>
              <a:buChar char="•"/>
            </a:pPr>
            <a:r>
              <a:rPr lang="en-US" b="1" i="0" dirty="0">
                <a:solidFill>
                  <a:srgbClr val="111111"/>
                </a:solidFill>
                <a:effectLst/>
                <a:highlight>
                  <a:srgbClr val="FFFFFF"/>
                </a:highlight>
                <a:latin typeface="-apple-system"/>
              </a:rPr>
              <a:t>Feature Importance in Random Forest</a:t>
            </a:r>
            <a:r>
              <a:rPr lang="en-US" b="0" i="0" dirty="0">
                <a:solidFill>
                  <a:srgbClr val="111111"/>
                </a:solidFill>
                <a:effectLst/>
                <a:highlight>
                  <a:srgbClr val="FFFFFF"/>
                </a:highlight>
                <a:latin typeface="-apple-system"/>
              </a:rPr>
              <a:t>:</a:t>
            </a:r>
          </a:p>
          <a:p>
            <a:pPr marL="742950" lvl="1" indent="-285750" algn="l">
              <a:buFont typeface="Arial" panose="020B0604020202020204" pitchFamily="34" charset="0"/>
              <a:buChar char="•"/>
            </a:pPr>
            <a:r>
              <a:rPr lang="en-US" b="0" i="0" dirty="0">
                <a:solidFill>
                  <a:srgbClr val="111111"/>
                </a:solidFill>
                <a:effectLst/>
                <a:highlight>
                  <a:srgbClr val="FFFFFF"/>
                </a:highlight>
                <a:latin typeface="-apple-system"/>
              </a:rPr>
              <a:t>Figure 12 highlights feature importance.</a:t>
            </a:r>
          </a:p>
          <a:p>
            <a:pPr marL="742950" lvl="1" indent="-285750" algn="l">
              <a:buFont typeface="Arial" panose="020B0604020202020204" pitchFamily="34" charset="0"/>
              <a:buChar char="•"/>
            </a:pPr>
            <a:r>
              <a:rPr lang="en-US" b="0" i="0" dirty="0">
                <a:solidFill>
                  <a:srgbClr val="111111"/>
                </a:solidFill>
                <a:effectLst/>
                <a:highlight>
                  <a:srgbClr val="FFFFFF"/>
                </a:highlight>
                <a:latin typeface="-apple-system"/>
              </a:rPr>
              <a:t>The number of total offenders has the highest importance (albeit very low at 0.12%), follo</a:t>
            </a:r>
            <a:r>
              <a:rPr lang="en-US" dirty="0">
                <a:solidFill>
                  <a:srgbClr val="111111"/>
                </a:solidFill>
                <a:highlight>
                  <a:srgbClr val="FFFFFF"/>
                </a:highlight>
                <a:latin typeface="-apple-system"/>
              </a:rPr>
              <a:t>wed</a:t>
            </a:r>
            <a:r>
              <a:rPr lang="en-US" b="0" i="0" dirty="0">
                <a:solidFill>
                  <a:srgbClr val="111111"/>
                </a:solidFill>
                <a:effectLst/>
                <a:highlight>
                  <a:srgbClr val="FFFFFF"/>
                </a:highlight>
                <a:latin typeface="-apple-system"/>
              </a:rPr>
              <a:t> by other relevant factors related to violent hate crimes.</a:t>
            </a:r>
          </a:p>
        </p:txBody>
      </p:sp>
    </p:spTree>
    <p:extLst>
      <p:ext uri="{BB962C8B-B14F-4D97-AF65-F5344CB8AC3E}">
        <p14:creationId xmlns:p14="http://schemas.microsoft.com/office/powerpoint/2010/main" val="28330796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5161D-DF18-F39B-44B4-CDC1DC8D93FB}"/>
              </a:ext>
            </a:extLst>
          </p:cNvPr>
          <p:cNvSpPr>
            <a:spLocks noGrp="1"/>
          </p:cNvSpPr>
          <p:nvPr>
            <p:ph type="title"/>
          </p:nvPr>
        </p:nvSpPr>
        <p:spPr>
          <a:xfrm>
            <a:off x="838200" y="199293"/>
            <a:ext cx="10515600" cy="750276"/>
          </a:xfrm>
        </p:spPr>
        <p:txBody>
          <a:bodyPr/>
          <a:lstStyle/>
          <a:p>
            <a:pPr algn="ctr"/>
            <a:r>
              <a:rPr lang="en-US" dirty="0"/>
              <a:t>Conclusion</a:t>
            </a:r>
          </a:p>
        </p:txBody>
      </p:sp>
      <p:sp>
        <p:nvSpPr>
          <p:cNvPr id="3" name="Content Placeholder 2">
            <a:extLst>
              <a:ext uri="{FF2B5EF4-FFF2-40B4-BE49-F238E27FC236}">
                <a16:creationId xmlns:a16="http://schemas.microsoft.com/office/drawing/2014/main" id="{B179EBE4-DB1E-2573-C738-08FEFC09BCDD}"/>
              </a:ext>
            </a:extLst>
          </p:cNvPr>
          <p:cNvSpPr>
            <a:spLocks noGrp="1"/>
          </p:cNvSpPr>
          <p:nvPr>
            <p:ph idx="1"/>
          </p:nvPr>
        </p:nvSpPr>
        <p:spPr>
          <a:xfrm>
            <a:off x="838200" y="949569"/>
            <a:ext cx="10515600" cy="5227394"/>
          </a:xfrm>
        </p:spPr>
        <p:txBody>
          <a:bodyPr>
            <a:normAutofit fontScale="85000" lnSpcReduction="20000"/>
          </a:bodyPr>
          <a:lstStyle/>
          <a:p>
            <a:r>
              <a:rPr lang="en-US" dirty="0"/>
              <a:t>The Out-of-Bag (OOB) random forest model was robust enough for training. While the OOB model demonstrated intermediate accuracy, there were differences in performance between classifiers. The severe skew in the proportion of violent hate crimes (13.4% out of total hate crimes) posed challenges for any classification algorithm to accurately identify instances of violent hate crime. Despite employing two types of encoding (one-hot for variables with multiple observations and frequency encoding for other categorical variables), noise in the dataset hindered optimal differentiation. </a:t>
            </a:r>
          </a:p>
          <a:p>
            <a:r>
              <a:rPr lang="en-US" dirty="0"/>
              <a:t>From this model and data exploration, I can identify features of interest worth monitoring. For instance, police and hate crime monitoring agencies could focus on violent crimes involving multiple offenders and weapons near roadsides, sidewalks, or parking lots to investigate potential hate-based motives. </a:t>
            </a:r>
          </a:p>
          <a:p>
            <a:r>
              <a:rPr lang="en-US" dirty="0"/>
              <a:t>Overall, relative confidence in these conclusions arises from meticulous data cleaning, addressing initial overfitting, and using an appropriate classification algorithm. Future steps involve tuning the random forest model and exploring other classifiers, such as neural networks known for handling noisy datasets.</a:t>
            </a:r>
          </a:p>
        </p:txBody>
      </p:sp>
    </p:spTree>
    <p:extLst>
      <p:ext uri="{BB962C8B-B14F-4D97-AF65-F5344CB8AC3E}">
        <p14:creationId xmlns:p14="http://schemas.microsoft.com/office/powerpoint/2010/main" val="1912706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FEAA-4F4A-16A4-D9A4-25D5434D30C6}"/>
              </a:ext>
            </a:extLst>
          </p:cNvPr>
          <p:cNvSpPr>
            <a:spLocks noGrp="1"/>
          </p:cNvSpPr>
          <p:nvPr>
            <p:ph type="title"/>
          </p:nvPr>
        </p:nvSpPr>
        <p:spPr/>
        <p:txBody>
          <a:bodyPr/>
          <a:lstStyle/>
          <a:p>
            <a:pPr algn="ctr"/>
            <a:r>
              <a:rPr lang="en-US" dirty="0"/>
              <a:t>Literature Review</a:t>
            </a:r>
          </a:p>
        </p:txBody>
      </p:sp>
      <p:sp>
        <p:nvSpPr>
          <p:cNvPr id="3" name="Content Placeholder 2">
            <a:extLst>
              <a:ext uri="{FF2B5EF4-FFF2-40B4-BE49-F238E27FC236}">
                <a16:creationId xmlns:a16="http://schemas.microsoft.com/office/drawing/2014/main" id="{EA20231C-D68B-D494-4C50-C23339AD1BAD}"/>
              </a:ext>
            </a:extLst>
          </p:cNvPr>
          <p:cNvSpPr>
            <a:spLocks noGrp="1"/>
          </p:cNvSpPr>
          <p:nvPr>
            <p:ph idx="1"/>
          </p:nvPr>
        </p:nvSpPr>
        <p:spPr/>
        <p:txBody>
          <a:bodyPr>
            <a:normAutofit fontScale="85000" lnSpcReduction="20000"/>
          </a:bodyPr>
          <a:lstStyle/>
          <a:p>
            <a:pPr algn="l"/>
            <a:r>
              <a:rPr lang="en-US" b="1" i="0" dirty="0">
                <a:solidFill>
                  <a:srgbClr val="111111"/>
                </a:solidFill>
                <a:effectLst/>
                <a:highlight>
                  <a:srgbClr val="FFFFFF"/>
                </a:highlight>
                <a:latin typeface="-apple-system"/>
              </a:rPr>
              <a:t>Machine Learning and Predictive Policing: A Promising Avenue</a:t>
            </a:r>
            <a:endParaRPr lang="en-US" b="0" i="0" dirty="0">
              <a:solidFill>
                <a:srgbClr val="111111"/>
              </a:solidFill>
              <a:effectLst/>
              <a:highlight>
                <a:srgbClr val="FFFFFF"/>
              </a:highlight>
              <a:latin typeface="-apple-system"/>
            </a:endParaRPr>
          </a:p>
          <a:p>
            <a:pPr lvl="1"/>
            <a:r>
              <a:rPr lang="en-US" b="0" i="0" dirty="0">
                <a:solidFill>
                  <a:srgbClr val="111111"/>
                </a:solidFill>
                <a:effectLst/>
                <a:highlight>
                  <a:srgbClr val="FFFFFF"/>
                </a:highlight>
                <a:latin typeface="-apple-system"/>
              </a:rPr>
              <a:t>While existing research has primarily focused on demographic factors and economic conditions as determinants of hate crimes, the intersection of machine learning and predictive policing offers a promising avenue for enhancing understanding and addressing these offenses.</a:t>
            </a:r>
          </a:p>
          <a:p>
            <a:r>
              <a:rPr lang="en-US" b="1" i="0" dirty="0">
                <a:solidFill>
                  <a:srgbClr val="111111"/>
                </a:solidFill>
                <a:effectLst/>
                <a:highlight>
                  <a:srgbClr val="FFFFFF"/>
                </a:highlight>
                <a:latin typeface="-apple-system"/>
              </a:rPr>
              <a:t>Temporal Clustering of Hate Crimes (King et al., 2019):</a:t>
            </a:r>
            <a:endParaRPr lang="en-US" dirty="0">
              <a:solidFill>
                <a:srgbClr val="111111"/>
              </a:solidFill>
              <a:highlight>
                <a:srgbClr val="FFFFFF"/>
              </a:highlight>
              <a:latin typeface="-apple-system"/>
            </a:endParaRPr>
          </a:p>
          <a:p>
            <a:pPr lvl="1"/>
            <a:r>
              <a:rPr lang="en-US" b="0" i="0" dirty="0">
                <a:solidFill>
                  <a:srgbClr val="111111"/>
                </a:solidFill>
                <a:effectLst/>
                <a:highlight>
                  <a:srgbClr val="FFFFFF"/>
                </a:highlight>
                <a:latin typeface="-apple-system"/>
              </a:rPr>
              <a:t>King and colleagues’ study highlights the temporal clustering of hate-motivated offenses. Their hypothesis that many hate crimes are retaliatory in nature provides valuable insights.</a:t>
            </a:r>
          </a:p>
          <a:p>
            <a:pPr lvl="1"/>
            <a:r>
              <a:rPr lang="en-US" b="0" i="0" dirty="0">
                <a:solidFill>
                  <a:srgbClr val="111111"/>
                </a:solidFill>
                <a:effectLst/>
                <a:highlight>
                  <a:srgbClr val="FFFFFF"/>
                </a:highlight>
                <a:latin typeface="-apple-system"/>
              </a:rPr>
              <a:t>Notably, contentious trial verdicts related to interracial crimes precede spikes in racially or religiously motivated hate crimes. Similarly, lethal domestic terrorist attacks lead to increased hate crimes as retaliation.</a:t>
            </a:r>
          </a:p>
          <a:p>
            <a:pPr lvl="1"/>
            <a:r>
              <a:rPr lang="en-US" b="0" i="0" dirty="0">
                <a:solidFill>
                  <a:srgbClr val="111111"/>
                </a:solidFill>
                <a:effectLst/>
                <a:highlight>
                  <a:srgbClr val="FFFFFF"/>
                </a:highlight>
                <a:latin typeface="-apple-system"/>
              </a:rPr>
              <a:t>However, the study also reveals that anti-gay hate crimes do not necessarily follow c</a:t>
            </a:r>
            <a:r>
              <a:rPr lang="en-US" dirty="0">
                <a:solidFill>
                  <a:srgbClr val="111111"/>
                </a:solidFill>
                <a:highlight>
                  <a:srgbClr val="FFFFFF"/>
                </a:highlight>
                <a:latin typeface="-apple-system"/>
              </a:rPr>
              <a:t>our</a:t>
            </a:r>
            <a:r>
              <a:rPr lang="en-US" b="0" i="0" dirty="0">
                <a:solidFill>
                  <a:srgbClr val="111111"/>
                </a:solidFill>
                <a:effectLst/>
                <a:highlight>
                  <a:srgbClr val="FFFFFF"/>
                </a:highlight>
                <a:latin typeface="-apple-system"/>
              </a:rPr>
              <a:t>t rulings that grant rights to same-sex partners. This nuanced understanding challenges the assumption of uniform retaliation.</a:t>
            </a:r>
          </a:p>
          <a:p>
            <a:br>
              <a:rPr lang="en-US" dirty="0"/>
            </a:br>
            <a:endParaRPr lang="en-US" dirty="0"/>
          </a:p>
        </p:txBody>
      </p:sp>
    </p:spTree>
    <p:extLst>
      <p:ext uri="{BB962C8B-B14F-4D97-AF65-F5344CB8AC3E}">
        <p14:creationId xmlns:p14="http://schemas.microsoft.com/office/powerpoint/2010/main" val="78580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DF8E9-F73D-2D68-16A9-FED5A07E0F2C}"/>
              </a:ext>
            </a:extLst>
          </p:cNvPr>
          <p:cNvSpPr>
            <a:spLocks noGrp="1"/>
          </p:cNvSpPr>
          <p:nvPr>
            <p:ph type="title"/>
          </p:nvPr>
        </p:nvSpPr>
        <p:spPr>
          <a:xfrm>
            <a:off x="838200" y="365126"/>
            <a:ext cx="10515600" cy="689952"/>
          </a:xfrm>
        </p:spPr>
        <p:txBody>
          <a:bodyPr>
            <a:normAutofit fontScale="90000"/>
          </a:bodyPr>
          <a:lstStyle/>
          <a:p>
            <a:pPr algn="ctr"/>
            <a:r>
              <a:rPr lang="en-US" dirty="0"/>
              <a:t>Literature Review</a:t>
            </a:r>
          </a:p>
        </p:txBody>
      </p:sp>
      <p:sp>
        <p:nvSpPr>
          <p:cNvPr id="3" name="Content Placeholder 2">
            <a:extLst>
              <a:ext uri="{FF2B5EF4-FFF2-40B4-BE49-F238E27FC236}">
                <a16:creationId xmlns:a16="http://schemas.microsoft.com/office/drawing/2014/main" id="{8AC71F75-063F-4A89-25C8-A5C9C7A84092}"/>
              </a:ext>
            </a:extLst>
          </p:cNvPr>
          <p:cNvSpPr>
            <a:spLocks noGrp="1"/>
          </p:cNvSpPr>
          <p:nvPr>
            <p:ph idx="1"/>
          </p:nvPr>
        </p:nvSpPr>
        <p:spPr>
          <a:xfrm>
            <a:off x="838200" y="1055078"/>
            <a:ext cx="10515600" cy="5437796"/>
          </a:xfrm>
        </p:spPr>
        <p:txBody>
          <a:bodyPr>
            <a:normAutofit/>
          </a:bodyPr>
          <a:lstStyle/>
          <a:p>
            <a:pPr algn="l"/>
            <a:r>
              <a:rPr lang="en-US" sz="2000" b="1" i="0" dirty="0">
                <a:solidFill>
                  <a:srgbClr val="111111"/>
                </a:solidFill>
                <a:effectLst/>
                <a:highlight>
                  <a:srgbClr val="FFFFFF"/>
                </a:highlight>
                <a:latin typeface="-apple-system"/>
              </a:rPr>
              <a:t>Predictive Policing: Benefits and Drawbacks (Mugari and Obioha, 2021):</a:t>
            </a:r>
            <a:endParaRPr lang="en-US" sz="2000" b="0" i="0" dirty="0">
              <a:solidFill>
                <a:srgbClr val="111111"/>
              </a:solidFill>
              <a:effectLst/>
              <a:highlight>
                <a:srgbClr val="FFFFFF"/>
              </a:highlight>
              <a:latin typeface="-apple-system"/>
            </a:endParaRPr>
          </a:p>
          <a:p>
            <a:pPr lvl="1"/>
            <a:r>
              <a:rPr lang="en-US" sz="2000" b="0" i="0" dirty="0">
                <a:solidFill>
                  <a:srgbClr val="111111"/>
                </a:solidFill>
                <a:effectLst/>
                <a:highlight>
                  <a:srgbClr val="FFFFFF"/>
                </a:highlight>
                <a:latin typeface="-apple-system"/>
              </a:rPr>
              <a:t>Predictive policing systems have evolved significantly over the last decade, leveraging modern technology to forecast criminal activity.</a:t>
            </a:r>
          </a:p>
          <a:p>
            <a:pPr lvl="1"/>
            <a:r>
              <a:rPr lang="en-US" sz="2000" b="0" i="0" dirty="0">
                <a:solidFill>
                  <a:srgbClr val="111111"/>
                </a:solidFill>
                <a:effectLst/>
                <a:highlight>
                  <a:srgbClr val="FFFFFF"/>
                </a:highlight>
                <a:latin typeface="-apple-system"/>
              </a:rPr>
              <a:t>Various software applications, such as PredPol, Risk Terrain Modelling, and HunchLab, have been implemented globally. Ho</a:t>
            </a:r>
            <a:r>
              <a:rPr lang="en-US" sz="2000" dirty="0">
                <a:solidFill>
                  <a:srgbClr val="111111"/>
                </a:solidFill>
                <a:highlight>
                  <a:srgbClr val="FFFFFF"/>
                </a:highlight>
                <a:latin typeface="-apple-system"/>
              </a:rPr>
              <a:t>wever</a:t>
            </a:r>
            <a:r>
              <a:rPr lang="en-US" sz="2000" b="0" i="0" dirty="0">
                <a:solidFill>
                  <a:srgbClr val="111111"/>
                </a:solidFill>
                <a:effectLst/>
                <a:highlight>
                  <a:srgbClr val="FFFFFF"/>
                </a:highlight>
                <a:latin typeface="-apple-system"/>
              </a:rPr>
              <a:t>, their effectiveness remains mixed.</a:t>
            </a:r>
          </a:p>
          <a:p>
            <a:pPr lvl="1"/>
            <a:r>
              <a:rPr lang="en-US" sz="2000" b="0" i="0" dirty="0">
                <a:solidFill>
                  <a:srgbClr val="111111"/>
                </a:solidFill>
                <a:effectLst/>
                <a:highlight>
                  <a:srgbClr val="FFFFFF"/>
                </a:highlight>
                <a:latin typeface="-apple-system"/>
              </a:rPr>
              <a:t>Key benefits include the potential for crime prevention, resource allocation optimization, and proactive law enforcement.</a:t>
            </a:r>
          </a:p>
          <a:p>
            <a:pPr lvl="1"/>
            <a:r>
              <a:rPr lang="en-US" sz="2000" b="0" i="0" dirty="0">
                <a:solidFill>
                  <a:srgbClr val="111111"/>
                </a:solidFill>
                <a:effectLst/>
                <a:highlight>
                  <a:srgbClr val="FFFFFF"/>
                </a:highlight>
                <a:latin typeface="-apple-system"/>
              </a:rPr>
              <a:t>Yet, limitations persist, some are:</a:t>
            </a:r>
          </a:p>
          <a:p>
            <a:pPr lvl="2"/>
            <a:r>
              <a:rPr lang="en-US" b="1" i="0" dirty="0">
                <a:solidFill>
                  <a:srgbClr val="111111"/>
                </a:solidFill>
                <a:effectLst/>
                <a:highlight>
                  <a:srgbClr val="FFFFFF"/>
                </a:highlight>
                <a:latin typeface="-apple-system"/>
              </a:rPr>
              <a:t>Algorithm Accuracy:</a:t>
            </a:r>
            <a:r>
              <a:rPr lang="en-US" b="0" i="0" dirty="0">
                <a:solidFill>
                  <a:srgbClr val="111111"/>
                </a:solidFill>
                <a:effectLst/>
                <a:highlight>
                  <a:srgbClr val="FFFFFF"/>
                </a:highlight>
                <a:latin typeface="-apple-system"/>
              </a:rPr>
              <a:t> Some predictive algorithms exhibit limited accuracy in forecasting criminal events.</a:t>
            </a:r>
          </a:p>
          <a:p>
            <a:pPr lvl="2"/>
            <a:r>
              <a:rPr lang="en-US" b="1" i="0" dirty="0">
                <a:solidFill>
                  <a:srgbClr val="111111"/>
                </a:solidFill>
                <a:effectLst/>
                <a:highlight>
                  <a:srgbClr val="FFFFFF"/>
                </a:highlight>
                <a:latin typeface="-apple-system"/>
              </a:rPr>
              <a:t>Crime Type Specificity:</a:t>
            </a:r>
            <a:r>
              <a:rPr lang="en-US" b="0" i="0" dirty="0">
                <a:solidFill>
                  <a:srgbClr val="111111"/>
                </a:solidFill>
                <a:effectLst/>
                <a:highlight>
                  <a:srgbClr val="FFFFFF"/>
                </a:highlight>
                <a:latin typeface="-apple-system"/>
              </a:rPr>
              <a:t> Not all types of crimes can be effectively predicted using existing models.</a:t>
            </a:r>
          </a:p>
          <a:p>
            <a:pPr lvl="2"/>
            <a:r>
              <a:rPr lang="en-US" b="1" i="0" dirty="0">
                <a:solidFill>
                  <a:srgbClr val="111111"/>
                </a:solidFill>
                <a:effectLst/>
                <a:highlight>
                  <a:srgbClr val="FFFFFF"/>
                </a:highlight>
                <a:latin typeface="-apple-system"/>
              </a:rPr>
              <a:t>Cost and Implementation:</a:t>
            </a:r>
            <a:r>
              <a:rPr lang="en-US" b="0" i="0" dirty="0">
                <a:solidFill>
                  <a:srgbClr val="111111"/>
                </a:solidFill>
                <a:effectLst/>
                <a:highlight>
                  <a:srgbClr val="FFFFFF"/>
                </a:highlight>
                <a:latin typeface="-apple-system"/>
              </a:rPr>
              <a:t> Implementing and maintaining predictive systems can be expensive.</a:t>
            </a:r>
          </a:p>
          <a:p>
            <a:pPr lvl="2"/>
            <a:r>
              <a:rPr lang="en-US" b="1" i="0" dirty="0">
                <a:solidFill>
                  <a:srgbClr val="111111"/>
                </a:solidFill>
                <a:effectLst/>
                <a:highlight>
                  <a:srgbClr val="FFFFFF"/>
                </a:highlight>
                <a:latin typeface="-apple-system"/>
              </a:rPr>
              <a:t>Data Quality and Bias:</a:t>
            </a:r>
            <a:r>
              <a:rPr lang="en-US" b="0" i="0" dirty="0">
                <a:solidFill>
                  <a:srgbClr val="111111"/>
                </a:solidFill>
                <a:effectLst/>
                <a:highlight>
                  <a:srgbClr val="FFFFFF"/>
                </a:highlight>
                <a:latin typeface="-apple-system"/>
              </a:rPr>
              <a:t> The reliability of predictions depends on data quality, and biases in data or algorithms can lead to discriminatory outcomes.</a:t>
            </a:r>
          </a:p>
          <a:p>
            <a:pPr lvl="2"/>
            <a:endParaRPr lang="en-US" sz="1400" b="0" i="0" dirty="0">
              <a:solidFill>
                <a:srgbClr val="111111"/>
              </a:solidFill>
              <a:effectLst/>
              <a:highlight>
                <a:srgbClr val="FFFFFF"/>
              </a:highlight>
              <a:latin typeface="-apple-system"/>
            </a:endParaRPr>
          </a:p>
          <a:p>
            <a:pPr lvl="2"/>
            <a:endParaRPr lang="en-US" b="0" i="0" dirty="0">
              <a:solidFill>
                <a:srgbClr val="111111"/>
              </a:solidFill>
              <a:effectLst/>
              <a:highlight>
                <a:srgbClr val="FFFFFF"/>
              </a:highlight>
              <a:latin typeface="-apple-system"/>
            </a:endParaRPr>
          </a:p>
          <a:p>
            <a:endParaRPr lang="en-US" dirty="0"/>
          </a:p>
        </p:txBody>
      </p:sp>
    </p:spTree>
    <p:extLst>
      <p:ext uri="{BB962C8B-B14F-4D97-AF65-F5344CB8AC3E}">
        <p14:creationId xmlns:p14="http://schemas.microsoft.com/office/powerpoint/2010/main" val="4238363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F5684-7A8D-4C11-B823-B3D7495FDD47}"/>
              </a:ext>
            </a:extLst>
          </p:cNvPr>
          <p:cNvSpPr>
            <a:spLocks noGrp="1"/>
          </p:cNvSpPr>
          <p:nvPr>
            <p:ph type="title"/>
          </p:nvPr>
        </p:nvSpPr>
        <p:spPr>
          <a:xfrm>
            <a:off x="838200" y="365126"/>
            <a:ext cx="10515600" cy="666506"/>
          </a:xfrm>
        </p:spPr>
        <p:txBody>
          <a:bodyPr>
            <a:normAutofit fontScale="90000"/>
          </a:bodyPr>
          <a:lstStyle/>
          <a:p>
            <a:pPr algn="ctr"/>
            <a:r>
              <a:rPr lang="en-US" dirty="0"/>
              <a:t>Literature Review</a:t>
            </a:r>
          </a:p>
        </p:txBody>
      </p:sp>
      <p:sp>
        <p:nvSpPr>
          <p:cNvPr id="3" name="Content Placeholder 2">
            <a:extLst>
              <a:ext uri="{FF2B5EF4-FFF2-40B4-BE49-F238E27FC236}">
                <a16:creationId xmlns:a16="http://schemas.microsoft.com/office/drawing/2014/main" id="{C76FA19A-B3B7-E838-A7B9-1F92E18712D8}"/>
              </a:ext>
            </a:extLst>
          </p:cNvPr>
          <p:cNvSpPr>
            <a:spLocks noGrp="1"/>
          </p:cNvSpPr>
          <p:nvPr>
            <p:ph idx="1"/>
          </p:nvPr>
        </p:nvSpPr>
        <p:spPr>
          <a:xfrm>
            <a:off x="838200" y="1031632"/>
            <a:ext cx="10515600" cy="5145331"/>
          </a:xfrm>
        </p:spPr>
        <p:txBody>
          <a:bodyPr>
            <a:noAutofit/>
          </a:bodyPr>
          <a:lstStyle/>
          <a:p>
            <a:r>
              <a:rPr lang="en-US" sz="2000" b="1" i="0" dirty="0">
                <a:solidFill>
                  <a:srgbClr val="111111"/>
                </a:solidFill>
                <a:effectLst/>
                <a:highlight>
                  <a:srgbClr val="FFFFFF"/>
                </a:highlight>
                <a:latin typeface="-apple-system"/>
              </a:rPr>
              <a:t>Machine Learning and Hate Crime Prediction: An Untapped Frontier:</a:t>
            </a:r>
            <a:endParaRPr lang="en-US" sz="2000" b="0" i="0" dirty="0">
              <a:solidFill>
                <a:srgbClr val="111111"/>
              </a:solidFill>
              <a:effectLst/>
              <a:highlight>
                <a:srgbClr val="FFFFFF"/>
              </a:highlight>
              <a:latin typeface="-apple-system"/>
            </a:endParaRPr>
          </a:p>
          <a:p>
            <a:pPr lvl="1"/>
            <a:r>
              <a:rPr lang="en-US" sz="2000" b="0" i="0" dirty="0">
                <a:solidFill>
                  <a:srgbClr val="111111"/>
                </a:solidFill>
                <a:effectLst/>
                <a:highlight>
                  <a:srgbClr val="FFFFFF"/>
                </a:highlight>
                <a:latin typeface="-apple-system"/>
              </a:rPr>
              <a:t>While temporal and geographic predictions have received attention, machine learning’s potential for hate crime prediction remains relatively unexplored.</a:t>
            </a:r>
          </a:p>
          <a:p>
            <a:pPr lvl="1"/>
            <a:r>
              <a:rPr lang="en-US" sz="2000" b="0" i="0" dirty="0">
                <a:solidFill>
                  <a:srgbClr val="111111"/>
                </a:solidFill>
                <a:effectLst/>
                <a:highlight>
                  <a:srgbClr val="FFFFFF"/>
                </a:highlight>
                <a:latin typeface="-apple-system"/>
              </a:rPr>
              <a:t>Geographically restricted studies, such as Jendryke and McClure’s analysis using an artificial neural network, demonstrate the feasibility of prediction even with limited data points.</a:t>
            </a:r>
          </a:p>
          <a:p>
            <a:pPr lvl="1"/>
            <a:r>
              <a:rPr lang="en-US" sz="2000" b="0" i="0" dirty="0">
                <a:solidFill>
                  <a:srgbClr val="111111"/>
                </a:solidFill>
                <a:effectLst/>
                <a:highlight>
                  <a:srgbClr val="FFFFFF"/>
                </a:highlight>
                <a:latin typeface="-apple-system"/>
              </a:rPr>
              <a:t>Policymakers and researchers should consider expanding the scope to include machine learning techniques that account for various features beyond time and location.</a:t>
            </a:r>
          </a:p>
          <a:p>
            <a:r>
              <a:rPr lang="en-US" sz="2000" b="1" i="0" dirty="0">
                <a:solidFill>
                  <a:srgbClr val="111111"/>
                </a:solidFill>
                <a:effectLst/>
                <a:highlight>
                  <a:srgbClr val="FFFFFF"/>
                </a:highlight>
                <a:latin typeface="-apple-system"/>
              </a:rPr>
              <a:t>The FBI Hate Crime Dataset: A Valuable Resource:</a:t>
            </a:r>
            <a:endParaRPr lang="en-US" sz="2000" b="0" i="0" dirty="0">
              <a:solidFill>
                <a:srgbClr val="111111"/>
              </a:solidFill>
              <a:effectLst/>
              <a:highlight>
                <a:srgbClr val="FFFFFF"/>
              </a:highlight>
              <a:latin typeface="-apple-system"/>
            </a:endParaRPr>
          </a:p>
          <a:p>
            <a:pPr lvl="1"/>
            <a:r>
              <a:rPr lang="en-US" sz="2000" b="0" i="0" dirty="0">
                <a:solidFill>
                  <a:srgbClr val="111111"/>
                </a:solidFill>
                <a:effectLst/>
                <a:highlight>
                  <a:srgbClr val="FFFFFF"/>
                </a:highlight>
                <a:latin typeface="-apple-system"/>
              </a:rPr>
              <a:t>The Federal Bureau of Investigation’s extensive hate crime dataset spanning 1991 to 2022 provides a </a:t>
            </a:r>
            <a:r>
              <a:rPr lang="en-US" sz="2000" dirty="0">
                <a:solidFill>
                  <a:srgbClr val="111111"/>
                </a:solidFill>
                <a:highlight>
                  <a:srgbClr val="FFFFFF"/>
                </a:highlight>
                <a:latin typeface="-apple-system"/>
              </a:rPr>
              <a:t>we</a:t>
            </a:r>
            <a:r>
              <a:rPr lang="en-US" sz="2000" b="0" i="0" dirty="0">
                <a:solidFill>
                  <a:srgbClr val="111111"/>
                </a:solidFill>
                <a:effectLst/>
                <a:highlight>
                  <a:srgbClr val="FFFFFF"/>
                </a:highlight>
                <a:latin typeface="-apple-system"/>
              </a:rPr>
              <a:t>alth of information.</a:t>
            </a:r>
          </a:p>
          <a:p>
            <a:pPr lvl="1"/>
            <a:r>
              <a:rPr lang="en-US" sz="2000" b="0" i="0" dirty="0">
                <a:solidFill>
                  <a:srgbClr val="111111"/>
                </a:solidFill>
                <a:effectLst/>
                <a:highlight>
                  <a:srgbClr val="FFFFFF"/>
                </a:highlight>
                <a:latin typeface="-apple-system"/>
              </a:rPr>
              <a:t>Leveraging machine learning algorithms on this dataset could yield valuable insights into hate crime patterns, contributing to evidence-based policy decisions.</a:t>
            </a:r>
          </a:p>
          <a:p>
            <a:pPr algn="l"/>
            <a:r>
              <a:rPr lang="en-US" sz="2000" b="0" i="0" dirty="0">
                <a:solidFill>
                  <a:srgbClr val="111111"/>
                </a:solidFill>
                <a:effectLst/>
                <a:highlight>
                  <a:srgbClr val="FFFFFF"/>
                </a:highlight>
                <a:latin typeface="-apple-system"/>
              </a:rPr>
              <a:t>In conclusion, integrating machine learning into predictive policing and hate crime prevention efforts holds immense potential. By addressing limitations and leveraging rich datasets, I can enhance the ability to combat hate-motivated offenses effectively.</a:t>
            </a:r>
          </a:p>
          <a:p>
            <a:pPr marL="0" indent="0">
              <a:buNone/>
            </a:pPr>
            <a:endParaRPr lang="en-US" sz="1800" dirty="0"/>
          </a:p>
        </p:txBody>
      </p:sp>
    </p:spTree>
    <p:extLst>
      <p:ext uri="{BB962C8B-B14F-4D97-AF65-F5344CB8AC3E}">
        <p14:creationId xmlns:p14="http://schemas.microsoft.com/office/powerpoint/2010/main" val="1846745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6F9D6-7768-D963-AEA3-774269D3E4DB}"/>
              </a:ext>
            </a:extLst>
          </p:cNvPr>
          <p:cNvSpPr>
            <a:spLocks noGrp="1"/>
          </p:cNvSpPr>
          <p:nvPr>
            <p:ph type="title"/>
          </p:nvPr>
        </p:nvSpPr>
        <p:spPr>
          <a:xfrm>
            <a:off x="838200" y="365125"/>
            <a:ext cx="10515600" cy="748567"/>
          </a:xfrm>
        </p:spPr>
        <p:txBody>
          <a:bodyPr/>
          <a:lstStyle/>
          <a:p>
            <a:pPr algn="ctr"/>
            <a:r>
              <a:rPr lang="en-US" dirty="0"/>
              <a:t>Methodology</a:t>
            </a:r>
          </a:p>
        </p:txBody>
      </p:sp>
      <p:sp>
        <p:nvSpPr>
          <p:cNvPr id="3" name="Content Placeholder 2">
            <a:extLst>
              <a:ext uri="{FF2B5EF4-FFF2-40B4-BE49-F238E27FC236}">
                <a16:creationId xmlns:a16="http://schemas.microsoft.com/office/drawing/2014/main" id="{CDF8AB19-9080-B09C-E9C4-108256F34963}"/>
              </a:ext>
            </a:extLst>
          </p:cNvPr>
          <p:cNvSpPr>
            <a:spLocks noGrp="1"/>
          </p:cNvSpPr>
          <p:nvPr>
            <p:ph idx="1"/>
          </p:nvPr>
        </p:nvSpPr>
        <p:spPr>
          <a:xfrm>
            <a:off x="838200" y="1113692"/>
            <a:ext cx="10515600" cy="5379183"/>
          </a:xfrm>
        </p:spPr>
        <p:txBody>
          <a:bodyPr>
            <a:normAutofit fontScale="70000" lnSpcReduction="20000"/>
          </a:bodyPr>
          <a:lstStyle/>
          <a:p>
            <a:pPr marL="0" indent="0" algn="l">
              <a:buNone/>
            </a:pPr>
            <a:r>
              <a:rPr lang="en-US" b="1" i="0" dirty="0">
                <a:solidFill>
                  <a:srgbClr val="111111"/>
                </a:solidFill>
                <a:effectLst/>
                <a:highlight>
                  <a:srgbClr val="FFFFFF"/>
                </a:highlight>
                <a:latin typeface="-apple-system"/>
              </a:rPr>
              <a:t>Predictive Modeling for Violent Hate Crimes</a:t>
            </a:r>
            <a:endParaRPr lang="en-US" b="0" i="0" dirty="0">
              <a:solidFill>
                <a:srgbClr val="111111"/>
              </a:solidFill>
              <a:effectLst/>
              <a:highlight>
                <a:srgbClr val="FFFFFF"/>
              </a:highlight>
              <a:latin typeface="-apple-system"/>
            </a:endParaRPr>
          </a:p>
          <a:p>
            <a:r>
              <a:rPr lang="en-US" b="1" i="0" dirty="0">
                <a:solidFill>
                  <a:srgbClr val="111111"/>
                </a:solidFill>
                <a:effectLst/>
                <a:highlight>
                  <a:srgbClr val="FFFFFF"/>
                </a:highlight>
                <a:latin typeface="-apple-system"/>
              </a:rPr>
              <a:t>Data Collection and Preprocessing:</a:t>
            </a:r>
            <a:endParaRPr lang="en-US" b="0" i="0" dirty="0">
              <a:solidFill>
                <a:srgbClr val="111111"/>
              </a:solidFill>
              <a:effectLst/>
              <a:highlight>
                <a:srgbClr val="FFFFFF"/>
              </a:highlight>
              <a:latin typeface="-apple-system"/>
            </a:endParaRPr>
          </a:p>
          <a:p>
            <a:pPr lvl="1"/>
            <a:r>
              <a:rPr lang="en-US" b="1" i="0" dirty="0">
                <a:solidFill>
                  <a:srgbClr val="111111"/>
                </a:solidFill>
                <a:effectLst/>
                <a:highlight>
                  <a:srgbClr val="FFFFFF"/>
                </a:highlight>
                <a:latin typeface="-apple-system"/>
              </a:rPr>
              <a:t>Data Source:</a:t>
            </a:r>
            <a:r>
              <a:rPr lang="en-US" b="0" i="0" dirty="0">
                <a:solidFill>
                  <a:srgbClr val="111111"/>
                </a:solidFill>
                <a:effectLst/>
                <a:highlight>
                  <a:srgbClr val="FFFFFF"/>
                </a:highlight>
                <a:latin typeface="-apple-system"/>
              </a:rPr>
              <a:t> Utilizing data from the FBI crime lab statistics (Table 1), </a:t>
            </a:r>
            <a:r>
              <a:rPr lang="en-US" dirty="0">
                <a:solidFill>
                  <a:srgbClr val="111111"/>
                </a:solidFill>
                <a:highlight>
                  <a:srgbClr val="FFFFFF"/>
                </a:highlight>
                <a:latin typeface="-apple-system"/>
              </a:rPr>
              <a:t>I</a:t>
            </a:r>
            <a:r>
              <a:rPr lang="en-US" b="0" i="0" dirty="0">
                <a:solidFill>
                  <a:srgbClr val="111111"/>
                </a:solidFill>
                <a:effectLst/>
                <a:highlight>
                  <a:srgbClr val="FFFFFF"/>
                </a:highlight>
                <a:latin typeface="-apple-system"/>
              </a:rPr>
              <a:t> obtained information on hate crimes.</a:t>
            </a:r>
          </a:p>
          <a:p>
            <a:pPr lvl="1"/>
            <a:r>
              <a:rPr lang="en-US" b="1" i="0" dirty="0">
                <a:solidFill>
                  <a:srgbClr val="111111"/>
                </a:solidFill>
                <a:effectLst/>
                <a:highlight>
                  <a:srgbClr val="FFFFFF"/>
                </a:highlight>
                <a:latin typeface="-apple-system"/>
              </a:rPr>
              <a:t>Data Cleaning:</a:t>
            </a:r>
            <a:r>
              <a:rPr lang="en-US" b="0" i="0" dirty="0">
                <a:solidFill>
                  <a:srgbClr val="111111"/>
                </a:solidFill>
                <a:effectLst/>
                <a:highlight>
                  <a:srgbClr val="FFFFFF"/>
                </a:highlight>
                <a:latin typeface="-apple-system"/>
              </a:rPr>
              <a:t> Rigorous cleaning and preprocessing </a:t>
            </a:r>
            <a:r>
              <a:rPr lang="en-US" dirty="0">
                <a:solidFill>
                  <a:srgbClr val="111111"/>
                </a:solidFill>
                <a:highlight>
                  <a:srgbClr val="FFFFFF"/>
                </a:highlight>
                <a:latin typeface="-apple-system"/>
              </a:rPr>
              <a:t>wer</a:t>
            </a:r>
            <a:r>
              <a:rPr lang="en-US" b="0" i="0" dirty="0">
                <a:solidFill>
                  <a:srgbClr val="111111"/>
                </a:solidFill>
                <a:effectLst/>
                <a:highlight>
                  <a:srgbClr val="FFFFFF"/>
                </a:highlight>
                <a:latin typeface="-apple-system"/>
              </a:rPr>
              <a:t>e performed to ensure data quality and consistency.</a:t>
            </a:r>
          </a:p>
          <a:p>
            <a:pPr lvl="1"/>
            <a:r>
              <a:rPr lang="en-US" b="1" i="0" dirty="0">
                <a:solidFill>
                  <a:srgbClr val="111111"/>
                </a:solidFill>
                <a:effectLst/>
                <a:highlight>
                  <a:srgbClr val="FFFFFF"/>
                </a:highlight>
                <a:latin typeface="-apple-system"/>
              </a:rPr>
              <a:t>Quality Assurance:</a:t>
            </a:r>
            <a:r>
              <a:rPr lang="en-US" b="0" i="0" dirty="0">
                <a:solidFill>
                  <a:srgbClr val="111111"/>
                </a:solidFill>
                <a:effectLst/>
                <a:highlight>
                  <a:srgbClr val="FFFFFF"/>
                </a:highlight>
                <a:latin typeface="-apple-system"/>
              </a:rPr>
              <a:t> This step is crucial to remove noise, handle missing values, and standardize the dataset.</a:t>
            </a:r>
          </a:p>
          <a:p>
            <a:r>
              <a:rPr lang="en-US" b="1" i="0" dirty="0">
                <a:solidFill>
                  <a:srgbClr val="111111"/>
                </a:solidFill>
                <a:effectLst/>
                <a:highlight>
                  <a:srgbClr val="FFFFFF"/>
                </a:highlight>
                <a:latin typeface="-apple-system"/>
              </a:rPr>
              <a:t>Exploration of Key Features:</a:t>
            </a:r>
            <a:endParaRPr lang="en-US" b="0" i="0" dirty="0">
              <a:solidFill>
                <a:srgbClr val="111111"/>
              </a:solidFill>
              <a:effectLst/>
              <a:highlight>
                <a:srgbClr val="FFFFFF"/>
              </a:highlight>
              <a:latin typeface="-apple-system"/>
            </a:endParaRPr>
          </a:p>
          <a:p>
            <a:pPr lvl="1"/>
            <a:r>
              <a:rPr lang="en-US" b="1" i="0" dirty="0">
                <a:solidFill>
                  <a:srgbClr val="111111"/>
                </a:solidFill>
                <a:effectLst/>
                <a:highlight>
                  <a:srgbClr val="FFFFFF"/>
                </a:highlight>
                <a:latin typeface="-apple-system"/>
              </a:rPr>
              <a:t>Victim Demographics:</a:t>
            </a:r>
            <a:r>
              <a:rPr lang="en-US" b="0" i="0" dirty="0">
                <a:solidFill>
                  <a:srgbClr val="111111"/>
                </a:solidFill>
                <a:effectLst/>
                <a:highlight>
                  <a:srgbClr val="FFFFFF"/>
                </a:highlight>
                <a:latin typeface="-apple-system"/>
              </a:rPr>
              <a:t> I examined features related to victims, such as age, gender, ethnicity, and other relevant demographics.</a:t>
            </a:r>
          </a:p>
          <a:p>
            <a:pPr lvl="1"/>
            <a:r>
              <a:rPr lang="en-US" b="1" i="0" dirty="0">
                <a:solidFill>
                  <a:srgbClr val="111111"/>
                </a:solidFill>
                <a:effectLst/>
                <a:highlight>
                  <a:srgbClr val="FFFFFF"/>
                </a:highlight>
                <a:latin typeface="-apple-system"/>
              </a:rPr>
              <a:t>Incident Location:</a:t>
            </a:r>
            <a:r>
              <a:rPr lang="en-US" b="0" i="0" dirty="0">
                <a:solidFill>
                  <a:srgbClr val="111111"/>
                </a:solidFill>
                <a:effectLst/>
                <a:highlight>
                  <a:srgbClr val="FFFFFF"/>
                </a:highlight>
                <a:latin typeface="-apple-system"/>
              </a:rPr>
              <a:t> Understanding where hate crimes occur geographically provides valuable context.</a:t>
            </a:r>
          </a:p>
          <a:p>
            <a:pPr lvl="1"/>
            <a:r>
              <a:rPr lang="en-US" b="1" i="0" dirty="0">
                <a:solidFill>
                  <a:srgbClr val="111111"/>
                </a:solidFill>
                <a:effectLst/>
                <a:highlight>
                  <a:srgbClr val="FFFFFF"/>
                </a:highlight>
                <a:latin typeface="-apple-system"/>
              </a:rPr>
              <a:t>Other Relevant Features:</a:t>
            </a:r>
            <a:r>
              <a:rPr lang="en-US" b="0" i="0" dirty="0">
                <a:solidFill>
                  <a:srgbClr val="111111"/>
                </a:solidFill>
                <a:effectLst/>
                <a:highlight>
                  <a:srgbClr val="FFFFFF"/>
                </a:highlight>
                <a:latin typeface="-apple-system"/>
              </a:rPr>
              <a:t> Depending on the available data, I explored additional features that might influence hate crime occurrence.</a:t>
            </a:r>
          </a:p>
          <a:p>
            <a:r>
              <a:rPr lang="en-US" b="1" i="0" dirty="0">
                <a:solidFill>
                  <a:srgbClr val="111111"/>
                </a:solidFill>
                <a:effectLst/>
                <a:highlight>
                  <a:srgbClr val="FFFFFF"/>
                </a:highlight>
                <a:latin typeface="-apple-system"/>
              </a:rPr>
              <a:t>Feature Extraction and Model Building:</a:t>
            </a:r>
            <a:endParaRPr lang="en-US" b="0" i="0" dirty="0">
              <a:solidFill>
                <a:srgbClr val="111111"/>
              </a:solidFill>
              <a:effectLst/>
              <a:highlight>
                <a:srgbClr val="FFFFFF"/>
              </a:highlight>
              <a:latin typeface="-apple-system"/>
            </a:endParaRPr>
          </a:p>
          <a:p>
            <a:pPr lvl="1"/>
            <a:r>
              <a:rPr lang="en-US" b="1" i="0" dirty="0">
                <a:solidFill>
                  <a:srgbClr val="111111"/>
                </a:solidFill>
                <a:effectLst/>
                <a:highlight>
                  <a:srgbClr val="FFFFFF"/>
                </a:highlight>
                <a:latin typeface="-apple-system"/>
              </a:rPr>
              <a:t>Logistic Regression:</a:t>
            </a:r>
            <a:r>
              <a:rPr lang="en-US" b="0" i="0" dirty="0">
                <a:solidFill>
                  <a:srgbClr val="111111"/>
                </a:solidFill>
                <a:effectLst/>
                <a:highlight>
                  <a:srgbClr val="FFFFFF"/>
                </a:highlight>
                <a:latin typeface="-apple-system"/>
              </a:rPr>
              <a:t> I employed logistic regression to model the relationship bet</a:t>
            </a:r>
            <a:r>
              <a:rPr lang="en-US" dirty="0">
                <a:solidFill>
                  <a:srgbClr val="111111"/>
                </a:solidFill>
                <a:highlight>
                  <a:srgbClr val="FFFFFF"/>
                </a:highlight>
                <a:latin typeface="-apple-system"/>
              </a:rPr>
              <a:t>ween</a:t>
            </a:r>
            <a:r>
              <a:rPr lang="en-US" b="0" i="0" dirty="0">
                <a:solidFill>
                  <a:srgbClr val="111111"/>
                </a:solidFill>
                <a:effectLst/>
                <a:highlight>
                  <a:srgbClr val="FFFFFF"/>
                </a:highlight>
                <a:latin typeface="-apple-system"/>
              </a:rPr>
              <a:t> features and the likelihood of violent hate crimes.</a:t>
            </a:r>
          </a:p>
          <a:p>
            <a:pPr lvl="1"/>
            <a:r>
              <a:rPr lang="en-US" b="1" i="0" dirty="0">
                <a:solidFill>
                  <a:srgbClr val="111111"/>
                </a:solidFill>
                <a:effectLst/>
                <a:highlight>
                  <a:srgbClr val="FFFFFF"/>
                </a:highlight>
                <a:latin typeface="-apple-system"/>
              </a:rPr>
              <a:t>Random Forest:</a:t>
            </a:r>
            <a:r>
              <a:rPr lang="en-US" b="0" i="0" dirty="0">
                <a:solidFill>
                  <a:srgbClr val="111111"/>
                </a:solidFill>
                <a:effectLst/>
                <a:highlight>
                  <a:srgbClr val="FFFFFF"/>
                </a:highlight>
                <a:latin typeface="-apple-system"/>
              </a:rPr>
              <a:t> Random forest models </a:t>
            </a:r>
            <a:r>
              <a:rPr lang="en-US" dirty="0">
                <a:solidFill>
                  <a:srgbClr val="111111"/>
                </a:solidFill>
                <a:highlight>
                  <a:srgbClr val="FFFFFF"/>
                </a:highlight>
                <a:latin typeface="-apple-system"/>
              </a:rPr>
              <a:t>wer</a:t>
            </a:r>
            <a:r>
              <a:rPr lang="en-US" b="0" i="0" dirty="0">
                <a:solidFill>
                  <a:srgbClr val="111111"/>
                </a:solidFill>
                <a:effectLst/>
                <a:highlight>
                  <a:srgbClr val="FFFFFF"/>
                </a:highlight>
                <a:latin typeface="-apple-system"/>
              </a:rPr>
              <a:t>e also constructed to capture complex interactions among features.</a:t>
            </a:r>
          </a:p>
          <a:p>
            <a:pPr lvl="1"/>
            <a:r>
              <a:rPr lang="en-US" b="1" i="0" dirty="0">
                <a:solidFill>
                  <a:srgbClr val="111111"/>
                </a:solidFill>
                <a:effectLst/>
                <a:highlight>
                  <a:srgbClr val="FFFFFF"/>
                </a:highlight>
                <a:latin typeface="-apple-system"/>
              </a:rPr>
              <a:t>Feature Importance:</a:t>
            </a:r>
            <a:r>
              <a:rPr lang="en-US" b="0" i="0" dirty="0">
                <a:solidFill>
                  <a:srgbClr val="111111"/>
                </a:solidFill>
                <a:effectLst/>
                <a:highlight>
                  <a:srgbClr val="FFFFFF"/>
                </a:highlight>
                <a:latin typeface="-apple-system"/>
              </a:rPr>
              <a:t> By analyzing feature importance scores, I identified which factors contribute significantly to predicting violent hate crimes</a:t>
            </a:r>
          </a:p>
          <a:p>
            <a:endParaRPr lang="en-US" sz="1100" dirty="0"/>
          </a:p>
        </p:txBody>
      </p:sp>
    </p:spTree>
    <p:extLst>
      <p:ext uri="{BB962C8B-B14F-4D97-AF65-F5344CB8AC3E}">
        <p14:creationId xmlns:p14="http://schemas.microsoft.com/office/powerpoint/2010/main" val="4267277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F8E7F-6337-0543-B92D-740D071BFA9A}"/>
              </a:ext>
            </a:extLst>
          </p:cNvPr>
          <p:cNvSpPr>
            <a:spLocks noGrp="1"/>
          </p:cNvSpPr>
          <p:nvPr>
            <p:ph type="title"/>
          </p:nvPr>
        </p:nvSpPr>
        <p:spPr/>
        <p:txBody>
          <a:bodyPr/>
          <a:lstStyle/>
          <a:p>
            <a:pPr algn="ctr"/>
            <a:r>
              <a:rPr lang="en-US" dirty="0"/>
              <a:t>Methodology</a:t>
            </a:r>
          </a:p>
        </p:txBody>
      </p:sp>
      <p:sp>
        <p:nvSpPr>
          <p:cNvPr id="3" name="Content Placeholder 2">
            <a:extLst>
              <a:ext uri="{FF2B5EF4-FFF2-40B4-BE49-F238E27FC236}">
                <a16:creationId xmlns:a16="http://schemas.microsoft.com/office/drawing/2014/main" id="{7E4AA4D4-0A59-F7C8-48CD-DD6D188733A6}"/>
              </a:ext>
            </a:extLst>
          </p:cNvPr>
          <p:cNvSpPr>
            <a:spLocks noGrp="1"/>
          </p:cNvSpPr>
          <p:nvPr>
            <p:ph idx="1"/>
          </p:nvPr>
        </p:nvSpPr>
        <p:spPr/>
        <p:txBody>
          <a:bodyPr>
            <a:normAutofit/>
          </a:bodyPr>
          <a:lstStyle/>
          <a:p>
            <a:r>
              <a:rPr lang="en-US" sz="2000" b="1" i="0" dirty="0">
                <a:solidFill>
                  <a:srgbClr val="111111"/>
                </a:solidFill>
                <a:effectLst/>
                <a:highlight>
                  <a:srgbClr val="FFFFFF"/>
                </a:highlight>
                <a:latin typeface="-apple-system"/>
              </a:rPr>
              <a:t>Model Evaluation:</a:t>
            </a:r>
            <a:endParaRPr lang="en-US" sz="2000" b="0" i="0" dirty="0">
              <a:solidFill>
                <a:srgbClr val="111111"/>
              </a:solidFill>
              <a:effectLst/>
              <a:highlight>
                <a:srgbClr val="FFFFFF"/>
              </a:highlight>
              <a:latin typeface="-apple-system"/>
            </a:endParaRPr>
          </a:p>
          <a:p>
            <a:pPr lvl="1"/>
            <a:r>
              <a:rPr lang="en-US" sz="2000" b="1" i="0" dirty="0">
                <a:solidFill>
                  <a:srgbClr val="111111"/>
                </a:solidFill>
                <a:effectLst/>
                <a:highlight>
                  <a:srgbClr val="FFFFFF"/>
                </a:highlight>
                <a:latin typeface="-apple-system"/>
              </a:rPr>
              <a:t>Performance Metrics:</a:t>
            </a:r>
            <a:r>
              <a:rPr lang="en-US" sz="2000" b="0" i="0" dirty="0">
                <a:solidFill>
                  <a:srgbClr val="111111"/>
                </a:solidFill>
                <a:effectLst/>
                <a:highlight>
                  <a:srgbClr val="FFFFFF"/>
                </a:highlight>
                <a:latin typeface="-apple-system"/>
              </a:rPr>
              <a:t> I evaluated model performance using relevant metrics such as accuracy, precision, recall, and F1-score.</a:t>
            </a:r>
          </a:p>
          <a:p>
            <a:pPr lvl="1"/>
            <a:r>
              <a:rPr lang="en-US" sz="2000" b="1" i="0" dirty="0">
                <a:solidFill>
                  <a:srgbClr val="111111"/>
                </a:solidFill>
                <a:effectLst/>
                <a:highlight>
                  <a:srgbClr val="FFFFFF"/>
                </a:highlight>
                <a:latin typeface="-apple-system"/>
              </a:rPr>
              <a:t>Cross-Validation:</a:t>
            </a:r>
            <a:r>
              <a:rPr lang="en-US" sz="2000" b="0" i="0" dirty="0">
                <a:solidFill>
                  <a:srgbClr val="111111"/>
                </a:solidFill>
                <a:effectLst/>
                <a:highlight>
                  <a:srgbClr val="FFFFFF"/>
                </a:highlight>
                <a:latin typeface="-apple-system"/>
              </a:rPr>
              <a:t> To ensure robustness, I used techniques like k-fold cross-validation.</a:t>
            </a:r>
          </a:p>
          <a:p>
            <a:r>
              <a:rPr lang="en-US" sz="2000" b="1" i="0" dirty="0">
                <a:solidFill>
                  <a:srgbClr val="111111"/>
                </a:solidFill>
                <a:effectLst/>
                <a:highlight>
                  <a:srgbClr val="FFFFFF"/>
                </a:highlight>
                <a:latin typeface="-apple-system"/>
              </a:rPr>
              <a:t>Addressing Limitations:</a:t>
            </a:r>
            <a:endParaRPr lang="en-US" sz="2000" b="0" i="0" dirty="0">
              <a:solidFill>
                <a:srgbClr val="111111"/>
              </a:solidFill>
              <a:effectLst/>
              <a:highlight>
                <a:srgbClr val="FFFFFF"/>
              </a:highlight>
              <a:latin typeface="-apple-system"/>
            </a:endParaRPr>
          </a:p>
          <a:p>
            <a:pPr lvl="1"/>
            <a:r>
              <a:rPr lang="en-US" sz="2000" b="1" i="0" dirty="0">
                <a:solidFill>
                  <a:srgbClr val="111111"/>
                </a:solidFill>
                <a:effectLst/>
                <a:highlight>
                  <a:srgbClr val="FFFFFF"/>
                </a:highlight>
                <a:latin typeface="-apple-system"/>
              </a:rPr>
              <a:t>Data Limitations:</a:t>
            </a:r>
            <a:r>
              <a:rPr lang="en-US" sz="2000" b="0" i="0" dirty="0">
                <a:solidFill>
                  <a:srgbClr val="111111"/>
                </a:solidFill>
                <a:effectLst/>
                <a:highlight>
                  <a:srgbClr val="FFFFFF"/>
                </a:highlight>
                <a:latin typeface="-apple-system"/>
              </a:rPr>
              <a:t> Acknowledging any limitations in the dataset, such as biases or missing information.</a:t>
            </a:r>
          </a:p>
          <a:p>
            <a:pPr lvl="1"/>
            <a:r>
              <a:rPr lang="en-US" sz="2000" b="1" i="0" dirty="0">
                <a:solidFill>
                  <a:srgbClr val="111111"/>
                </a:solidFill>
                <a:effectLst/>
                <a:highlight>
                  <a:srgbClr val="FFFFFF"/>
                </a:highlight>
                <a:latin typeface="-apple-system"/>
              </a:rPr>
              <a:t>Generalization:</a:t>
            </a:r>
            <a:r>
              <a:rPr lang="en-US" sz="2000" b="0" i="0" dirty="0">
                <a:solidFill>
                  <a:srgbClr val="111111"/>
                </a:solidFill>
                <a:effectLst/>
                <a:highlight>
                  <a:srgbClr val="FFFFFF"/>
                </a:highlight>
                <a:latin typeface="-apple-system"/>
              </a:rPr>
              <a:t> Considering how my model might generalize to real-world scenarios beyond the dataset.</a:t>
            </a:r>
          </a:p>
          <a:p>
            <a:pPr algn="l"/>
            <a:r>
              <a:rPr lang="en-US" sz="2000" b="1" i="0" dirty="0">
                <a:solidFill>
                  <a:srgbClr val="111111"/>
                </a:solidFill>
                <a:effectLst/>
                <a:highlight>
                  <a:srgbClr val="FFFFFF"/>
                </a:highlight>
                <a:latin typeface="-apple-system"/>
              </a:rPr>
              <a:t>Conclusion:</a:t>
            </a:r>
            <a:r>
              <a:rPr lang="en-US" sz="2000" b="0" i="0" dirty="0">
                <a:solidFill>
                  <a:srgbClr val="111111"/>
                </a:solidFill>
                <a:effectLst/>
                <a:highlight>
                  <a:srgbClr val="FFFFFF"/>
                </a:highlight>
                <a:latin typeface="-apple-system"/>
              </a:rPr>
              <a:t> My methodology aims to develop a predictive model that enhances the understanding of violent hate crimes. By rigorously analyzing features and evaluating model performance, I contribute to efforts aimed at preventing and addressing these incidents.</a:t>
            </a:r>
          </a:p>
          <a:p>
            <a:endParaRPr lang="en-US" sz="2000" dirty="0"/>
          </a:p>
        </p:txBody>
      </p:sp>
    </p:spTree>
    <p:extLst>
      <p:ext uri="{BB962C8B-B14F-4D97-AF65-F5344CB8AC3E}">
        <p14:creationId xmlns:p14="http://schemas.microsoft.com/office/powerpoint/2010/main" val="2362807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D3060-ED1F-4AE0-6F49-65ECCE234DC2}"/>
              </a:ext>
            </a:extLst>
          </p:cNvPr>
          <p:cNvSpPr>
            <a:spLocks noGrp="1"/>
          </p:cNvSpPr>
          <p:nvPr>
            <p:ph type="title"/>
          </p:nvPr>
        </p:nvSpPr>
        <p:spPr>
          <a:xfrm>
            <a:off x="838200" y="117231"/>
            <a:ext cx="10515600" cy="339969"/>
          </a:xfrm>
        </p:spPr>
        <p:txBody>
          <a:bodyPr>
            <a:normAutofit fontScale="90000"/>
          </a:bodyPr>
          <a:lstStyle/>
          <a:p>
            <a:pPr algn="ctr"/>
            <a:r>
              <a:rPr lang="en-US" sz="2000" dirty="0"/>
              <a:t>Data Preparation</a:t>
            </a:r>
          </a:p>
        </p:txBody>
      </p:sp>
      <p:sp>
        <p:nvSpPr>
          <p:cNvPr id="3" name="Content Placeholder 2">
            <a:extLst>
              <a:ext uri="{FF2B5EF4-FFF2-40B4-BE49-F238E27FC236}">
                <a16:creationId xmlns:a16="http://schemas.microsoft.com/office/drawing/2014/main" id="{DC70CD87-EF6A-CDE5-A397-D054EB26654F}"/>
              </a:ext>
            </a:extLst>
          </p:cNvPr>
          <p:cNvSpPr>
            <a:spLocks noGrp="1"/>
          </p:cNvSpPr>
          <p:nvPr>
            <p:ph idx="1"/>
          </p:nvPr>
        </p:nvSpPr>
        <p:spPr>
          <a:xfrm>
            <a:off x="644769" y="457200"/>
            <a:ext cx="10709031" cy="6178062"/>
          </a:xfrm>
        </p:spPr>
        <p:txBody>
          <a:bodyPr>
            <a:noAutofit/>
          </a:bodyPr>
          <a:lstStyle/>
          <a:p>
            <a:pPr algn="l"/>
            <a:r>
              <a:rPr lang="en-US" sz="1100" b="1" i="0" dirty="0">
                <a:solidFill>
                  <a:srgbClr val="111111"/>
                </a:solidFill>
                <a:effectLst/>
                <a:highlight>
                  <a:srgbClr val="FFFFFF"/>
                </a:highlight>
                <a:latin typeface="-apple-system"/>
              </a:rPr>
              <a:t>Data Preparation Steps for Predictive Modeling:</a:t>
            </a:r>
            <a:endParaRPr lang="en-US" sz="1100" b="0" i="0" dirty="0">
              <a:solidFill>
                <a:srgbClr val="111111"/>
              </a:solidFill>
              <a:effectLst/>
              <a:highlight>
                <a:srgbClr val="FFFFFF"/>
              </a:highlight>
              <a:latin typeface="-apple-system"/>
            </a:endParaRPr>
          </a:p>
          <a:p>
            <a:r>
              <a:rPr lang="en-US" sz="1100" b="1" i="0" dirty="0">
                <a:solidFill>
                  <a:srgbClr val="111111"/>
                </a:solidFill>
                <a:effectLst/>
                <a:highlight>
                  <a:srgbClr val="FFFFFF"/>
                </a:highlight>
                <a:latin typeface="-apple-system"/>
              </a:rPr>
              <a:t>Data Cleaning and Types:</a:t>
            </a:r>
            <a:endParaRPr lang="en-US" sz="1100" b="0" i="0" dirty="0">
              <a:solidFill>
                <a:srgbClr val="111111"/>
              </a:solidFill>
              <a:effectLst/>
              <a:highlight>
                <a:srgbClr val="FFFFFF"/>
              </a:highlight>
              <a:latin typeface="-apple-system"/>
            </a:endParaRPr>
          </a:p>
          <a:p>
            <a:pPr lvl="1"/>
            <a:r>
              <a:rPr lang="en-US" sz="1100" b="0" i="0" dirty="0">
                <a:solidFill>
                  <a:srgbClr val="111111"/>
                </a:solidFill>
                <a:effectLst/>
                <a:highlight>
                  <a:srgbClr val="FFFFFF"/>
                </a:highlight>
                <a:latin typeface="-apple-system"/>
              </a:rPr>
              <a:t>The raw dataset spans from 1991 to 2022 and contains 241,663 data points with sixteen features.</a:t>
            </a:r>
          </a:p>
          <a:p>
            <a:pPr lvl="1"/>
            <a:r>
              <a:rPr lang="en-US" sz="1100" b="0" i="0" dirty="0">
                <a:solidFill>
                  <a:srgbClr val="111111"/>
                </a:solidFill>
                <a:effectLst/>
                <a:highlight>
                  <a:srgbClr val="FFFFFF"/>
                </a:highlight>
                <a:latin typeface="-apple-system"/>
              </a:rPr>
              <a:t>No duplicate data points </a:t>
            </a:r>
            <a:r>
              <a:rPr lang="en-US" sz="1100" dirty="0">
                <a:solidFill>
                  <a:srgbClr val="111111"/>
                </a:solidFill>
                <a:highlight>
                  <a:srgbClr val="FFFFFF"/>
                </a:highlight>
                <a:latin typeface="-apple-system"/>
              </a:rPr>
              <a:t>wer</a:t>
            </a:r>
            <a:r>
              <a:rPr lang="en-US" sz="1100" b="0" i="0" dirty="0">
                <a:solidFill>
                  <a:srgbClr val="111111"/>
                </a:solidFill>
                <a:effectLst/>
                <a:highlight>
                  <a:srgbClr val="FFFFFF"/>
                </a:highlight>
                <a:latin typeface="-apple-system"/>
              </a:rPr>
              <a:t>e present, and data types </a:t>
            </a:r>
            <a:r>
              <a:rPr lang="en-US" sz="1100" dirty="0">
                <a:solidFill>
                  <a:srgbClr val="111111"/>
                </a:solidFill>
                <a:highlight>
                  <a:srgbClr val="FFFFFF"/>
                </a:highlight>
                <a:latin typeface="-apple-system"/>
              </a:rPr>
              <a:t>wer</a:t>
            </a:r>
            <a:r>
              <a:rPr lang="en-US" sz="1100" b="0" i="0" dirty="0">
                <a:solidFill>
                  <a:srgbClr val="111111"/>
                </a:solidFill>
                <a:effectLst/>
                <a:highlight>
                  <a:srgbClr val="FFFFFF"/>
                </a:highlight>
                <a:latin typeface="-apple-system"/>
              </a:rPr>
              <a:t>e appropriately adjusted.</a:t>
            </a:r>
          </a:p>
          <a:p>
            <a:r>
              <a:rPr lang="en-US" sz="1100" b="1" i="0" dirty="0">
                <a:solidFill>
                  <a:srgbClr val="111111"/>
                </a:solidFill>
                <a:effectLst/>
                <a:highlight>
                  <a:srgbClr val="FFFFFF"/>
                </a:highlight>
                <a:latin typeface="-apple-system"/>
              </a:rPr>
              <a:t>Creating the Response Variable (Violent):</a:t>
            </a:r>
            <a:endParaRPr lang="en-US" sz="1100" b="0" i="0" dirty="0">
              <a:solidFill>
                <a:srgbClr val="111111"/>
              </a:solidFill>
              <a:effectLst/>
              <a:highlight>
                <a:srgbClr val="FFFFFF"/>
              </a:highlight>
              <a:latin typeface="-apple-system"/>
            </a:endParaRPr>
          </a:p>
          <a:p>
            <a:pPr lvl="1"/>
            <a:r>
              <a:rPr lang="en-US" sz="1100" b="0" i="0" dirty="0">
                <a:solidFill>
                  <a:srgbClr val="111111"/>
                </a:solidFill>
                <a:effectLst/>
                <a:highlight>
                  <a:srgbClr val="FFFFFF"/>
                </a:highlight>
                <a:latin typeface="-apple-system"/>
              </a:rPr>
              <a:t>The response variable “violent” was created based on the FBI’s definition of violence using the “offense_name” feature.</a:t>
            </a:r>
          </a:p>
          <a:p>
            <a:pPr lvl="1"/>
            <a:r>
              <a:rPr lang="en-US" sz="1100" b="0" i="0" dirty="0">
                <a:solidFill>
                  <a:srgbClr val="111111"/>
                </a:solidFill>
                <a:effectLst/>
                <a:highlight>
                  <a:srgbClr val="FFFFFF"/>
                </a:highlight>
                <a:latin typeface="-apple-system"/>
              </a:rPr>
              <a:t>All other hate crime offenses </a:t>
            </a:r>
            <a:r>
              <a:rPr lang="en-US" sz="1100" dirty="0">
                <a:solidFill>
                  <a:srgbClr val="111111"/>
                </a:solidFill>
                <a:highlight>
                  <a:srgbClr val="FFFFFF"/>
                </a:highlight>
                <a:latin typeface="-apple-system"/>
              </a:rPr>
              <a:t>wer</a:t>
            </a:r>
            <a:r>
              <a:rPr lang="en-US" sz="1100" b="0" i="0" dirty="0">
                <a:solidFill>
                  <a:srgbClr val="111111"/>
                </a:solidFill>
                <a:effectLst/>
                <a:highlight>
                  <a:srgbClr val="FFFFFF"/>
                </a:highlight>
                <a:latin typeface="-apple-system"/>
              </a:rPr>
              <a:t>e collapsed and re-coded using one-hot encoding to create separate features for each “offense_name.”</a:t>
            </a:r>
          </a:p>
          <a:p>
            <a:pPr lvl="1"/>
            <a:r>
              <a:rPr lang="en-US" sz="1100" b="0" i="0" dirty="0">
                <a:solidFill>
                  <a:srgbClr val="111111"/>
                </a:solidFill>
                <a:effectLst/>
                <a:highlight>
                  <a:srgbClr val="FFFFFF"/>
                </a:highlight>
                <a:latin typeface="-apple-system"/>
              </a:rPr>
              <a:t>Since offenses can co-occur, this approach accounts for incidents with both violent and non-violent aspects, resulting in 399 unique combinations of offense types.</a:t>
            </a:r>
          </a:p>
          <a:p>
            <a:r>
              <a:rPr lang="en-US" sz="1100" b="1" i="0" dirty="0">
                <a:solidFill>
                  <a:srgbClr val="111111"/>
                </a:solidFill>
                <a:effectLst/>
                <a:highlight>
                  <a:srgbClr val="FFFFFF"/>
                </a:highlight>
                <a:latin typeface="-apple-system"/>
              </a:rPr>
              <a:t>Feature Engineering for Victim Types and Location:</a:t>
            </a:r>
            <a:endParaRPr lang="en-US" sz="1100" b="0" i="0" dirty="0">
              <a:solidFill>
                <a:srgbClr val="111111"/>
              </a:solidFill>
              <a:effectLst/>
              <a:highlight>
                <a:srgbClr val="FFFFFF"/>
              </a:highlight>
              <a:latin typeface="-apple-system"/>
            </a:endParaRPr>
          </a:p>
          <a:p>
            <a:pPr lvl="1"/>
            <a:r>
              <a:rPr lang="en-US" sz="1100" b="1" i="0" dirty="0">
                <a:solidFill>
                  <a:srgbClr val="111111"/>
                </a:solidFill>
                <a:effectLst/>
                <a:highlight>
                  <a:srgbClr val="FFFFFF"/>
                </a:highlight>
                <a:latin typeface="-apple-system"/>
              </a:rPr>
              <a:t>Victim Types:</a:t>
            </a:r>
            <a:endParaRPr lang="en-US" sz="1100" b="0" i="0" dirty="0">
              <a:solidFill>
                <a:srgbClr val="111111"/>
              </a:solidFill>
              <a:effectLst/>
              <a:highlight>
                <a:srgbClr val="FFFFFF"/>
              </a:highlight>
              <a:latin typeface="-apple-system"/>
            </a:endParaRPr>
          </a:p>
          <a:p>
            <a:pPr lvl="2"/>
            <a:r>
              <a:rPr lang="en-US" sz="1100" b="0" i="0" dirty="0">
                <a:solidFill>
                  <a:srgbClr val="111111"/>
                </a:solidFill>
                <a:effectLst/>
                <a:highlight>
                  <a:srgbClr val="FFFFFF"/>
                </a:highlight>
                <a:latin typeface="-apple-system"/>
              </a:rPr>
              <a:t>There </a:t>
            </a:r>
            <a:r>
              <a:rPr lang="en-US" sz="1100" dirty="0">
                <a:solidFill>
                  <a:srgbClr val="111111"/>
                </a:solidFill>
                <a:highlight>
                  <a:srgbClr val="FFFFFF"/>
                </a:highlight>
                <a:latin typeface="-apple-system"/>
              </a:rPr>
              <a:t>are</a:t>
            </a:r>
            <a:r>
              <a:rPr lang="en-US" sz="1100" b="0" i="0" dirty="0">
                <a:solidFill>
                  <a:srgbClr val="111111"/>
                </a:solidFill>
                <a:effectLst/>
                <a:highlight>
                  <a:srgbClr val="FFFFFF"/>
                </a:highlight>
                <a:latin typeface="-apple-system"/>
              </a:rPr>
              <a:t> 55 unique victim types in the dataset.</a:t>
            </a:r>
          </a:p>
          <a:p>
            <a:pPr lvl="2"/>
            <a:r>
              <a:rPr lang="en-US" sz="1100" b="0" i="0" dirty="0">
                <a:solidFill>
                  <a:srgbClr val="111111"/>
                </a:solidFill>
                <a:effectLst/>
                <a:highlight>
                  <a:srgbClr val="FFFFFF"/>
                </a:highlight>
                <a:latin typeface="-apple-system"/>
              </a:rPr>
              <a:t>These </a:t>
            </a:r>
            <a:r>
              <a:rPr lang="en-US" sz="1100" dirty="0">
                <a:solidFill>
                  <a:srgbClr val="111111"/>
                </a:solidFill>
                <a:highlight>
                  <a:srgbClr val="FFFFFF"/>
                </a:highlight>
                <a:latin typeface="-apple-system"/>
              </a:rPr>
              <a:t>wer</a:t>
            </a:r>
            <a:r>
              <a:rPr lang="en-US" sz="1100" b="0" i="0" dirty="0">
                <a:solidFill>
                  <a:srgbClr val="111111"/>
                </a:solidFill>
                <a:effectLst/>
                <a:highlight>
                  <a:srgbClr val="FFFFFF"/>
                </a:highlight>
                <a:latin typeface="-apple-system"/>
              </a:rPr>
              <a:t>e collapsed and recoded to create 7 new features, reducing dimensionality.</a:t>
            </a:r>
          </a:p>
          <a:p>
            <a:pPr lvl="1"/>
            <a:r>
              <a:rPr lang="en-US" sz="1100" b="1" i="0" dirty="0">
                <a:solidFill>
                  <a:srgbClr val="111111"/>
                </a:solidFill>
                <a:effectLst/>
                <a:highlight>
                  <a:srgbClr val="FFFFFF"/>
                </a:highlight>
                <a:latin typeface="-apple-system"/>
              </a:rPr>
              <a:t>Location Name:</a:t>
            </a:r>
            <a:endParaRPr lang="en-US" sz="1100" b="0" i="0" dirty="0">
              <a:solidFill>
                <a:srgbClr val="111111"/>
              </a:solidFill>
              <a:effectLst/>
              <a:highlight>
                <a:srgbClr val="FFFFFF"/>
              </a:highlight>
              <a:latin typeface="-apple-system"/>
            </a:endParaRPr>
          </a:p>
          <a:p>
            <a:pPr lvl="2"/>
            <a:r>
              <a:rPr lang="en-US" sz="1100" b="0" i="0" dirty="0">
                <a:solidFill>
                  <a:srgbClr val="111111"/>
                </a:solidFill>
                <a:effectLst/>
                <a:highlight>
                  <a:srgbClr val="FFFFFF"/>
                </a:highlight>
                <a:latin typeface="-apple-system"/>
              </a:rPr>
              <a:t>The “location_name” feature represents where hate crime incidents occurred.</a:t>
            </a:r>
          </a:p>
          <a:p>
            <a:pPr lvl="2"/>
            <a:r>
              <a:rPr lang="en-US" sz="1100" b="0" i="0" dirty="0">
                <a:solidFill>
                  <a:srgbClr val="111111"/>
                </a:solidFill>
                <a:effectLst/>
                <a:highlight>
                  <a:srgbClr val="FFFFFF"/>
                </a:highlight>
                <a:latin typeface="-apple-system"/>
              </a:rPr>
              <a:t>Of the 149 unique location names, 15 new features </a:t>
            </a:r>
            <a:r>
              <a:rPr lang="en-US" sz="1100" dirty="0">
                <a:solidFill>
                  <a:srgbClr val="111111"/>
                </a:solidFill>
                <a:highlight>
                  <a:srgbClr val="FFFFFF"/>
                </a:highlight>
                <a:latin typeface="-apple-system"/>
              </a:rPr>
              <a:t>wer</a:t>
            </a:r>
            <a:r>
              <a:rPr lang="en-US" sz="1100" b="0" i="0" dirty="0">
                <a:solidFill>
                  <a:srgbClr val="111111"/>
                </a:solidFill>
                <a:effectLst/>
                <a:highlight>
                  <a:srgbClr val="FFFFFF"/>
                </a:highlight>
                <a:latin typeface="-apple-system"/>
              </a:rPr>
              <a:t>e created after collapsing and recoding.</a:t>
            </a:r>
          </a:p>
          <a:p>
            <a:pPr lvl="2"/>
            <a:r>
              <a:rPr lang="en-US" sz="1100" b="0" i="0" dirty="0">
                <a:solidFill>
                  <a:srgbClr val="111111"/>
                </a:solidFill>
                <a:effectLst/>
                <a:highlight>
                  <a:srgbClr val="FFFFFF"/>
                </a:highlight>
                <a:latin typeface="-apple-system"/>
              </a:rPr>
              <a:t>Grouping categories broadly helps prevent overfitting.</a:t>
            </a:r>
          </a:p>
          <a:p>
            <a:r>
              <a:rPr lang="en-US" sz="1100" b="1" i="0" dirty="0">
                <a:solidFill>
                  <a:srgbClr val="111111"/>
                </a:solidFill>
                <a:effectLst/>
                <a:highlight>
                  <a:srgbClr val="FFFFFF"/>
                </a:highlight>
                <a:latin typeface="-apple-system"/>
              </a:rPr>
              <a:t>Broad Categorization Using One-Hot Encoding:</a:t>
            </a:r>
            <a:endParaRPr lang="en-US" sz="1100" b="0" i="0" dirty="0">
              <a:solidFill>
                <a:srgbClr val="111111"/>
              </a:solidFill>
              <a:effectLst/>
              <a:highlight>
                <a:srgbClr val="FFFFFF"/>
              </a:highlight>
              <a:latin typeface="-apple-system"/>
            </a:endParaRPr>
          </a:p>
          <a:p>
            <a:pPr lvl="1"/>
            <a:r>
              <a:rPr lang="en-US" sz="1100" b="1" i="0" dirty="0">
                <a:solidFill>
                  <a:srgbClr val="111111"/>
                </a:solidFill>
                <a:effectLst/>
                <a:highlight>
                  <a:srgbClr val="FFFFFF"/>
                </a:highlight>
                <a:latin typeface="-apple-system"/>
              </a:rPr>
              <a:t>Bias Name:</a:t>
            </a:r>
            <a:endParaRPr lang="en-US" sz="1100" b="0" i="0" dirty="0">
              <a:solidFill>
                <a:srgbClr val="111111"/>
              </a:solidFill>
              <a:effectLst/>
              <a:highlight>
                <a:srgbClr val="FFFFFF"/>
              </a:highlight>
              <a:latin typeface="-apple-system"/>
            </a:endParaRPr>
          </a:p>
          <a:p>
            <a:pPr lvl="2"/>
            <a:r>
              <a:rPr lang="en-US" sz="1100" b="0" i="0" dirty="0">
                <a:solidFill>
                  <a:srgbClr val="111111"/>
                </a:solidFill>
                <a:effectLst/>
                <a:highlight>
                  <a:srgbClr val="FFFFFF"/>
                </a:highlight>
                <a:latin typeface="-apple-system"/>
              </a:rPr>
              <a:t>One-hot encoding was used to broadly categorize “bias_name.”</a:t>
            </a:r>
          </a:p>
          <a:p>
            <a:pPr lvl="1"/>
            <a:r>
              <a:rPr lang="en-US" sz="1100" b="1" i="0" dirty="0">
                <a:solidFill>
                  <a:srgbClr val="111111"/>
                </a:solidFill>
                <a:effectLst/>
                <a:highlight>
                  <a:srgbClr val="FFFFFF"/>
                </a:highlight>
                <a:latin typeface="-apple-system"/>
              </a:rPr>
              <a:t>Population Grouping for Metropolitan Areas:</a:t>
            </a:r>
            <a:endParaRPr lang="en-US" sz="1100" b="0" i="0" dirty="0">
              <a:solidFill>
                <a:srgbClr val="111111"/>
              </a:solidFill>
              <a:effectLst/>
              <a:highlight>
                <a:srgbClr val="FFFFFF"/>
              </a:highlight>
              <a:latin typeface="-apple-system"/>
            </a:endParaRPr>
          </a:p>
          <a:p>
            <a:pPr lvl="2"/>
            <a:r>
              <a:rPr lang="en-US" sz="1100" b="0" i="0" dirty="0">
                <a:solidFill>
                  <a:srgbClr val="111111"/>
                </a:solidFill>
                <a:effectLst/>
                <a:highlight>
                  <a:srgbClr val="FFFFFF"/>
                </a:highlight>
                <a:latin typeface="-apple-system"/>
              </a:rPr>
              <a:t>Population descriptions </a:t>
            </a:r>
            <a:r>
              <a:rPr lang="en-US" sz="1100" dirty="0">
                <a:solidFill>
                  <a:srgbClr val="111111"/>
                </a:solidFill>
                <a:highlight>
                  <a:srgbClr val="FFFFFF"/>
                </a:highlight>
                <a:latin typeface="-apple-system"/>
              </a:rPr>
              <a:t>wer</a:t>
            </a:r>
            <a:r>
              <a:rPr lang="en-US" sz="1100" b="0" i="0" dirty="0">
                <a:solidFill>
                  <a:srgbClr val="111111"/>
                </a:solidFill>
                <a:effectLst/>
                <a:highlight>
                  <a:srgbClr val="FFFFFF"/>
                </a:highlight>
                <a:latin typeface="-apple-system"/>
              </a:rPr>
              <a:t>e condensed into meaningful categories.</a:t>
            </a:r>
          </a:p>
          <a:p>
            <a:pPr lvl="2"/>
            <a:r>
              <a:rPr lang="en-US" sz="1100" b="0" i="0" dirty="0">
                <a:solidFill>
                  <a:srgbClr val="111111"/>
                </a:solidFill>
                <a:effectLst/>
                <a:highlight>
                  <a:srgbClr val="FFFFFF"/>
                </a:highlight>
                <a:latin typeface="-apple-system"/>
              </a:rPr>
              <a:t>The original 8 categories </a:t>
            </a:r>
            <a:r>
              <a:rPr lang="en-US" sz="1100" dirty="0">
                <a:solidFill>
                  <a:srgbClr val="111111"/>
                </a:solidFill>
                <a:highlight>
                  <a:srgbClr val="FFFFFF"/>
                </a:highlight>
                <a:latin typeface="-apple-system"/>
              </a:rPr>
              <a:t>were</a:t>
            </a:r>
            <a:r>
              <a:rPr lang="en-US" sz="1100" b="0" i="0" dirty="0">
                <a:solidFill>
                  <a:srgbClr val="111111"/>
                </a:solidFill>
                <a:effectLst/>
                <a:highlight>
                  <a:srgbClr val="FFFFFF"/>
                </a:highlight>
                <a:latin typeface="-apple-system"/>
              </a:rPr>
              <a:t> recoded into 4 to improve statistical po.</a:t>
            </a:r>
          </a:p>
          <a:p>
            <a:pPr lvl="1"/>
            <a:r>
              <a:rPr lang="en-US" sz="1100" b="1" i="0" dirty="0">
                <a:solidFill>
                  <a:srgbClr val="111111"/>
                </a:solidFill>
                <a:effectLst/>
                <a:highlight>
                  <a:srgbClr val="FFFFFF"/>
                </a:highlight>
                <a:latin typeface="-apple-system"/>
              </a:rPr>
              <a:t>Offender Race and Ethnicity:</a:t>
            </a:r>
            <a:endParaRPr lang="en-US" sz="1100" b="0" i="0" dirty="0">
              <a:solidFill>
                <a:srgbClr val="111111"/>
              </a:solidFill>
              <a:effectLst/>
              <a:highlight>
                <a:srgbClr val="FFFFFF"/>
              </a:highlight>
              <a:latin typeface="-apple-system"/>
            </a:endParaRPr>
          </a:p>
          <a:p>
            <a:pPr lvl="2"/>
            <a:r>
              <a:rPr lang="en-US" sz="1100" b="0" i="0" dirty="0">
                <a:solidFill>
                  <a:srgbClr val="111111"/>
                </a:solidFill>
                <a:effectLst/>
                <a:highlight>
                  <a:srgbClr val="FFFFFF"/>
                </a:highlight>
                <a:latin typeface="-apple-system"/>
              </a:rPr>
              <a:t>Offender race was grouped into White, Black, Asian, and Other.</a:t>
            </a:r>
          </a:p>
          <a:p>
            <a:pPr lvl="2"/>
            <a:r>
              <a:rPr lang="en-US" sz="1100" b="0" i="0" dirty="0">
                <a:solidFill>
                  <a:srgbClr val="111111"/>
                </a:solidFill>
                <a:effectLst/>
                <a:highlight>
                  <a:srgbClr val="FFFFFF"/>
                </a:highlight>
                <a:latin typeface="-apple-system"/>
              </a:rPr>
              <a:t>Missing/unknown categories </a:t>
            </a:r>
            <a:r>
              <a:rPr lang="en-US" sz="1100" dirty="0">
                <a:solidFill>
                  <a:srgbClr val="111111"/>
                </a:solidFill>
                <a:highlight>
                  <a:srgbClr val="FFFFFF"/>
                </a:highlight>
                <a:latin typeface="-apple-system"/>
              </a:rPr>
              <a:t>were</a:t>
            </a:r>
            <a:r>
              <a:rPr lang="en-US" sz="1100" b="0" i="0" dirty="0">
                <a:solidFill>
                  <a:srgbClr val="111111"/>
                </a:solidFill>
                <a:effectLst/>
                <a:highlight>
                  <a:srgbClr val="FFFFFF"/>
                </a:highlight>
                <a:latin typeface="-apple-system"/>
              </a:rPr>
              <a:t> recoded as NA.</a:t>
            </a:r>
          </a:p>
          <a:p>
            <a:pPr lvl="2"/>
            <a:r>
              <a:rPr lang="en-US" sz="1100" b="0" i="0" dirty="0">
                <a:solidFill>
                  <a:srgbClr val="111111"/>
                </a:solidFill>
                <a:effectLst/>
                <a:highlight>
                  <a:srgbClr val="FFFFFF"/>
                </a:highlight>
                <a:latin typeface="-apple-system"/>
              </a:rPr>
              <a:t>Offender ethnicity was grouped into Latino, Non-Latino, and Other, with missing/unknown recoded as NA.</a:t>
            </a:r>
          </a:p>
          <a:p>
            <a:pPr marL="0" indent="0">
              <a:buNone/>
            </a:pPr>
            <a:endParaRPr lang="en-US" sz="1100" dirty="0"/>
          </a:p>
        </p:txBody>
      </p:sp>
    </p:spTree>
    <p:extLst>
      <p:ext uri="{BB962C8B-B14F-4D97-AF65-F5344CB8AC3E}">
        <p14:creationId xmlns:p14="http://schemas.microsoft.com/office/powerpoint/2010/main" val="17744063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413</TotalTime>
  <Words>3399</Words>
  <Application>Microsoft Office PowerPoint</Application>
  <PresentationFormat>Widescreen</PresentationFormat>
  <Paragraphs>225</Paragraphs>
  <Slides>31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-apple-system</vt:lpstr>
      <vt:lpstr>Aptos</vt:lpstr>
      <vt:lpstr>Aptos Display</vt:lpstr>
      <vt:lpstr>Arial</vt:lpstr>
      <vt:lpstr>Helvetica Neue</vt:lpstr>
      <vt:lpstr>inherit</vt:lpstr>
      <vt:lpstr>Office Theme</vt:lpstr>
      <vt:lpstr>Violent Hate Crime Statistics  Research Paper </vt:lpstr>
      <vt:lpstr>ABSTRACT</vt:lpstr>
      <vt:lpstr>Introduction: </vt:lpstr>
      <vt:lpstr>Literature Review</vt:lpstr>
      <vt:lpstr>Literature Review</vt:lpstr>
      <vt:lpstr>Literature Review</vt:lpstr>
      <vt:lpstr>Methodology</vt:lpstr>
      <vt:lpstr>Methodology</vt:lpstr>
      <vt:lpstr>Data Preparation</vt:lpstr>
      <vt:lpstr>Data Preparation</vt:lpstr>
      <vt:lpstr>Data Exploration</vt:lpstr>
      <vt:lpstr>Have violent hate crimes varied by year? </vt:lpstr>
      <vt:lpstr>Have violent hate crimes varied by month? </vt:lpstr>
      <vt:lpstr>What is the distribution of violent hate crimes by region?  </vt:lpstr>
      <vt:lpstr>  What is the distribution of violent hate crimes by state?  </vt:lpstr>
      <vt:lpstr> What is the distribution of violent hate crimes by reporting agency? </vt:lpstr>
      <vt:lpstr> What is the distribution of violent hate crimes relative to the population size where the crime occurred? </vt:lpstr>
      <vt:lpstr>Race of Offender</vt:lpstr>
      <vt:lpstr>Ethnicity of Offender</vt:lpstr>
      <vt:lpstr>Ethnicity of Offender</vt:lpstr>
      <vt:lpstr>Multiple Offences Simultaneously </vt:lpstr>
      <vt:lpstr> What is the distribution of violent hate crimes by bias description? </vt:lpstr>
      <vt:lpstr>  EXPERIMENTATION AND RESULTS  </vt:lpstr>
      <vt:lpstr>  EXPERIMENTATION AND RESULTS  </vt:lpstr>
      <vt:lpstr> LOGISTIC REGRESSION </vt:lpstr>
      <vt:lpstr>Data Partitioning</vt:lpstr>
      <vt:lpstr>Training the Model</vt:lpstr>
      <vt:lpstr>Random Forest</vt:lpstr>
      <vt:lpstr>Receiver Operating Characteristic (ROC) curve</vt:lpstr>
      <vt:lpstr>Feature Importance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Hate Crime Research Paper</dc:title>
  <dc:creator>Alex Khaykin</dc:creator>
  <cp:lastModifiedBy>Alex Khaykin</cp:lastModifiedBy>
  <cp:revision>1</cp:revision>
  <dcterms:created xsi:type="dcterms:W3CDTF">2024-05-10T01:01:50Z</dcterms:created>
  <dcterms:modified xsi:type="dcterms:W3CDTF">2024-05-12T16:21:14Z</dcterms:modified>
</cp:coreProperties>
</file>