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8" r:id="rId10"/>
    <p:sldId id="264" r:id="rId11"/>
    <p:sldId id="266" r:id="rId12"/>
    <p:sldId id="265" r:id="rId13"/>
    <p:sldId id="267" r:id="rId14"/>
    <p:sldId id="268" r:id="rId15"/>
    <p:sldId id="269" r:id="rId16"/>
    <p:sldId id="270" r:id="rId17"/>
    <p:sldId id="277" r:id="rId18"/>
    <p:sldId id="276"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56"/>
    <p:restoredTop sz="94689"/>
  </p:normalViewPr>
  <p:slideViewPr>
    <p:cSldViewPr snapToGrid="0">
      <p:cViewPr varScale="1">
        <p:scale>
          <a:sx n="147" d="100"/>
          <a:sy n="147" d="100"/>
        </p:scale>
        <p:origin x="1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B836-BD05-B064-D719-8597DA5DC3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07AB9D-F199-A26B-5903-522B671FB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BD182F9-233F-5E64-BFDD-8DE349D6DA37}"/>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5" name="Footer Placeholder 4">
            <a:extLst>
              <a:ext uri="{FF2B5EF4-FFF2-40B4-BE49-F238E27FC236}">
                <a16:creationId xmlns:a16="http://schemas.microsoft.com/office/drawing/2014/main" id="{F0E03976-7576-8C97-5F7C-496B3452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849D3-D06C-E5BF-934D-65FADEA3375C}"/>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160825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B4D8-3A27-36BF-74C2-33F4C8F66C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A78C83-77FC-8BD5-37A0-942BAF1D54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4F01D9-F143-1147-76F3-152C4ED8009A}"/>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5" name="Footer Placeholder 4">
            <a:extLst>
              <a:ext uri="{FF2B5EF4-FFF2-40B4-BE49-F238E27FC236}">
                <a16:creationId xmlns:a16="http://schemas.microsoft.com/office/drawing/2014/main" id="{6F987452-F343-5937-9A33-CE3D89FED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5C885-E766-942F-61D2-4A003103C6A2}"/>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278475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17B271-A6D2-CFCD-C6D6-159949E0DB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6A661FF-AD79-F301-98F6-5AEEE6B2B65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57C95F-D0ED-F79C-D1A5-3CF542C4FF9D}"/>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5" name="Footer Placeholder 4">
            <a:extLst>
              <a:ext uri="{FF2B5EF4-FFF2-40B4-BE49-F238E27FC236}">
                <a16:creationId xmlns:a16="http://schemas.microsoft.com/office/drawing/2014/main" id="{565A2719-E477-13C0-7D70-E86A7611B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1BEF7-4E15-B322-6771-13ABFB09698A}"/>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103095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5465-EE87-80E3-A7F2-87DF7DBF4C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E45CB5-ACDB-6CBB-E5E1-D961D319482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2815ED-49C5-BA50-E3B4-CF29D964CB9D}"/>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5" name="Footer Placeholder 4">
            <a:extLst>
              <a:ext uri="{FF2B5EF4-FFF2-40B4-BE49-F238E27FC236}">
                <a16:creationId xmlns:a16="http://schemas.microsoft.com/office/drawing/2014/main" id="{5B5545AF-2E8E-21AD-5BFA-2D5ED2986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83155-E918-3C1D-A33D-351558EAE04E}"/>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300084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91FE-0671-8487-7C6C-8AFE28D333F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CB5FDBB-E2E6-ECAC-03E8-FD30089308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CD8A84-3C5B-2FF7-2432-2D272F8F3083}"/>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5" name="Footer Placeholder 4">
            <a:extLst>
              <a:ext uri="{FF2B5EF4-FFF2-40B4-BE49-F238E27FC236}">
                <a16:creationId xmlns:a16="http://schemas.microsoft.com/office/drawing/2014/main" id="{A9E2099A-D902-0E8F-7DF9-F2382B9E4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A9F54-543D-6178-B959-4E91ECC1AEF3}"/>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43984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B8DA-69E4-3A1B-2085-FFA4CEB0D0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FB7B05-AFAF-37F2-0A4B-6CE14A26E2A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4BFAEC7-9749-3F02-D623-79A9E114697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2E4EED9-F66B-0051-2A67-BC183B4A755E}"/>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6" name="Footer Placeholder 5">
            <a:extLst>
              <a:ext uri="{FF2B5EF4-FFF2-40B4-BE49-F238E27FC236}">
                <a16:creationId xmlns:a16="http://schemas.microsoft.com/office/drawing/2014/main" id="{AF88ABD9-D6F2-7893-9DD3-0C1190B81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63A57-5BD8-B166-96A9-A25DC7D1498B}"/>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404535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462C-40AF-F864-0AD9-A90D9B81A69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709305-BC84-3C0F-3CCF-F539A3E6E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EC8118-9FE7-4D39-DF0E-BE643694E8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AB3FF72-F457-C136-5FC7-5CCE968EB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722A4A2-DFF0-5726-570F-FD9D494DC7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9F9744B-15B1-6CA2-D18D-8FF2F5DC913F}"/>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8" name="Footer Placeholder 7">
            <a:extLst>
              <a:ext uri="{FF2B5EF4-FFF2-40B4-BE49-F238E27FC236}">
                <a16:creationId xmlns:a16="http://schemas.microsoft.com/office/drawing/2014/main" id="{4D9A1A83-DCC2-63DE-E7B6-5C35263286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9FD921-BA8D-99FD-724E-71022C8CAE54}"/>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31839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C916-5A36-5FB8-4A18-017F3B6751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8E3904-8928-3660-E2C1-D382E65CE1A3}"/>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4" name="Footer Placeholder 3">
            <a:extLst>
              <a:ext uri="{FF2B5EF4-FFF2-40B4-BE49-F238E27FC236}">
                <a16:creationId xmlns:a16="http://schemas.microsoft.com/office/drawing/2014/main" id="{FE9B3A75-1314-DB9E-2C1B-199A0FBF03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233F5F-6D3F-F49F-0235-A0889272FECB}"/>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377903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7E3FE-4360-416C-9D19-E9EC1061C11E}"/>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3" name="Footer Placeholder 2">
            <a:extLst>
              <a:ext uri="{FF2B5EF4-FFF2-40B4-BE49-F238E27FC236}">
                <a16:creationId xmlns:a16="http://schemas.microsoft.com/office/drawing/2014/main" id="{D794784A-D777-4816-2DB7-736A098ED5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AE5520-0569-DD88-98A1-B9210EA8208E}"/>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344262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964E-1FBC-B886-AE3F-2506738307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37E3E34-4A5E-27E2-1FF0-2501CD80A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2EE5A77-9254-AF54-F2EB-5F4CC8C24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79C788-01E9-4079-C505-90314DE7BF4D}"/>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6" name="Footer Placeholder 5">
            <a:extLst>
              <a:ext uri="{FF2B5EF4-FFF2-40B4-BE49-F238E27FC236}">
                <a16:creationId xmlns:a16="http://schemas.microsoft.com/office/drawing/2014/main" id="{DC403CCC-96AE-6515-8AFE-753A1A420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046BE-0430-2F8B-A73E-26401EAA5A0D}"/>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401572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8328-F42B-6037-7F25-B93989A38C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9894172-FAED-2438-CE79-54DA0E902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6BBE31-0E78-3EBB-66CA-C40B05CFC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44FA85-3116-73C8-7EB5-1834CBF7AE8B}"/>
              </a:ext>
            </a:extLst>
          </p:cNvPr>
          <p:cNvSpPr>
            <a:spLocks noGrp="1"/>
          </p:cNvSpPr>
          <p:nvPr>
            <p:ph type="dt" sz="half" idx="10"/>
          </p:nvPr>
        </p:nvSpPr>
        <p:spPr/>
        <p:txBody>
          <a:bodyPr/>
          <a:lstStyle/>
          <a:p>
            <a:fld id="{60634CED-0854-A24B-A90F-1BC72972E3FA}" type="datetimeFigureOut">
              <a:rPr lang="en-US" smtClean="0"/>
              <a:t>9/27/24</a:t>
            </a:fld>
            <a:endParaRPr lang="en-US"/>
          </a:p>
        </p:txBody>
      </p:sp>
      <p:sp>
        <p:nvSpPr>
          <p:cNvPr id="6" name="Footer Placeholder 5">
            <a:extLst>
              <a:ext uri="{FF2B5EF4-FFF2-40B4-BE49-F238E27FC236}">
                <a16:creationId xmlns:a16="http://schemas.microsoft.com/office/drawing/2014/main" id="{6E30BBA5-7CA0-4410-F375-45600462C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CD007-F24A-E584-9C90-6CB4F89545DF}"/>
              </a:ext>
            </a:extLst>
          </p:cNvPr>
          <p:cNvSpPr>
            <a:spLocks noGrp="1"/>
          </p:cNvSpPr>
          <p:nvPr>
            <p:ph type="sldNum" sz="quarter" idx="12"/>
          </p:nvPr>
        </p:nvSpPr>
        <p:spPr/>
        <p:txBody>
          <a:bodyPr/>
          <a:lstStyle/>
          <a:p>
            <a:fld id="{4A03505C-97A2-7D41-88FD-E3C81513AA4B}" type="slidenum">
              <a:rPr lang="en-US" smtClean="0"/>
              <a:t>‹#›</a:t>
            </a:fld>
            <a:endParaRPr lang="en-US"/>
          </a:p>
        </p:txBody>
      </p:sp>
    </p:spTree>
    <p:extLst>
      <p:ext uri="{BB962C8B-B14F-4D97-AF65-F5344CB8AC3E}">
        <p14:creationId xmlns:p14="http://schemas.microsoft.com/office/powerpoint/2010/main" val="141490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BBD557-C050-DD4E-D375-B4C4687A1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C6B172-CF25-1B1D-3E9D-A0B7CFB46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760C0C-8E5D-1DBA-7AEA-41CBE906D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634CED-0854-A24B-A90F-1BC72972E3FA}" type="datetimeFigureOut">
              <a:rPr lang="en-US" smtClean="0"/>
              <a:t>9/27/24</a:t>
            </a:fld>
            <a:endParaRPr lang="en-US"/>
          </a:p>
        </p:txBody>
      </p:sp>
      <p:sp>
        <p:nvSpPr>
          <p:cNvPr id="5" name="Footer Placeholder 4">
            <a:extLst>
              <a:ext uri="{FF2B5EF4-FFF2-40B4-BE49-F238E27FC236}">
                <a16:creationId xmlns:a16="http://schemas.microsoft.com/office/drawing/2014/main" id="{510A6449-6932-2C33-4A76-F62031EC0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6A5C28-94D0-08D5-AA4D-92918072E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03505C-97A2-7D41-88FD-E3C81513AA4B}" type="slidenum">
              <a:rPr lang="en-US" smtClean="0"/>
              <a:t>‹#›</a:t>
            </a:fld>
            <a:endParaRPr lang="en-US"/>
          </a:p>
        </p:txBody>
      </p:sp>
    </p:spTree>
    <p:extLst>
      <p:ext uri="{BB962C8B-B14F-4D97-AF65-F5344CB8AC3E}">
        <p14:creationId xmlns:p14="http://schemas.microsoft.com/office/powerpoint/2010/main" val="675130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hyperlink" Target="https://www.youtube.com/watch?v=EDt6XXsRXag&amp;t=202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81DA9-816C-CDEF-65B0-667D60A61772}"/>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r>
              <a:rPr lang="en-US" sz="1800" kern="1200" dirty="0">
                <a:solidFill>
                  <a:schemeClr val="tx1"/>
                </a:solidFill>
                <a:latin typeface="+mj-lt"/>
                <a:ea typeface="+mj-ea"/>
                <a:cs typeface="+mj-cs"/>
              </a:rPr>
              <a:t>Code Nation - Python Game Project</a:t>
            </a:r>
            <a:br>
              <a:rPr lang="en-US" sz="5000" b="1" kern="1200" dirty="0">
                <a:solidFill>
                  <a:schemeClr val="tx1"/>
                </a:solidFill>
                <a:latin typeface="+mj-lt"/>
                <a:ea typeface="+mj-ea"/>
                <a:cs typeface="+mj-cs"/>
              </a:rPr>
            </a:br>
            <a:br>
              <a:rPr lang="en-US" sz="5000" b="1" kern="1200" dirty="0">
                <a:solidFill>
                  <a:schemeClr val="tx1"/>
                </a:solidFill>
                <a:latin typeface="+mj-lt"/>
                <a:ea typeface="+mj-ea"/>
                <a:cs typeface="+mj-cs"/>
              </a:rPr>
            </a:br>
            <a:r>
              <a:rPr lang="en-US" sz="5000" b="1" kern="1200" dirty="0">
                <a:solidFill>
                  <a:schemeClr val="tx1"/>
                </a:solidFill>
                <a:latin typeface="+mj-lt"/>
                <a:ea typeface="+mj-ea"/>
                <a:cs typeface="+mj-cs"/>
              </a:rPr>
              <a:t>Knight’s End</a:t>
            </a:r>
          </a:p>
        </p:txBody>
      </p:sp>
      <p:sp>
        <p:nvSpPr>
          <p:cNvPr id="2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E2CC539-01D2-50AE-934A-8FE37E8D3916}"/>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algn="l"/>
            <a:r>
              <a:rPr lang="en-US" sz="2200" b="1" dirty="0"/>
              <a:t>Group 2</a:t>
            </a:r>
          </a:p>
          <a:p>
            <a:pPr algn="l"/>
            <a:r>
              <a:rPr lang="en-US" sz="1800" dirty="0"/>
              <a:t>Adam Butler</a:t>
            </a:r>
          </a:p>
          <a:p>
            <a:pPr algn="l"/>
            <a:r>
              <a:rPr lang="en-US" sz="1800" dirty="0" err="1"/>
              <a:t>Mufazzil</a:t>
            </a:r>
            <a:r>
              <a:rPr lang="en-US" sz="1800" dirty="0"/>
              <a:t> Chowdhury</a:t>
            </a:r>
          </a:p>
          <a:p>
            <a:pPr algn="l"/>
            <a:r>
              <a:rPr lang="en-US" sz="1800" dirty="0"/>
              <a:t>Jamie Reid</a:t>
            </a:r>
          </a:p>
        </p:txBody>
      </p:sp>
    </p:spTree>
    <p:extLst>
      <p:ext uri="{BB962C8B-B14F-4D97-AF65-F5344CB8AC3E}">
        <p14:creationId xmlns:p14="http://schemas.microsoft.com/office/powerpoint/2010/main" val="211922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81A55-A005-D243-0A2E-BB8F0726FC59}"/>
              </a:ext>
            </a:extLst>
          </p:cNvPr>
          <p:cNvSpPr>
            <a:spLocks noGrp="1"/>
          </p:cNvSpPr>
          <p:nvPr>
            <p:ph type="title"/>
          </p:nvPr>
        </p:nvSpPr>
        <p:spPr>
          <a:xfrm>
            <a:off x="841248" y="548640"/>
            <a:ext cx="3600860" cy="5431536"/>
          </a:xfrm>
        </p:spPr>
        <p:txBody>
          <a:bodyPr>
            <a:normAutofit/>
          </a:bodyPr>
          <a:lstStyle/>
          <a:p>
            <a:pPr algn="ctr"/>
            <a:r>
              <a:rPr lang="en-US" sz="5400" b="1" dirty="0"/>
              <a:t>Your Role in the Team </a:t>
            </a:r>
            <a:br>
              <a:rPr lang="en-US" sz="5400" b="1" dirty="0"/>
            </a:br>
            <a:br>
              <a:rPr lang="en-US" sz="5400" b="1" dirty="0"/>
            </a:br>
            <a:r>
              <a:rPr lang="en-US" sz="4000" b="1" dirty="0"/>
              <a:t>Adam</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739DBB-4FA9-FA67-7242-46ABF740DF03}"/>
              </a:ext>
            </a:extLst>
          </p:cNvPr>
          <p:cNvSpPr>
            <a:spLocks noGrp="1"/>
          </p:cNvSpPr>
          <p:nvPr>
            <p:ph idx="1"/>
          </p:nvPr>
        </p:nvSpPr>
        <p:spPr>
          <a:xfrm>
            <a:off x="5126418" y="552091"/>
            <a:ext cx="6224335" cy="5431536"/>
          </a:xfrm>
        </p:spPr>
        <p:txBody>
          <a:bodyPr anchor="ctr">
            <a:normAutofit fontScale="92500" lnSpcReduction="20000"/>
          </a:bodyPr>
          <a:lstStyle/>
          <a:p>
            <a:pPr marL="0" indent="0">
              <a:buNone/>
            </a:pPr>
            <a:r>
              <a:rPr lang="en-US" sz="2200" dirty="0"/>
              <a:t>The role I undertook in this project was mainly the creative side of this project.  I was given this role as I had experience with playing these kinds of games initially and also really enjoy being creative, whereas Jamie and </a:t>
            </a:r>
            <a:r>
              <a:rPr lang="en-US" sz="2200" dirty="0" err="1"/>
              <a:t>Mufazzil</a:t>
            </a:r>
            <a:r>
              <a:rPr lang="en-US" sz="2200" dirty="0"/>
              <a:t> had experience coding in their spare time, so wanted to try some code that was more ambitious.</a:t>
            </a:r>
          </a:p>
          <a:p>
            <a:pPr marL="0" indent="0">
              <a:buNone/>
            </a:pPr>
            <a:r>
              <a:rPr lang="en-US" sz="2200" dirty="0"/>
              <a:t>I took pleasure in building the story and world of the game on top of the skeleton plot that the group came up with.  With a text-based game, it’s important to build a mental visual for the player.  I then wrote the narrative/story code into the project.</a:t>
            </a:r>
          </a:p>
          <a:p>
            <a:pPr marL="0" indent="0">
              <a:buNone/>
            </a:pPr>
            <a:r>
              <a:rPr lang="en-US" sz="2200" dirty="0"/>
              <a:t>I worked well in the team during stand-ups, taking initiative to be proactive, and also suggest ways of working as a group, so that we could continue to communicate effectively as a group and </a:t>
            </a:r>
            <a:r>
              <a:rPr lang="en-US" sz="2200" dirty="0" err="1"/>
              <a:t>utilise</a:t>
            </a:r>
            <a:r>
              <a:rPr lang="en-US" sz="2200" dirty="0"/>
              <a:t> each other’s strengths.</a:t>
            </a:r>
          </a:p>
          <a:p>
            <a:pPr marL="0" indent="0">
              <a:buNone/>
            </a:pPr>
            <a:r>
              <a:rPr lang="en-US" sz="2200" dirty="0"/>
              <a:t>I think I could improve on the advanced coding side of things, attempt to learn some of the more advanced techniques that Jamie wanted to implement.  However we didn’t really have enough time to do that on this project.</a:t>
            </a:r>
          </a:p>
        </p:txBody>
      </p:sp>
    </p:spTree>
    <p:extLst>
      <p:ext uri="{BB962C8B-B14F-4D97-AF65-F5344CB8AC3E}">
        <p14:creationId xmlns:p14="http://schemas.microsoft.com/office/powerpoint/2010/main" val="198606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DCF7AB-79A8-45F3-1AC0-04CF233BC5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41666-7737-2B7C-CB00-31E2CB78C7F8}"/>
              </a:ext>
            </a:extLst>
          </p:cNvPr>
          <p:cNvSpPr>
            <a:spLocks noGrp="1"/>
          </p:cNvSpPr>
          <p:nvPr>
            <p:ph type="title"/>
          </p:nvPr>
        </p:nvSpPr>
        <p:spPr>
          <a:xfrm>
            <a:off x="841248" y="548640"/>
            <a:ext cx="3600860" cy="5431536"/>
          </a:xfrm>
        </p:spPr>
        <p:txBody>
          <a:bodyPr>
            <a:normAutofit/>
          </a:bodyPr>
          <a:lstStyle/>
          <a:p>
            <a:pPr algn="ctr"/>
            <a:r>
              <a:rPr lang="en-US" sz="5400" b="1"/>
              <a:t>Your Role in the Team </a:t>
            </a:r>
            <a:br>
              <a:rPr lang="en-US" sz="5400" b="1"/>
            </a:br>
            <a:br>
              <a:rPr lang="en-US" sz="5400" b="1"/>
            </a:br>
            <a:r>
              <a:rPr lang="en-US" sz="4000" b="1"/>
              <a:t>Jamie</a:t>
            </a:r>
            <a:endParaRPr lang="en-US" sz="4000" b="1"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28510A-7EBE-FA24-211E-863F9F4CC31C}"/>
              </a:ext>
            </a:extLst>
          </p:cNvPr>
          <p:cNvSpPr>
            <a:spLocks noGrp="1"/>
          </p:cNvSpPr>
          <p:nvPr>
            <p:ph idx="1"/>
          </p:nvPr>
        </p:nvSpPr>
        <p:spPr>
          <a:xfrm>
            <a:off x="5126418" y="552091"/>
            <a:ext cx="6224335" cy="5431536"/>
          </a:xfrm>
        </p:spPr>
        <p:txBody>
          <a:bodyPr anchor="ctr">
            <a:normAutofit/>
          </a:bodyPr>
          <a:lstStyle/>
          <a:p>
            <a:pPr marL="0" indent="0" rtl="0">
              <a:buNone/>
            </a:pPr>
            <a:r>
              <a:rPr lang="en-GB" sz="2000"/>
              <a:t>My role in the team was to design the more advanced parts of the game such as the combat system and assisting in testing and bug fixing.  I was given this role because I am confident in my abilities and am  familiar with python which allowed me to complete my tasks in a timely manner.</a:t>
            </a:r>
          </a:p>
          <a:p>
            <a:pPr marL="0" indent="0" rtl="0">
              <a:buNone/>
            </a:pPr>
            <a:r>
              <a:rPr lang="en-GB" sz="2000"/>
              <a:t> </a:t>
            </a:r>
          </a:p>
          <a:p>
            <a:pPr marL="0" indent="0" rtl="0">
              <a:buNone/>
            </a:pPr>
            <a:r>
              <a:rPr lang="en-GB" sz="2000"/>
              <a:t>When planning, I helped explain the technical aspects and limitations to maximize the potential of the game. Throughout the project I was available to offer support if my peers ran into any problems.</a:t>
            </a:r>
          </a:p>
          <a:p>
            <a:pPr marL="0" indent="0" rtl="0">
              <a:buNone/>
            </a:pPr>
            <a:r>
              <a:rPr lang="en-GB" sz="2000"/>
              <a:t> </a:t>
            </a:r>
          </a:p>
          <a:p>
            <a:pPr marL="0" indent="0" rtl="0">
              <a:buNone/>
            </a:pPr>
            <a:r>
              <a:rPr lang="en-GB" sz="2000"/>
              <a:t>One area that I feel that I could improve is when it came to the tone and  theme of the game I took more of a backseat. I should have researched the topic in more detail to assist in this aspect.</a:t>
            </a:r>
          </a:p>
          <a:p>
            <a:pPr marL="0" indent="0">
              <a:buNone/>
            </a:pPr>
            <a:endParaRPr lang="en-US" sz="2000" dirty="0"/>
          </a:p>
        </p:txBody>
      </p:sp>
    </p:spTree>
    <p:extLst>
      <p:ext uri="{BB962C8B-B14F-4D97-AF65-F5344CB8AC3E}">
        <p14:creationId xmlns:p14="http://schemas.microsoft.com/office/powerpoint/2010/main" val="80489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DA0D91-98AA-6CCC-F5D1-2C89F248F78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9148D-251E-2C46-BA71-50DF238DCDB6}"/>
              </a:ext>
            </a:extLst>
          </p:cNvPr>
          <p:cNvSpPr>
            <a:spLocks noGrp="1"/>
          </p:cNvSpPr>
          <p:nvPr>
            <p:ph type="title"/>
          </p:nvPr>
        </p:nvSpPr>
        <p:spPr>
          <a:xfrm>
            <a:off x="841248" y="548640"/>
            <a:ext cx="3600860" cy="5431536"/>
          </a:xfrm>
        </p:spPr>
        <p:txBody>
          <a:bodyPr>
            <a:normAutofit/>
          </a:bodyPr>
          <a:lstStyle/>
          <a:p>
            <a:pPr algn="ctr"/>
            <a:r>
              <a:rPr lang="en-US" sz="5400" b="1" dirty="0"/>
              <a:t>Your Role in the Team </a:t>
            </a:r>
            <a:br>
              <a:rPr lang="en-US" sz="5400" b="1" dirty="0"/>
            </a:br>
            <a:br>
              <a:rPr lang="en-US" sz="5400" b="1" dirty="0"/>
            </a:br>
            <a:r>
              <a:rPr lang="en-US" sz="4000" b="1" dirty="0" err="1"/>
              <a:t>Mufazzil</a:t>
            </a:r>
            <a:endParaRPr lang="en-US" sz="4000" b="1"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CB9847-CE7F-D1C1-F0BD-694C21032DEC}"/>
              </a:ext>
            </a:extLst>
          </p:cNvPr>
          <p:cNvSpPr>
            <a:spLocks noGrp="1"/>
          </p:cNvSpPr>
          <p:nvPr>
            <p:ph idx="1"/>
          </p:nvPr>
        </p:nvSpPr>
        <p:spPr>
          <a:xfrm>
            <a:off x="5126418" y="552091"/>
            <a:ext cx="6224335" cy="5431536"/>
          </a:xfrm>
        </p:spPr>
        <p:txBody>
          <a:bodyPr anchor="ctr">
            <a:normAutofit/>
          </a:bodyPr>
          <a:lstStyle/>
          <a:p>
            <a:pPr marL="0" indent="0">
              <a:buNone/>
            </a:pPr>
            <a:r>
              <a:rPr lang="en-GB" sz="2200" dirty="0"/>
              <a:t>My role in this project was building a basic foundation for the storyline creating interactions and moving the character to different locations while adding items to an array. </a:t>
            </a:r>
          </a:p>
          <a:p>
            <a:pPr marL="0" indent="0">
              <a:buNone/>
            </a:pPr>
            <a:r>
              <a:rPr lang="en-GB" sz="2200" dirty="0"/>
              <a:t>I was given this role because I do not have the skills or knowledge for the more advanced mechanisms of the game but I have a basic understanding and knowledge of it. </a:t>
            </a:r>
          </a:p>
          <a:p>
            <a:pPr marL="0" indent="0">
              <a:buNone/>
            </a:pPr>
            <a:r>
              <a:rPr lang="en-GB" sz="2200" dirty="0"/>
              <a:t>I was able to do that. I worked well as a team as I offered clear communication however I could work on being confident on the part I’m doing.</a:t>
            </a:r>
            <a:endParaRPr lang="en-US" sz="2200" dirty="0"/>
          </a:p>
        </p:txBody>
      </p:sp>
    </p:spTree>
    <p:extLst>
      <p:ext uri="{BB962C8B-B14F-4D97-AF65-F5344CB8AC3E}">
        <p14:creationId xmlns:p14="http://schemas.microsoft.com/office/powerpoint/2010/main" val="244976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47C62-807C-D9FE-8110-FDA1963619FD}"/>
              </a:ext>
            </a:extLst>
          </p:cNvPr>
          <p:cNvSpPr>
            <a:spLocks noGrp="1"/>
          </p:cNvSpPr>
          <p:nvPr>
            <p:ph type="title"/>
          </p:nvPr>
        </p:nvSpPr>
        <p:spPr>
          <a:xfrm>
            <a:off x="841248" y="548640"/>
            <a:ext cx="3600860" cy="5431536"/>
          </a:xfrm>
        </p:spPr>
        <p:txBody>
          <a:bodyPr>
            <a:normAutofit/>
          </a:bodyPr>
          <a:lstStyle/>
          <a:p>
            <a:pPr algn="ctr"/>
            <a:r>
              <a:rPr lang="en-US" sz="2600" b="1" dirty="0"/>
              <a:t>Challenges if Front-End was Incorporated into this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46B20C-BA45-DE7E-CB5E-F830F59B6717}"/>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If we were to incorporate front-end into this project, this would be a big challenge as would require far more complicated coding, that is very resource-intensive.  Therefore we would require more time than just a couple of days.</a:t>
            </a:r>
          </a:p>
          <a:p>
            <a:pPr marL="0" indent="0">
              <a:buNone/>
            </a:pPr>
            <a:r>
              <a:rPr lang="en-US" sz="2200" b="1" dirty="0"/>
              <a:t>Advantages</a:t>
            </a:r>
          </a:p>
          <a:p>
            <a:pPr lvl="1"/>
            <a:r>
              <a:rPr lang="en-US" sz="2200" dirty="0"/>
              <a:t>More exciting and would immerse you into the game world.  Break up the monotony of just reading text.</a:t>
            </a:r>
          </a:p>
          <a:p>
            <a:pPr marL="0" indent="0">
              <a:buNone/>
            </a:pPr>
            <a:r>
              <a:rPr lang="en-US" sz="2200" b="1" dirty="0"/>
              <a:t>Disadvantages</a:t>
            </a:r>
          </a:p>
          <a:p>
            <a:pPr lvl="1"/>
            <a:r>
              <a:rPr lang="en-US" sz="2200" dirty="0"/>
              <a:t>More time-consuming - have to spend time creating the assets themselves too.</a:t>
            </a:r>
          </a:p>
          <a:p>
            <a:pPr lvl="1"/>
            <a:r>
              <a:rPr lang="en-US" sz="2200" dirty="0"/>
              <a:t>Have to learn more coding languages.</a:t>
            </a:r>
          </a:p>
        </p:txBody>
      </p:sp>
    </p:spTree>
    <p:extLst>
      <p:ext uri="{BB962C8B-B14F-4D97-AF65-F5344CB8AC3E}">
        <p14:creationId xmlns:p14="http://schemas.microsoft.com/office/powerpoint/2010/main" val="58827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718FA-2312-DF14-A1BD-5FB1546B2DA4}"/>
              </a:ext>
            </a:extLst>
          </p:cNvPr>
          <p:cNvSpPr>
            <a:spLocks noGrp="1"/>
          </p:cNvSpPr>
          <p:nvPr>
            <p:ph type="title"/>
          </p:nvPr>
        </p:nvSpPr>
        <p:spPr>
          <a:xfrm>
            <a:off x="841248" y="548640"/>
            <a:ext cx="3600860" cy="5431536"/>
          </a:xfrm>
        </p:spPr>
        <p:txBody>
          <a:bodyPr>
            <a:normAutofit/>
          </a:bodyPr>
          <a:lstStyle/>
          <a:p>
            <a:pPr algn="ctr"/>
            <a:r>
              <a:rPr lang="en-US" sz="5400" b="1" dirty="0"/>
              <a:t>Trello</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E87B77-0AD3-838A-1C40-3D2C9EC26AC6}"/>
              </a:ext>
            </a:extLst>
          </p:cNvPr>
          <p:cNvSpPr>
            <a:spLocks noGrp="1"/>
          </p:cNvSpPr>
          <p:nvPr>
            <p:ph idx="1"/>
          </p:nvPr>
        </p:nvSpPr>
        <p:spPr>
          <a:xfrm>
            <a:off x="5126418" y="552091"/>
            <a:ext cx="6224335" cy="5431536"/>
          </a:xfrm>
        </p:spPr>
        <p:txBody>
          <a:bodyPr anchor="ctr">
            <a:normAutofit lnSpcReduction="10000"/>
          </a:bodyPr>
          <a:lstStyle/>
          <a:p>
            <a:pPr marL="0" indent="0">
              <a:buNone/>
            </a:pPr>
            <a:r>
              <a:rPr lang="en-US" sz="1900" b="1" dirty="0"/>
              <a:t>Positives</a:t>
            </a:r>
          </a:p>
          <a:p>
            <a:r>
              <a:rPr lang="en-US" sz="1900" dirty="0"/>
              <a:t>This ensures that first you look at the project as a whole, and then break it down further into more granular detail.  It helps to plan and divide your time across the critical path to deadline, and note these resource-intensive tasks before you mentally get </a:t>
            </a:r>
            <a:r>
              <a:rPr lang="en-US" sz="1900" dirty="0" err="1"/>
              <a:t>silo’d</a:t>
            </a:r>
            <a:r>
              <a:rPr lang="en-US" sz="1900" dirty="0"/>
              <a:t> into the smaller tasks.</a:t>
            </a:r>
          </a:p>
          <a:p>
            <a:r>
              <a:rPr lang="en-US" sz="1900" dirty="0"/>
              <a:t>This allows you to assign work fairly, and plan based on an individual’s strengths and weaknesses, so that the group can support each other where necessary.</a:t>
            </a:r>
          </a:p>
          <a:p>
            <a:r>
              <a:rPr lang="en-US" sz="1900" dirty="0"/>
              <a:t>Ensuring that you’ve got every piece of the puzzle present and accounted for.</a:t>
            </a:r>
          </a:p>
          <a:p>
            <a:pPr marL="0" indent="0">
              <a:buNone/>
            </a:pPr>
            <a:r>
              <a:rPr lang="en-US" sz="1900" b="1" dirty="0"/>
              <a:t>Negatives</a:t>
            </a:r>
          </a:p>
          <a:p>
            <a:r>
              <a:rPr lang="en-US" sz="1900" dirty="0"/>
              <a:t>You have to assign time to planning, and keep it updated.</a:t>
            </a:r>
          </a:p>
          <a:p>
            <a:r>
              <a:rPr lang="en-US" sz="1900" dirty="0"/>
              <a:t>If this project was really big, it would require a project manager to keep the scale of a project in check.  Very easy for it to become outdated.</a:t>
            </a:r>
          </a:p>
        </p:txBody>
      </p:sp>
    </p:spTree>
    <p:extLst>
      <p:ext uri="{BB962C8B-B14F-4D97-AF65-F5344CB8AC3E}">
        <p14:creationId xmlns:p14="http://schemas.microsoft.com/office/powerpoint/2010/main" val="78793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27B9A-86DB-4DF9-ED78-C5AAA917540B}"/>
              </a:ext>
            </a:extLst>
          </p:cNvPr>
          <p:cNvSpPr>
            <a:spLocks noGrp="1"/>
          </p:cNvSpPr>
          <p:nvPr>
            <p:ph type="title"/>
          </p:nvPr>
        </p:nvSpPr>
        <p:spPr>
          <a:xfrm>
            <a:off x="841248" y="548640"/>
            <a:ext cx="3600860" cy="5431536"/>
          </a:xfrm>
        </p:spPr>
        <p:txBody>
          <a:bodyPr>
            <a:normAutofit/>
          </a:bodyPr>
          <a:lstStyle/>
          <a:p>
            <a:pPr algn="ctr"/>
            <a:r>
              <a:rPr lang="en-US" sz="5400" b="1" dirty="0"/>
              <a:t>Microsoft Teams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BFCE1B-3301-D9FD-2826-0798CC728040}"/>
              </a:ext>
            </a:extLst>
          </p:cNvPr>
          <p:cNvSpPr>
            <a:spLocks noGrp="1"/>
          </p:cNvSpPr>
          <p:nvPr>
            <p:ph idx="1"/>
          </p:nvPr>
        </p:nvSpPr>
        <p:spPr>
          <a:xfrm>
            <a:off x="5126418" y="552091"/>
            <a:ext cx="6224335" cy="5431536"/>
          </a:xfrm>
        </p:spPr>
        <p:txBody>
          <a:bodyPr anchor="ctr">
            <a:normAutofit/>
          </a:bodyPr>
          <a:lstStyle/>
          <a:p>
            <a:pPr marL="0" indent="0">
              <a:buNone/>
            </a:pPr>
            <a:r>
              <a:rPr lang="en-US" sz="2200" b="1" dirty="0"/>
              <a:t>Positives</a:t>
            </a:r>
          </a:p>
          <a:p>
            <a:r>
              <a:rPr lang="en-US" sz="2200" dirty="0"/>
              <a:t>Strong communication within your team.</a:t>
            </a:r>
          </a:p>
          <a:p>
            <a:r>
              <a:rPr lang="en-US" sz="2200" dirty="0"/>
              <a:t>Useful for sending over files and having a shared file repository.</a:t>
            </a:r>
          </a:p>
          <a:p>
            <a:r>
              <a:rPr lang="en-US" sz="2200" dirty="0"/>
              <a:t>Integrates the rest of the Microsoft Office Suite for maximum usability.</a:t>
            </a:r>
          </a:p>
          <a:p>
            <a:pPr marL="0" indent="0">
              <a:buNone/>
            </a:pPr>
            <a:endParaRPr lang="en-US" sz="2200" dirty="0"/>
          </a:p>
          <a:p>
            <a:pPr marL="0" indent="0">
              <a:buNone/>
            </a:pPr>
            <a:r>
              <a:rPr lang="en-US" sz="2200" b="1" dirty="0"/>
              <a:t>Negatives</a:t>
            </a:r>
          </a:p>
          <a:p>
            <a:r>
              <a:rPr lang="en-US" sz="2200" dirty="0"/>
              <a:t>Serves its purpose for communication well but limited to that one use.</a:t>
            </a:r>
          </a:p>
          <a:p>
            <a:r>
              <a:rPr lang="en-US" sz="2200" dirty="0"/>
              <a:t>If the system goes down, your communication and work cannot be accessed.  Single point of failure.</a:t>
            </a:r>
          </a:p>
          <a:p>
            <a:r>
              <a:rPr lang="en-US" sz="2200" dirty="0"/>
              <a:t>Requires an internet connection.</a:t>
            </a:r>
          </a:p>
        </p:txBody>
      </p:sp>
    </p:spTree>
    <p:extLst>
      <p:ext uri="{BB962C8B-B14F-4D97-AF65-F5344CB8AC3E}">
        <p14:creationId xmlns:p14="http://schemas.microsoft.com/office/powerpoint/2010/main" val="223351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9D96A-8679-DBE5-E969-9451DDF3E42B}"/>
              </a:ext>
            </a:extLst>
          </p:cNvPr>
          <p:cNvSpPr>
            <a:spLocks noGrp="1"/>
          </p:cNvSpPr>
          <p:nvPr>
            <p:ph type="title"/>
          </p:nvPr>
        </p:nvSpPr>
        <p:spPr>
          <a:xfrm>
            <a:off x="841248" y="548640"/>
            <a:ext cx="3600860" cy="5431536"/>
          </a:xfrm>
        </p:spPr>
        <p:txBody>
          <a:bodyPr>
            <a:normAutofit/>
          </a:bodyPr>
          <a:lstStyle/>
          <a:p>
            <a:pPr algn="ctr"/>
            <a:r>
              <a:rPr lang="en-US" sz="5400" b="1" dirty="0"/>
              <a:t>Working in a Team </a:t>
            </a:r>
            <a:br>
              <a:rPr lang="en-US" sz="5400" b="1" dirty="0"/>
            </a:br>
            <a:br>
              <a:rPr lang="en-US" sz="5400" b="1" dirty="0"/>
            </a:br>
            <a:r>
              <a:rPr lang="en-US" sz="4000" b="1" dirty="0"/>
              <a:t>Adam</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B23C28-B7D2-B130-8D9D-FE3C0C705028}"/>
              </a:ext>
            </a:extLst>
          </p:cNvPr>
          <p:cNvSpPr>
            <a:spLocks noGrp="1"/>
          </p:cNvSpPr>
          <p:nvPr>
            <p:ph idx="1"/>
          </p:nvPr>
        </p:nvSpPr>
        <p:spPr>
          <a:xfrm>
            <a:off x="5126418" y="552091"/>
            <a:ext cx="6224335" cy="5431536"/>
          </a:xfrm>
        </p:spPr>
        <p:txBody>
          <a:bodyPr anchor="ctr">
            <a:normAutofit fontScale="70000" lnSpcReduction="20000"/>
          </a:bodyPr>
          <a:lstStyle/>
          <a:p>
            <a:pPr marL="0" indent="0">
              <a:buNone/>
            </a:pPr>
            <a:r>
              <a:rPr lang="en-US" sz="2200" dirty="0"/>
              <a:t>I really enjoyed working in a team, as it allowed us to pool together our ideas collaboratively, both relating to the story and also the coding.</a:t>
            </a:r>
          </a:p>
          <a:p>
            <a:pPr marL="0" indent="0">
              <a:buNone/>
            </a:pPr>
            <a:r>
              <a:rPr lang="en-US" sz="2200" dirty="0"/>
              <a:t>Having regular stand-ups were essential, as it allowed us to keep each other updated as to our progress and make suggestions if someone had questions or needed guidance.</a:t>
            </a:r>
          </a:p>
          <a:p>
            <a:pPr marL="0" indent="0">
              <a:buNone/>
            </a:pPr>
            <a:r>
              <a:rPr lang="en-US" sz="2200" dirty="0"/>
              <a:t>The Kanban method was useful, especially to begin with, as it helped us to plan all the aspects we needed to consider when dividing tasks and starting the game.</a:t>
            </a:r>
          </a:p>
          <a:p>
            <a:pPr marL="0" indent="0">
              <a:buNone/>
            </a:pPr>
            <a:r>
              <a:rPr lang="en-US" sz="2200" dirty="0"/>
              <a:t>Communication within the team was good, as we just flagged when we needed help and gave each other ideas.</a:t>
            </a:r>
          </a:p>
          <a:p>
            <a:pPr marL="0" indent="0">
              <a:buNone/>
            </a:pPr>
            <a:r>
              <a:rPr lang="en-US" sz="2200" dirty="0"/>
              <a:t>I offered help with the team, by using my attention to detail.  Flagging where some errors in loops were occurring, so that we could fix them.  I also provided a input and help with suggesting story or plot elements that could help them show off their </a:t>
            </a:r>
            <a:r>
              <a:rPr lang="en-US" sz="2200"/>
              <a:t>coding skills.</a:t>
            </a:r>
            <a:endParaRPr lang="en-US" sz="2200" dirty="0"/>
          </a:p>
          <a:p>
            <a:pPr marL="0" indent="0">
              <a:buNone/>
            </a:pPr>
            <a:r>
              <a:rPr lang="en-US" sz="2200" dirty="0"/>
              <a:t>An instance where I needed help from the others was when I was writing the story and conversation text code into the game &amp; I found that I wanted each paragraph to go one at a time, so it wasn’t such a mountain of text at once.  Jamie suggested putting a blank input [input()] in so that the player would have to press enter.  This worked very well.</a:t>
            </a:r>
          </a:p>
          <a:p>
            <a:pPr marL="0" indent="0">
              <a:buNone/>
            </a:pPr>
            <a:r>
              <a:rPr lang="en-US" sz="2200" dirty="0"/>
              <a:t>I coded the game by writing the story and character descriptions and conversations into the game.  This was interesting as was having to fit in around the coding that Jamie and </a:t>
            </a:r>
            <a:r>
              <a:rPr lang="en-US" sz="2200" dirty="0" err="1"/>
              <a:t>Mufazzil</a:t>
            </a:r>
            <a:r>
              <a:rPr lang="en-US" sz="2200" dirty="0"/>
              <a:t> had written, and wanted to ensure I didn’t accidentally mis-order anything.  Thankfully that didn’t happen.</a:t>
            </a:r>
          </a:p>
        </p:txBody>
      </p:sp>
    </p:spTree>
    <p:extLst>
      <p:ext uri="{BB962C8B-B14F-4D97-AF65-F5344CB8AC3E}">
        <p14:creationId xmlns:p14="http://schemas.microsoft.com/office/powerpoint/2010/main" val="76332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92D463-8D54-426C-D084-FF789F54567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454E34-3AD1-2454-A9B3-7BAC78B74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3D1A9-6408-AEE0-25E1-31817877658A}"/>
              </a:ext>
            </a:extLst>
          </p:cNvPr>
          <p:cNvSpPr>
            <a:spLocks noGrp="1"/>
          </p:cNvSpPr>
          <p:nvPr>
            <p:ph type="title"/>
          </p:nvPr>
        </p:nvSpPr>
        <p:spPr>
          <a:xfrm>
            <a:off x="841248" y="548640"/>
            <a:ext cx="3600860" cy="5431536"/>
          </a:xfrm>
        </p:spPr>
        <p:txBody>
          <a:bodyPr>
            <a:normAutofit/>
          </a:bodyPr>
          <a:lstStyle/>
          <a:p>
            <a:pPr algn="ctr"/>
            <a:r>
              <a:rPr lang="en-US" sz="5400" b="1" dirty="0"/>
              <a:t>Working in a Team </a:t>
            </a:r>
            <a:br>
              <a:rPr lang="en-US" sz="5400" b="1" dirty="0"/>
            </a:br>
            <a:br>
              <a:rPr lang="en-US" sz="5400" b="1" dirty="0"/>
            </a:br>
            <a:r>
              <a:rPr lang="en-US" sz="4000" b="1" dirty="0"/>
              <a:t>Jamie</a:t>
            </a:r>
          </a:p>
        </p:txBody>
      </p:sp>
      <p:sp>
        <p:nvSpPr>
          <p:cNvPr id="10" name="sketch line">
            <a:extLst>
              <a:ext uri="{FF2B5EF4-FFF2-40B4-BE49-F238E27FC236}">
                <a16:creationId xmlns:a16="http://schemas.microsoft.com/office/drawing/2014/main" id="{B5EDB077-6165-BABD-2A2B-95D4636C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BE1358-50FB-E62F-57CF-2D32BA6F05DD}"/>
              </a:ext>
            </a:extLst>
          </p:cNvPr>
          <p:cNvSpPr>
            <a:spLocks noGrp="1"/>
          </p:cNvSpPr>
          <p:nvPr>
            <p:ph idx="1"/>
          </p:nvPr>
        </p:nvSpPr>
        <p:spPr>
          <a:xfrm>
            <a:off x="5126418" y="552091"/>
            <a:ext cx="6224335" cy="5431536"/>
          </a:xfrm>
        </p:spPr>
        <p:txBody>
          <a:bodyPr anchor="ctr">
            <a:normAutofit lnSpcReduction="10000"/>
          </a:bodyPr>
          <a:lstStyle/>
          <a:p>
            <a:pPr marL="0" indent="0" rtl="0">
              <a:buNone/>
            </a:pPr>
            <a:r>
              <a:rPr lang="en-GB" sz="1600" dirty="0"/>
              <a:t>I found working in a team useful for the development of the game. Not only were we able to complete more work but we were also able to make the most out of each other's skillsets.</a:t>
            </a:r>
          </a:p>
          <a:p>
            <a:pPr marL="0" indent="0" rtl="0">
              <a:buNone/>
            </a:pPr>
            <a:r>
              <a:rPr lang="en-GB" sz="1600" dirty="0"/>
              <a:t> </a:t>
            </a:r>
          </a:p>
          <a:p>
            <a:pPr marL="0" indent="0" rtl="0">
              <a:buNone/>
            </a:pPr>
            <a:r>
              <a:rPr lang="en-GB" sz="1600" dirty="0"/>
              <a:t>To communicate effectively we held stand-ups which helped to get an idea of how we were progressing and talk about any issues we had or assistance we needed. </a:t>
            </a:r>
          </a:p>
          <a:p>
            <a:pPr marL="0" indent="0" rtl="0">
              <a:buNone/>
            </a:pPr>
            <a:r>
              <a:rPr lang="en-GB" sz="1600" dirty="0"/>
              <a:t> </a:t>
            </a:r>
          </a:p>
          <a:p>
            <a:pPr marL="0" indent="0" rtl="0">
              <a:buNone/>
            </a:pPr>
            <a:r>
              <a:rPr lang="en-GB" sz="1600" dirty="0"/>
              <a:t>Such as when during one stand-up I helped Adam develop a way to break up text using input() and when I asked </a:t>
            </a:r>
            <a:r>
              <a:rPr lang="en-GB" sz="1600" dirty="0" err="1"/>
              <a:t>Mufazzil</a:t>
            </a:r>
            <a:r>
              <a:rPr lang="en-GB" sz="1600" dirty="0"/>
              <a:t> if he could complete some parts of the code, I said I would do. To create a more balanced workload and give me time to implement all the features I needed to.</a:t>
            </a:r>
          </a:p>
          <a:p>
            <a:pPr marL="0" indent="0" rtl="0">
              <a:buNone/>
            </a:pPr>
            <a:r>
              <a:rPr lang="en-GB" sz="1600" dirty="0"/>
              <a:t> </a:t>
            </a:r>
          </a:p>
          <a:p>
            <a:pPr marL="0" indent="0" rtl="0">
              <a:buNone/>
            </a:pPr>
            <a:r>
              <a:rPr lang="en-GB" sz="1600" dirty="0"/>
              <a:t>We also used Kanban planning to separate tasks out however this was mostly organised during stand-ups with the Trello board being adjusted later.</a:t>
            </a:r>
          </a:p>
          <a:p>
            <a:pPr marL="0" indent="0" rtl="0">
              <a:buNone/>
            </a:pPr>
            <a:r>
              <a:rPr lang="en-GB" sz="1600" dirty="0"/>
              <a:t>I primarily created my code using classes and functions which could then be inserted into the main code that </a:t>
            </a:r>
            <a:r>
              <a:rPr lang="en-GB" sz="1600" dirty="0" err="1"/>
              <a:t>Mufazzil</a:t>
            </a:r>
            <a:r>
              <a:rPr lang="en-GB" sz="1600" dirty="0"/>
              <a:t> and Adam were working on. Then during testing and bug fixes I was given the code to look over and adjust.</a:t>
            </a:r>
          </a:p>
          <a:p>
            <a:pPr marL="0" indent="0">
              <a:buNone/>
            </a:pPr>
            <a:endParaRPr lang="en-US" sz="2200" dirty="0"/>
          </a:p>
        </p:txBody>
      </p:sp>
    </p:spTree>
    <p:extLst>
      <p:ext uri="{BB962C8B-B14F-4D97-AF65-F5344CB8AC3E}">
        <p14:creationId xmlns:p14="http://schemas.microsoft.com/office/powerpoint/2010/main" val="3513308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E20B9A-F782-EC36-280E-792FDCDEC43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38BF16-24D6-0C8E-BD1A-E85D654FC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FD2D0-B9FA-B7B5-7223-695480B06911}"/>
              </a:ext>
            </a:extLst>
          </p:cNvPr>
          <p:cNvSpPr>
            <a:spLocks noGrp="1"/>
          </p:cNvSpPr>
          <p:nvPr>
            <p:ph type="title"/>
          </p:nvPr>
        </p:nvSpPr>
        <p:spPr>
          <a:xfrm>
            <a:off x="841248" y="548640"/>
            <a:ext cx="3600860" cy="5431536"/>
          </a:xfrm>
        </p:spPr>
        <p:txBody>
          <a:bodyPr>
            <a:normAutofit/>
          </a:bodyPr>
          <a:lstStyle/>
          <a:p>
            <a:pPr algn="ctr"/>
            <a:r>
              <a:rPr lang="en-US" sz="5400" b="1" dirty="0"/>
              <a:t>Working in a Team </a:t>
            </a:r>
            <a:br>
              <a:rPr lang="en-US" sz="5400" b="1" dirty="0"/>
            </a:br>
            <a:br>
              <a:rPr lang="en-US" sz="5400" b="1" dirty="0"/>
            </a:br>
            <a:r>
              <a:rPr lang="en-US" sz="4000" b="1" dirty="0" err="1"/>
              <a:t>Mufazzil</a:t>
            </a:r>
            <a:endParaRPr lang="en-US" sz="4000" b="1" dirty="0"/>
          </a:p>
        </p:txBody>
      </p:sp>
      <p:sp>
        <p:nvSpPr>
          <p:cNvPr id="10" name="sketch line">
            <a:extLst>
              <a:ext uri="{FF2B5EF4-FFF2-40B4-BE49-F238E27FC236}">
                <a16:creationId xmlns:a16="http://schemas.microsoft.com/office/drawing/2014/main" id="{30753B99-98A7-3299-EFAE-1A2983491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EC94A7-7F69-D2CB-D397-9544CC9F629E}"/>
              </a:ext>
            </a:extLst>
          </p:cNvPr>
          <p:cNvSpPr>
            <a:spLocks noGrp="1"/>
          </p:cNvSpPr>
          <p:nvPr>
            <p:ph idx="1"/>
          </p:nvPr>
        </p:nvSpPr>
        <p:spPr>
          <a:xfrm>
            <a:off x="5126418" y="552091"/>
            <a:ext cx="6224335" cy="5431536"/>
          </a:xfrm>
        </p:spPr>
        <p:txBody>
          <a:bodyPr anchor="ctr">
            <a:normAutofit/>
          </a:bodyPr>
          <a:lstStyle/>
          <a:p>
            <a:pPr marL="0" indent="0">
              <a:buNone/>
            </a:pPr>
            <a:r>
              <a:rPr lang="en-GB" sz="1600" dirty="0"/>
              <a:t>I really enjoyed working in a team because it brings people together with one goal, and we can brainstorm ideas, knowing that "no idea is a bad idea." We held consistent stand ups to update everyone and see the progress and which way we’re going.  I offered help was by suggesting ideas for the game's story. I also asked for help with my code when I had trouble fixing loops for the non-linear option. We coded this project in </a:t>
            </a:r>
            <a:r>
              <a:rPr lang="en-GB" sz="1600" dirty="0" err="1"/>
              <a:t>Replit</a:t>
            </a:r>
            <a:r>
              <a:rPr lang="en-GB" sz="1600" dirty="0"/>
              <a:t> using Python.</a:t>
            </a:r>
            <a:endParaRPr lang="en-US" sz="2200" dirty="0"/>
          </a:p>
        </p:txBody>
      </p:sp>
    </p:spTree>
    <p:extLst>
      <p:ext uri="{BB962C8B-B14F-4D97-AF65-F5344CB8AC3E}">
        <p14:creationId xmlns:p14="http://schemas.microsoft.com/office/powerpoint/2010/main" val="1649629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B7B89-906B-8C36-8EA2-7029B81C2D70}"/>
              </a:ext>
            </a:extLst>
          </p:cNvPr>
          <p:cNvSpPr>
            <a:spLocks noGrp="1"/>
          </p:cNvSpPr>
          <p:nvPr>
            <p:ph type="title"/>
          </p:nvPr>
        </p:nvSpPr>
        <p:spPr>
          <a:xfrm>
            <a:off x="841248" y="548640"/>
            <a:ext cx="3600860" cy="5431536"/>
          </a:xfrm>
        </p:spPr>
        <p:txBody>
          <a:bodyPr>
            <a:normAutofit/>
          </a:bodyPr>
          <a:lstStyle/>
          <a:p>
            <a:pPr algn="ctr"/>
            <a:r>
              <a:rPr lang="en-US" sz="5400" b="1" dirty="0"/>
              <a:t>Testing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94BD9A-5CFA-20FB-CBA8-247F6D29A2AE}"/>
              </a:ext>
            </a:extLst>
          </p:cNvPr>
          <p:cNvSpPr>
            <a:spLocks noGrp="1"/>
          </p:cNvSpPr>
          <p:nvPr>
            <p:ph idx="1"/>
          </p:nvPr>
        </p:nvSpPr>
        <p:spPr>
          <a:xfrm>
            <a:off x="5126418" y="552091"/>
            <a:ext cx="6224335" cy="5431536"/>
          </a:xfrm>
        </p:spPr>
        <p:txBody>
          <a:bodyPr anchor="ctr">
            <a:normAutofit fontScale="92500"/>
          </a:bodyPr>
          <a:lstStyle/>
          <a:p>
            <a:pPr marL="0" indent="0">
              <a:buNone/>
            </a:pPr>
            <a:r>
              <a:rPr lang="en-US" sz="2200" dirty="0"/>
              <a:t>When working on our individual areas, we would run the section in terminal and test that it was working as it should.  We then changed things with the code to ensure that inputs functioned correctly.</a:t>
            </a:r>
          </a:p>
          <a:p>
            <a:pPr marL="0" indent="0">
              <a:buNone/>
            </a:pPr>
            <a:endParaRPr lang="en-US" sz="2200" dirty="0"/>
          </a:p>
          <a:p>
            <a:pPr marL="0" indent="0">
              <a:buNone/>
            </a:pPr>
            <a:r>
              <a:rPr lang="en-US" sz="2200" dirty="0"/>
              <a:t>When bug testing our game, initially we worked through playing the game as individuals first (choosing different paths, including the non-linear version), and noting any issues that we came across, and then fixed them.</a:t>
            </a:r>
          </a:p>
          <a:p>
            <a:pPr marL="0" indent="0">
              <a:buNone/>
            </a:pPr>
            <a:endParaRPr lang="en-US" sz="2200" dirty="0"/>
          </a:p>
          <a:p>
            <a:pPr marL="0" indent="0">
              <a:buNone/>
            </a:pPr>
            <a:r>
              <a:rPr lang="en-US" sz="2200" dirty="0"/>
              <a:t>After we each did this as individuals, we then did this as a group.</a:t>
            </a:r>
          </a:p>
          <a:p>
            <a:pPr marL="0" indent="0">
              <a:buNone/>
            </a:pPr>
            <a:endParaRPr lang="en-US" sz="2200" dirty="0"/>
          </a:p>
          <a:p>
            <a:pPr marL="0" indent="0">
              <a:buNone/>
            </a:pPr>
            <a:r>
              <a:rPr lang="en-US" sz="2200" dirty="0"/>
              <a:t>This felt effective as we were able to identify different issues that we were able to resolve as a group.</a:t>
            </a:r>
          </a:p>
          <a:p>
            <a:pPr marL="0" indent="0">
              <a:buNone/>
            </a:pPr>
            <a:endParaRPr lang="en-US" sz="2200" dirty="0"/>
          </a:p>
        </p:txBody>
      </p:sp>
    </p:spTree>
    <p:extLst>
      <p:ext uri="{BB962C8B-B14F-4D97-AF65-F5344CB8AC3E}">
        <p14:creationId xmlns:p14="http://schemas.microsoft.com/office/powerpoint/2010/main" val="35369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6C8AE-275C-8298-C492-9B80C4F5C69B}"/>
              </a:ext>
            </a:extLst>
          </p:cNvPr>
          <p:cNvSpPr>
            <a:spLocks noGrp="1"/>
          </p:cNvSpPr>
          <p:nvPr>
            <p:ph type="title"/>
          </p:nvPr>
        </p:nvSpPr>
        <p:spPr>
          <a:xfrm>
            <a:off x="841248" y="548640"/>
            <a:ext cx="3600860" cy="5431536"/>
          </a:xfrm>
        </p:spPr>
        <p:txBody>
          <a:bodyPr>
            <a:normAutofit/>
          </a:bodyPr>
          <a:lstStyle/>
          <a:p>
            <a:r>
              <a:rPr lang="en-US" sz="5400" b="1"/>
              <a:t>Game Plot</a:t>
            </a:r>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23AA38-F54A-C1E5-1E55-180CA731B3F7}"/>
              </a:ext>
            </a:extLst>
          </p:cNvPr>
          <p:cNvSpPr>
            <a:spLocks noGrp="1"/>
          </p:cNvSpPr>
          <p:nvPr>
            <p:ph idx="1"/>
          </p:nvPr>
        </p:nvSpPr>
        <p:spPr>
          <a:xfrm>
            <a:off x="5126418" y="552091"/>
            <a:ext cx="6224335" cy="5431536"/>
          </a:xfrm>
        </p:spPr>
        <p:txBody>
          <a:bodyPr anchor="ctr">
            <a:normAutofit/>
          </a:bodyPr>
          <a:lstStyle/>
          <a:p>
            <a:pPr marL="0" indent="0">
              <a:buNone/>
            </a:pPr>
            <a:r>
              <a:rPr lang="en-US" sz="2200"/>
              <a:t>In </a:t>
            </a:r>
            <a:r>
              <a:rPr lang="en-US" sz="2200" i="1"/>
              <a:t>Knight’s End</a:t>
            </a:r>
            <a:r>
              <a:rPr lang="en-US" sz="2200"/>
              <a:t>, you play as a former Knight, who has woken up from unconsciousness in the the home of Ealdred.  Ealdred came across your body and rescued you back to health.  He explains that a witch, Morgath, has placed a curse over the town of Clayvault.  You reveal that your brother (also a Knight), is missing.</a:t>
            </a:r>
          </a:p>
          <a:p>
            <a:pPr marL="0" indent="0">
              <a:buNone/>
            </a:pPr>
            <a:r>
              <a:rPr lang="en-US" sz="2200"/>
              <a:t>Through this game, you come across various scenarios where you must fight using a battle system, and push through to Morgath’s lair, in the hopes of saving your brother and lifting the curse on the town of Clayvault.</a:t>
            </a:r>
          </a:p>
        </p:txBody>
      </p:sp>
    </p:spTree>
    <p:extLst>
      <p:ext uri="{BB962C8B-B14F-4D97-AF65-F5344CB8AC3E}">
        <p14:creationId xmlns:p14="http://schemas.microsoft.com/office/powerpoint/2010/main" val="1244265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1E41C-7279-42D6-4DE9-50059635A1BF}"/>
              </a:ext>
            </a:extLst>
          </p:cNvPr>
          <p:cNvSpPr>
            <a:spLocks noGrp="1"/>
          </p:cNvSpPr>
          <p:nvPr>
            <p:ph type="title"/>
          </p:nvPr>
        </p:nvSpPr>
        <p:spPr>
          <a:xfrm>
            <a:off x="841248" y="548640"/>
            <a:ext cx="3600860" cy="5431536"/>
          </a:xfrm>
        </p:spPr>
        <p:txBody>
          <a:bodyPr>
            <a:normAutofit fontScale="90000"/>
          </a:bodyPr>
          <a:lstStyle/>
          <a:p>
            <a:pPr algn="ctr"/>
            <a:r>
              <a:rPr lang="en-US" sz="5400" b="1" dirty="0"/>
              <a:t>How Would the Experience Be Different if You Did This Project Alone?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CD6A58-78D5-B3EA-9F39-80357D47ED77}"/>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This project, if created solo, would have been more challenging.  The best part of this process is having peers to bounce ideas off of, and having someone who can help assist when you hit a mental-block.</a:t>
            </a:r>
          </a:p>
          <a:p>
            <a:pPr marL="0" indent="0">
              <a:buNone/>
            </a:pPr>
            <a:r>
              <a:rPr lang="en-US" sz="2200" dirty="0"/>
              <a:t>Each person having strengths and weaknesses, means that a stronger project will be created from our combined strengths.</a:t>
            </a:r>
          </a:p>
          <a:p>
            <a:pPr marL="0" indent="0">
              <a:buNone/>
            </a:pPr>
            <a:r>
              <a:rPr lang="en-US" sz="2200" dirty="0"/>
              <a:t>If done alone, whilst you would have full creative control over the themes, the game would’ve been a lot smaller in scale and therefore a lot less enjoyable to play.</a:t>
            </a:r>
          </a:p>
        </p:txBody>
      </p:sp>
    </p:spTree>
    <p:extLst>
      <p:ext uri="{BB962C8B-B14F-4D97-AF65-F5344CB8AC3E}">
        <p14:creationId xmlns:p14="http://schemas.microsoft.com/office/powerpoint/2010/main" val="8512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97623-7FCE-941C-0D6B-04DB622677FA}"/>
              </a:ext>
            </a:extLst>
          </p:cNvPr>
          <p:cNvSpPr>
            <a:spLocks noGrp="1"/>
          </p:cNvSpPr>
          <p:nvPr>
            <p:ph type="title"/>
          </p:nvPr>
        </p:nvSpPr>
        <p:spPr>
          <a:xfrm>
            <a:off x="841248" y="548640"/>
            <a:ext cx="3600860" cy="5431536"/>
          </a:xfrm>
        </p:spPr>
        <p:txBody>
          <a:bodyPr>
            <a:normAutofit/>
          </a:bodyPr>
          <a:lstStyle/>
          <a:p>
            <a:r>
              <a:rPr lang="en-US" sz="5400" b="1" dirty="0"/>
              <a:t>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2B993B-BE95-CE89-CBA8-216CE17ECFEF}"/>
              </a:ext>
            </a:extLst>
          </p:cNvPr>
          <p:cNvSpPr>
            <a:spLocks noGrp="1"/>
          </p:cNvSpPr>
          <p:nvPr>
            <p:ph idx="1"/>
          </p:nvPr>
        </p:nvSpPr>
        <p:spPr>
          <a:xfrm>
            <a:off x="5126418" y="552091"/>
            <a:ext cx="6224335" cy="5431536"/>
          </a:xfrm>
        </p:spPr>
        <p:txBody>
          <a:bodyPr anchor="ctr">
            <a:normAutofit/>
          </a:bodyPr>
          <a:lstStyle/>
          <a:p>
            <a:pPr marL="0" indent="0">
              <a:buNone/>
            </a:pPr>
            <a:r>
              <a:rPr lang="en-US" sz="1500" b="1" dirty="0"/>
              <a:t>What went well?  </a:t>
            </a:r>
          </a:p>
          <a:p>
            <a:pPr marL="0" indent="0">
              <a:buNone/>
            </a:pPr>
            <a:r>
              <a:rPr lang="en-US" sz="1500" dirty="0"/>
              <a:t>This project was smooth – we had a good variation of skill sets.  Some with more experience in coding, some with more experience in creative, some who are actual fans of games in this style.  Therefore when we collaborated, we could have comfort that we could support each other well.</a:t>
            </a:r>
          </a:p>
          <a:p>
            <a:pPr marL="0" indent="0">
              <a:buNone/>
            </a:pPr>
            <a:r>
              <a:rPr lang="en-US" sz="1500" b="1" dirty="0"/>
              <a:t>What would you do differently if we did this again?  </a:t>
            </a:r>
          </a:p>
          <a:p>
            <a:pPr marL="0" indent="0">
              <a:buNone/>
            </a:pPr>
            <a:r>
              <a:rPr lang="en-US" sz="1500" dirty="0"/>
              <a:t>We could identify our skills earlier, to help better plan the game.</a:t>
            </a:r>
          </a:p>
          <a:p>
            <a:pPr marL="0" indent="0">
              <a:buNone/>
            </a:pPr>
            <a:r>
              <a:rPr lang="en-US" sz="1500" dirty="0"/>
              <a:t>We could have a better method of file sharing and collaborating on one file, so that everyone could see the latest version whenever needed without needing to send files back and forth.</a:t>
            </a:r>
          </a:p>
          <a:p>
            <a:pPr marL="0" indent="0">
              <a:buNone/>
            </a:pPr>
            <a:r>
              <a:rPr lang="en-US" sz="1500" dirty="0"/>
              <a:t>We could spend a little more time during planning, looking at other examples of text-based games and finding elements that you found really fun that we could have adapted and added to our game.</a:t>
            </a:r>
          </a:p>
          <a:p>
            <a:pPr marL="0" indent="0">
              <a:buNone/>
            </a:pPr>
            <a:r>
              <a:rPr lang="en-US" sz="1500" b="1" dirty="0"/>
              <a:t>How did you find using Python to make a text-based game?</a:t>
            </a:r>
          </a:p>
          <a:p>
            <a:pPr marL="0" indent="0">
              <a:buNone/>
            </a:pPr>
            <a:r>
              <a:rPr lang="en-US" sz="1500" dirty="0"/>
              <a:t>We found this process enjoyable – python is a very readable code, so therefore it felt fine reading other’s code without need for explanation.  Therefore it felt very good for collaboration reasons.</a:t>
            </a:r>
          </a:p>
        </p:txBody>
      </p:sp>
    </p:spTree>
    <p:extLst>
      <p:ext uri="{BB962C8B-B14F-4D97-AF65-F5344CB8AC3E}">
        <p14:creationId xmlns:p14="http://schemas.microsoft.com/office/powerpoint/2010/main" val="118667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2A368-C21E-EE11-7F99-0A0B92D7B517}"/>
              </a:ext>
            </a:extLst>
          </p:cNvPr>
          <p:cNvSpPr>
            <a:spLocks noGrp="1"/>
          </p:cNvSpPr>
          <p:nvPr>
            <p:ph type="title"/>
          </p:nvPr>
        </p:nvSpPr>
        <p:spPr>
          <a:xfrm>
            <a:off x="841248" y="548640"/>
            <a:ext cx="3600860" cy="5431536"/>
          </a:xfrm>
        </p:spPr>
        <p:txBody>
          <a:bodyPr>
            <a:normAutofit/>
          </a:bodyPr>
          <a:lstStyle/>
          <a:p>
            <a:r>
              <a:rPr lang="en-US" sz="5400" b="1" dirty="0"/>
              <a:t>Characters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9665D9-3598-10C5-1313-F90A6085595E}"/>
              </a:ext>
            </a:extLst>
          </p:cNvPr>
          <p:cNvSpPr>
            <a:spLocks noGrp="1"/>
          </p:cNvSpPr>
          <p:nvPr>
            <p:ph idx="1"/>
          </p:nvPr>
        </p:nvSpPr>
        <p:spPr>
          <a:xfrm>
            <a:off x="5126418" y="552091"/>
            <a:ext cx="6224335" cy="5431536"/>
          </a:xfrm>
        </p:spPr>
        <p:txBody>
          <a:bodyPr anchor="ctr">
            <a:noAutofit/>
          </a:bodyPr>
          <a:lstStyle/>
          <a:p>
            <a:pPr marL="0" indent="0">
              <a:buNone/>
            </a:pPr>
            <a:r>
              <a:rPr lang="en-US" sz="1200" b="1" dirty="0"/>
              <a:t>Protagonist: </a:t>
            </a:r>
            <a:r>
              <a:rPr lang="en-US" sz="1200" dirty="0"/>
              <a:t>You play as a former knight, whose brother is missing.  The player inputs their chosen name at the start of the game and is referred to this throughout.</a:t>
            </a:r>
          </a:p>
          <a:p>
            <a:pPr marL="0" indent="0">
              <a:buNone/>
            </a:pPr>
            <a:r>
              <a:rPr lang="en-US" sz="1200" b="1" dirty="0" err="1"/>
              <a:t>Ealdred</a:t>
            </a:r>
            <a:r>
              <a:rPr lang="en-US" sz="1200" b="1" dirty="0"/>
              <a:t> (NPC): </a:t>
            </a:r>
            <a:r>
              <a:rPr lang="en-US" sz="1200" dirty="0"/>
              <a:t>An elderly apothecary, who found you unconscious in the woods and brought you back to his home to nurse you back to health. </a:t>
            </a:r>
            <a:r>
              <a:rPr lang="en-GB" sz="1200" dirty="0" err="1">
                <a:effectLst/>
                <a:latin typeface="Aptos" panose="020B0004020202020204" pitchFamily="34" charset="0"/>
                <a:ea typeface="Aptos" panose="020B0004020202020204" pitchFamily="34" charset="0"/>
                <a:cs typeface="Times New Roman" panose="02020603050405020304" pitchFamily="18" charset="0"/>
              </a:rPr>
              <a:t>Ealdred</a:t>
            </a:r>
            <a:r>
              <a:rPr lang="en-GB" sz="1200" dirty="0">
                <a:effectLst/>
                <a:latin typeface="Aptos" panose="020B0004020202020204" pitchFamily="34" charset="0"/>
                <a:ea typeface="Aptos" panose="020B0004020202020204" pitchFamily="34" charset="0"/>
                <a:cs typeface="Times New Roman" panose="02020603050405020304" pitchFamily="18" charset="0"/>
              </a:rPr>
              <a:t> is an elderly apothecary with a gentle </a:t>
            </a:r>
            <a:r>
              <a:rPr lang="en-GB" sz="1200" dirty="0" err="1">
                <a:effectLst/>
                <a:latin typeface="Aptos" panose="020B0004020202020204" pitchFamily="34" charset="0"/>
                <a:ea typeface="Aptos" panose="020B0004020202020204" pitchFamily="34" charset="0"/>
                <a:cs typeface="Times New Roman" panose="02020603050405020304" pitchFamily="18" charset="0"/>
              </a:rPr>
              <a:t>demeanor</a:t>
            </a:r>
            <a:r>
              <a:rPr lang="en-GB" sz="1200" dirty="0">
                <a:effectLst/>
                <a:latin typeface="Aptos" panose="020B0004020202020204" pitchFamily="34" charset="0"/>
                <a:ea typeface="Aptos" panose="020B0004020202020204" pitchFamily="34" charset="0"/>
                <a:cs typeface="Times New Roman" panose="02020603050405020304" pitchFamily="18" charset="0"/>
              </a:rPr>
              <a:t> and a seemingly wealthy knowledge of herbs and potions. He has a scruffy, greying beard and kind, blue eyes that twinkle with wisdom. </a:t>
            </a:r>
            <a:endParaRPr lang="en-US" sz="1200" dirty="0"/>
          </a:p>
          <a:p>
            <a:pPr marL="0" indent="0">
              <a:buNone/>
            </a:pPr>
            <a:r>
              <a:rPr lang="en-US" sz="1200" b="1" dirty="0"/>
              <a:t>Matilda (NPC): </a:t>
            </a:r>
            <a:r>
              <a:rPr lang="en-US" sz="1200" dirty="0"/>
              <a:t>A woman from </a:t>
            </a:r>
            <a:r>
              <a:rPr lang="en-US" sz="1200" dirty="0" err="1"/>
              <a:t>Clayvault</a:t>
            </a:r>
            <a:r>
              <a:rPr lang="en-US" sz="1200" dirty="0"/>
              <a:t>, who runs the local orphanage. </a:t>
            </a:r>
            <a:r>
              <a:rPr lang="en-GB" sz="1200" dirty="0">
                <a:effectLst/>
                <a:latin typeface="Aptos" panose="020B0004020202020204" pitchFamily="34" charset="0"/>
                <a:ea typeface="Aptos" panose="020B0004020202020204" pitchFamily="34" charset="0"/>
                <a:cs typeface="Times New Roman" panose="02020603050405020304" pitchFamily="18" charset="0"/>
              </a:rPr>
              <a:t>She is a weary and cautious figure, with lines of worry etched deeply into her face. Her once-bright green eyes are now dulled by years of hardship and mistrust. </a:t>
            </a:r>
            <a:endParaRPr lang="en-US" sz="1200" dirty="0"/>
          </a:p>
          <a:p>
            <a:pPr marL="0" indent="0">
              <a:buNone/>
            </a:pPr>
            <a:r>
              <a:rPr lang="en-US" sz="1200" b="1" dirty="0" err="1"/>
              <a:t>Maurin</a:t>
            </a:r>
            <a:r>
              <a:rPr lang="en-US" sz="1200" b="1" dirty="0"/>
              <a:t> (NPC):</a:t>
            </a:r>
            <a:r>
              <a:rPr lang="en-US" sz="1200" dirty="0"/>
              <a:t> The local butcher. </a:t>
            </a:r>
            <a:r>
              <a:rPr lang="en-GB" sz="1200" dirty="0">
                <a:effectLst/>
                <a:latin typeface="Aptos" panose="020B0004020202020204" pitchFamily="34" charset="0"/>
                <a:ea typeface="Aptos" panose="020B0004020202020204" pitchFamily="34" charset="0"/>
                <a:cs typeface="Times New Roman" panose="02020603050405020304" pitchFamily="18" charset="0"/>
              </a:rPr>
              <a:t>a hulking figure with a grim demeanour and a perpetual scowl turns. His once-burly frame is now gaunt and his skin pallid, giving him a ghostly appearance. </a:t>
            </a:r>
            <a:endParaRPr lang="en-US" sz="1200" dirty="0"/>
          </a:p>
          <a:p>
            <a:pPr marL="0" indent="0">
              <a:buNone/>
            </a:pPr>
            <a:r>
              <a:rPr lang="en-US" sz="1200" b="1" dirty="0"/>
              <a:t>Wild Dog (Enemy): </a:t>
            </a:r>
            <a:r>
              <a:rPr lang="en-US" sz="1200" dirty="0"/>
              <a:t>This dog patrols the Cemetery, </a:t>
            </a:r>
            <a:r>
              <a:rPr lang="en-US" sz="1200" dirty="0" err="1"/>
              <a:t>terrorising</a:t>
            </a:r>
            <a:r>
              <a:rPr lang="en-US" sz="1200" dirty="0"/>
              <a:t> the local townsfolk. </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The dog is a pitiful sight, with matted fur and a gaunt frame. Its eyes are wild and bloodshot.  Despite its weakened state, the dog is fiercely aggressive, driven by hunger and desperation. Its once noble features are now twisted and scarred, a shadow of the loyal companion it once was.  </a:t>
            </a:r>
            <a:r>
              <a:rPr lang="en-US" sz="1200" dirty="0"/>
              <a:t>It is said that it’s owner passed and is buried there.  </a:t>
            </a:r>
            <a:endParaRPr lang="en-US" sz="1200" b="1" dirty="0"/>
          </a:p>
          <a:p>
            <a:pPr marL="0" indent="0">
              <a:buNone/>
            </a:pPr>
            <a:r>
              <a:rPr lang="en-US" sz="1200" b="1" dirty="0"/>
              <a:t>Bandit (Enemy): </a:t>
            </a:r>
            <a:r>
              <a:rPr lang="en-GB" sz="1200" dirty="0">
                <a:effectLst/>
                <a:latin typeface="Aptos" panose="020B0004020202020204" pitchFamily="34" charset="0"/>
                <a:ea typeface="Aptos" panose="020B0004020202020204" pitchFamily="34" charset="0"/>
                <a:cs typeface="Times New Roman" panose="02020603050405020304" pitchFamily="18" charset="0"/>
              </a:rPr>
              <a:t>a grizzled veteran with a patch over one eye and a cruel smile. He wields a rusty sword that has seen better days. </a:t>
            </a:r>
            <a:endParaRPr lang="en-US" sz="1200" b="1" dirty="0"/>
          </a:p>
          <a:p>
            <a:pPr marL="0" indent="0">
              <a:buNone/>
            </a:pPr>
            <a:r>
              <a:rPr lang="en-US" sz="1200" b="1" dirty="0" err="1"/>
              <a:t>Morgath</a:t>
            </a:r>
            <a:r>
              <a:rPr lang="en-US" sz="1200" b="1" dirty="0"/>
              <a:t> (Enemy): </a:t>
            </a:r>
            <a:r>
              <a:rPr lang="en-GB" sz="1200" kern="100" dirty="0" err="1">
                <a:effectLst/>
                <a:latin typeface="Aptos" panose="020B0004020202020204" pitchFamily="34" charset="0"/>
                <a:ea typeface="Aptos" panose="020B0004020202020204" pitchFamily="34" charset="0"/>
                <a:cs typeface="Times New Roman" panose="02020603050405020304" pitchFamily="18" charset="0"/>
              </a:rPr>
              <a:t>Morgath</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is a powerful sorceress, shrouded in dark robes that seem to blend into the shadows. Her eyes burn with an intense, malevolent light, and her long, black hair flows like a river of ink. She wields a staff carved with ancient runes and crackling with dark energy. </a:t>
            </a:r>
            <a:r>
              <a:rPr lang="en-GB" sz="1200" kern="100" dirty="0" err="1">
                <a:effectLst/>
                <a:latin typeface="Aptos" panose="020B0004020202020204" pitchFamily="34" charset="0"/>
                <a:ea typeface="Aptos" panose="020B0004020202020204" pitchFamily="34" charset="0"/>
                <a:cs typeface="Times New Roman" panose="02020603050405020304" pitchFamily="18" charset="0"/>
              </a:rPr>
              <a:t>Morgath's</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voice is both mesmerizing and terrifying, capable of ensnaring the minds of those who listen. She is cunning, ruthless, and will stop at nothing to achieve her dark ambitions.</a:t>
            </a:r>
          </a:p>
          <a:p>
            <a:pPr marL="0" indent="0">
              <a:buNone/>
            </a:pPr>
            <a:endParaRPr lang="en-US" sz="1200" b="1" dirty="0"/>
          </a:p>
        </p:txBody>
      </p:sp>
    </p:spTree>
    <p:extLst>
      <p:ext uri="{BB962C8B-B14F-4D97-AF65-F5344CB8AC3E}">
        <p14:creationId xmlns:p14="http://schemas.microsoft.com/office/powerpoint/2010/main" val="333146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85C83-DC08-B49D-5665-061094E30B94}"/>
              </a:ext>
            </a:extLst>
          </p:cNvPr>
          <p:cNvSpPr>
            <a:spLocks noGrp="1"/>
          </p:cNvSpPr>
          <p:nvPr>
            <p:ph type="title"/>
          </p:nvPr>
        </p:nvSpPr>
        <p:spPr>
          <a:xfrm>
            <a:off x="841248" y="548640"/>
            <a:ext cx="3600860" cy="5431536"/>
          </a:xfrm>
        </p:spPr>
        <p:txBody>
          <a:bodyPr>
            <a:normAutofit/>
          </a:bodyPr>
          <a:lstStyle/>
          <a:p>
            <a:r>
              <a:rPr lang="en-US" sz="5400" b="1" dirty="0"/>
              <a:t>Endings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82BF0F-0533-ED19-7F9D-C02E22DDD7FE}"/>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In this game there are 4 possible endings:</a:t>
            </a:r>
          </a:p>
          <a:p>
            <a:pPr marL="514350" indent="-514350">
              <a:buAutoNum type="arabicParenR"/>
            </a:pPr>
            <a:r>
              <a:rPr lang="en-US" sz="2200" b="1" dirty="0"/>
              <a:t>Death opportunity: </a:t>
            </a:r>
            <a:r>
              <a:rPr lang="en-US" sz="2200" dirty="0"/>
              <a:t>the dog can kill you.</a:t>
            </a:r>
          </a:p>
          <a:p>
            <a:pPr marL="514350" indent="-514350">
              <a:buAutoNum type="arabicParenR"/>
            </a:pPr>
            <a:r>
              <a:rPr lang="en-US" sz="2200" b="1" dirty="0"/>
              <a:t>Death opportunity: </a:t>
            </a:r>
            <a:r>
              <a:rPr lang="en-US" sz="2200" dirty="0"/>
              <a:t>the bandit can kill you.</a:t>
            </a:r>
          </a:p>
          <a:p>
            <a:pPr marL="514350" indent="-514350">
              <a:buAutoNum type="arabicParenR"/>
            </a:pPr>
            <a:r>
              <a:rPr lang="en-US" sz="2200" b="1" dirty="0"/>
              <a:t>Death opportunity: </a:t>
            </a:r>
            <a:r>
              <a:rPr lang="en-US" sz="2200" dirty="0" err="1"/>
              <a:t>Morgath</a:t>
            </a:r>
            <a:r>
              <a:rPr lang="en-US" sz="2200" dirty="0"/>
              <a:t> can kill you.</a:t>
            </a:r>
          </a:p>
          <a:p>
            <a:pPr marL="514350" indent="-514350">
              <a:buAutoNum type="arabicParenR"/>
            </a:pPr>
            <a:r>
              <a:rPr lang="en-US" sz="2200" b="1" dirty="0"/>
              <a:t>Win: </a:t>
            </a:r>
            <a:r>
              <a:rPr lang="en-US" sz="2200" dirty="0"/>
              <a:t>Upon successfully defeating all enemies, you complete the game.  In this ending, the curse on the town of </a:t>
            </a:r>
            <a:r>
              <a:rPr lang="en-US" sz="2200" dirty="0" err="1"/>
              <a:t>Clayvault</a:t>
            </a:r>
            <a:r>
              <a:rPr lang="en-US" sz="2200" dirty="0"/>
              <a:t> is lifted, however it is bittersweet, because the player’s brother has been killed by </a:t>
            </a:r>
            <a:r>
              <a:rPr lang="en-US" sz="2200" dirty="0" err="1"/>
              <a:t>Morgath</a:t>
            </a:r>
            <a:r>
              <a:rPr lang="en-US" sz="2200" dirty="0"/>
              <a:t>.</a:t>
            </a:r>
          </a:p>
        </p:txBody>
      </p:sp>
    </p:spTree>
    <p:extLst>
      <p:ext uri="{BB962C8B-B14F-4D97-AF65-F5344CB8AC3E}">
        <p14:creationId xmlns:p14="http://schemas.microsoft.com/office/powerpoint/2010/main" val="383822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2673F-0587-857B-8A85-E437D82A437F}"/>
              </a:ext>
            </a:extLst>
          </p:cNvPr>
          <p:cNvSpPr>
            <a:spLocks noGrp="1"/>
          </p:cNvSpPr>
          <p:nvPr>
            <p:ph type="title"/>
          </p:nvPr>
        </p:nvSpPr>
        <p:spPr>
          <a:xfrm>
            <a:off x="841248" y="548640"/>
            <a:ext cx="3600860" cy="5431536"/>
          </a:xfrm>
        </p:spPr>
        <p:txBody>
          <a:bodyPr>
            <a:normAutofit/>
          </a:bodyPr>
          <a:lstStyle/>
          <a:p>
            <a:pPr algn="ctr"/>
            <a:r>
              <a:rPr lang="en-US" sz="5400" b="1" dirty="0"/>
              <a:t>How did we come to decide on this game idea?</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2A69AD-BD03-9410-05FD-A7EF449BEF89}"/>
              </a:ext>
            </a:extLst>
          </p:cNvPr>
          <p:cNvSpPr>
            <a:spLocks noGrp="1"/>
          </p:cNvSpPr>
          <p:nvPr>
            <p:ph idx="1"/>
          </p:nvPr>
        </p:nvSpPr>
        <p:spPr>
          <a:xfrm>
            <a:off x="5126418" y="552091"/>
            <a:ext cx="6224335" cy="5431536"/>
          </a:xfrm>
        </p:spPr>
        <p:txBody>
          <a:bodyPr anchor="ctr">
            <a:normAutofit/>
          </a:bodyPr>
          <a:lstStyle/>
          <a:p>
            <a:pPr marL="0" indent="0">
              <a:buNone/>
            </a:pPr>
            <a:r>
              <a:rPr lang="en-US" sz="1500" dirty="0"/>
              <a:t>As a group, we had a brainstorming session, where we noted down some ideas on Trello.  Adam mentioned that he grew up playing some text-based or point &amp; click adventure games, so spoke about how they are often well-suited to a fantasy style, for example Pirates, Medieval, Dungeons &amp; Dragons, etc.  The group then felt that a medieval setting would be the most interesting one to develop, as could feature fantasy characters such as Witches, and that is where the idea to have a curse that needed lifting came from.</a:t>
            </a:r>
          </a:p>
          <a:p>
            <a:pPr marL="0" indent="0">
              <a:buNone/>
            </a:pPr>
            <a:r>
              <a:rPr lang="en-US" sz="1500" dirty="0"/>
              <a:t>At first, we were going to make this game one that focused on collecting and using items in your inventory (e.g. creating a potion by combining items discovered in the world) , very much in the style of the original point and click adventure games.</a:t>
            </a:r>
          </a:p>
          <a:p>
            <a:pPr marL="0" indent="0">
              <a:buNone/>
            </a:pPr>
            <a:r>
              <a:rPr lang="en-US" sz="1500" dirty="0" err="1"/>
              <a:t>Mufazzil</a:t>
            </a:r>
            <a:r>
              <a:rPr lang="en-US" sz="1500" dirty="0"/>
              <a:t> suggested having boss battles, and whilst this felt a bit advanced for a text-based game, Jamie reassured the group that this could be achieved using python code.  We decided to go down this route, as doing a collect-a-thon game may have felt a little boring.  This battle system would </a:t>
            </a:r>
            <a:r>
              <a:rPr lang="en-US" sz="1500" dirty="0" err="1"/>
              <a:t>utilise</a:t>
            </a:r>
            <a:r>
              <a:rPr lang="en-US" sz="1500" dirty="0"/>
              <a:t> code that would be more of a stretch challenge.</a:t>
            </a:r>
          </a:p>
          <a:p>
            <a:pPr marL="0" indent="0">
              <a:buNone/>
            </a:pPr>
            <a:r>
              <a:rPr lang="en-US" sz="1500" dirty="0"/>
              <a:t>In order to improve the depth of the game, a combat system was added, which lead to a more dark fantasy aesthetic.  This also brings the older style of text-based games to a more modern RPG gameplay (e.g. turn-based games like the Final Fantasy series).</a:t>
            </a:r>
          </a:p>
          <a:p>
            <a:pPr marL="0" indent="0">
              <a:buNone/>
            </a:pPr>
            <a:endParaRPr lang="en-US" sz="1500" dirty="0"/>
          </a:p>
        </p:txBody>
      </p:sp>
    </p:spTree>
    <p:extLst>
      <p:ext uri="{BB962C8B-B14F-4D97-AF65-F5344CB8AC3E}">
        <p14:creationId xmlns:p14="http://schemas.microsoft.com/office/powerpoint/2010/main" val="119124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C5D80-F986-82DA-3BD4-97D313BB99EF}"/>
              </a:ext>
            </a:extLst>
          </p:cNvPr>
          <p:cNvSpPr>
            <a:spLocks noGrp="1"/>
          </p:cNvSpPr>
          <p:nvPr>
            <p:ph type="title"/>
          </p:nvPr>
        </p:nvSpPr>
        <p:spPr>
          <a:xfrm>
            <a:off x="841248" y="548640"/>
            <a:ext cx="3600860" cy="5431536"/>
          </a:xfrm>
        </p:spPr>
        <p:txBody>
          <a:bodyPr>
            <a:normAutofit/>
          </a:bodyPr>
          <a:lstStyle/>
          <a:p>
            <a:pPr algn="ctr"/>
            <a:r>
              <a:rPr lang="en-US" sz="5400" b="1" dirty="0"/>
              <a:t>Key Features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6BCE7C-D2EB-68F9-458D-06BC630BDC22}"/>
              </a:ext>
            </a:extLst>
          </p:cNvPr>
          <p:cNvSpPr>
            <a:spLocks noGrp="1"/>
          </p:cNvSpPr>
          <p:nvPr>
            <p:ph idx="1"/>
          </p:nvPr>
        </p:nvSpPr>
        <p:spPr>
          <a:xfrm>
            <a:off x="5126418" y="552091"/>
            <a:ext cx="6224335" cy="5431536"/>
          </a:xfrm>
        </p:spPr>
        <p:txBody>
          <a:bodyPr anchor="ctr">
            <a:normAutofit/>
          </a:bodyPr>
          <a:lstStyle/>
          <a:p>
            <a:pPr marL="0" indent="0">
              <a:buNone/>
            </a:pPr>
            <a:r>
              <a:rPr lang="en-US" sz="2200" b="1" dirty="0"/>
              <a:t>Battle System</a:t>
            </a:r>
          </a:p>
          <a:p>
            <a:pPr marL="0" indent="0">
              <a:buNone/>
            </a:pPr>
            <a:r>
              <a:rPr lang="en-US" sz="2200" dirty="0"/>
              <a:t>To make this game feel a little more exciting, we developed a battle system.  Each character has HP (Health Points) and Damage stats, and during fights the player takes it in turn to decide what command they’d like to do:  Attack, Block &amp; Dodge.  Using a random number generator, we were able to assign values that would allow the player to predict the enemy’s actions, and thus choose their command wisely?</a:t>
            </a:r>
          </a:p>
          <a:p>
            <a:pPr marL="0" indent="0">
              <a:buNone/>
            </a:pPr>
            <a:r>
              <a:rPr lang="en-US" sz="2200" dirty="0"/>
              <a:t>Once an attack is made, the health is adjusted.  Once one of the characters health points reach 0, the fight is either lost or won.</a:t>
            </a:r>
          </a:p>
        </p:txBody>
      </p:sp>
    </p:spTree>
    <p:extLst>
      <p:ext uri="{BB962C8B-B14F-4D97-AF65-F5344CB8AC3E}">
        <p14:creationId xmlns:p14="http://schemas.microsoft.com/office/powerpoint/2010/main" val="397837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65895-E490-7E3C-93D3-BFD0C4C92E06}"/>
              </a:ext>
            </a:extLst>
          </p:cNvPr>
          <p:cNvSpPr>
            <a:spLocks noGrp="1"/>
          </p:cNvSpPr>
          <p:nvPr>
            <p:ph type="title"/>
          </p:nvPr>
        </p:nvSpPr>
        <p:spPr>
          <a:xfrm>
            <a:off x="841248" y="548640"/>
            <a:ext cx="3600860" cy="5431536"/>
          </a:xfrm>
        </p:spPr>
        <p:txBody>
          <a:bodyPr>
            <a:normAutofit/>
          </a:bodyPr>
          <a:lstStyle/>
          <a:p>
            <a:pPr algn="ctr"/>
            <a:r>
              <a:rPr lang="en-US" sz="5400" b="1" dirty="0"/>
              <a:t>Goals as a Team</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5FB9FA-C792-88D3-091D-D6BD5F2C0253}"/>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To assign different areas of coding and creative aspects to each member and therefore work effectively in one code-sheet – this is to prevent the overwriting of code that an individual may be working on.</a:t>
            </a:r>
          </a:p>
          <a:p>
            <a:pPr marL="0" indent="0">
              <a:buNone/>
            </a:pPr>
            <a:r>
              <a:rPr lang="en-US" sz="2200" dirty="0"/>
              <a:t>To speak openly about progress and any parts where an individual needed help.  And to flag promptly where there are areas that need fixing.</a:t>
            </a:r>
          </a:p>
          <a:p>
            <a:pPr marL="0" indent="0">
              <a:buNone/>
            </a:pPr>
            <a:r>
              <a:rPr lang="en-US" sz="2200" dirty="0"/>
              <a:t>Integrating story into the code.</a:t>
            </a:r>
          </a:p>
          <a:p>
            <a:pPr marL="0" indent="0">
              <a:buNone/>
            </a:pPr>
            <a:r>
              <a:rPr lang="en-US" sz="2200" dirty="0"/>
              <a:t>To meet the above goals, we agreed regular stand-ups, where we would come back together.  We stayed online in our desk calls, so that we could un-mute at any point and seek guidance from the group.</a:t>
            </a:r>
          </a:p>
        </p:txBody>
      </p:sp>
    </p:spTree>
    <p:extLst>
      <p:ext uri="{BB962C8B-B14F-4D97-AF65-F5344CB8AC3E}">
        <p14:creationId xmlns:p14="http://schemas.microsoft.com/office/powerpoint/2010/main" val="284333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2273F-2164-DD73-0297-E1FD02739E36}"/>
              </a:ext>
            </a:extLst>
          </p:cNvPr>
          <p:cNvSpPr>
            <a:spLocks noGrp="1"/>
          </p:cNvSpPr>
          <p:nvPr>
            <p:ph type="title"/>
          </p:nvPr>
        </p:nvSpPr>
        <p:spPr>
          <a:xfrm>
            <a:off x="841248" y="548640"/>
            <a:ext cx="3600860" cy="5431536"/>
          </a:xfrm>
        </p:spPr>
        <p:txBody>
          <a:bodyPr>
            <a:normAutofit/>
          </a:bodyPr>
          <a:lstStyle/>
          <a:p>
            <a:pPr algn="ctr"/>
            <a:r>
              <a:rPr lang="en-US" sz="5400" b="1" dirty="0"/>
              <a:t>How We Planned the Game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A0A4AB-097E-E688-5C0E-000CE3A65487}"/>
              </a:ext>
            </a:extLst>
          </p:cNvPr>
          <p:cNvSpPr>
            <a:spLocks noGrp="1"/>
          </p:cNvSpPr>
          <p:nvPr>
            <p:ph idx="1"/>
          </p:nvPr>
        </p:nvSpPr>
        <p:spPr>
          <a:xfrm>
            <a:off x="5126418" y="552091"/>
            <a:ext cx="6224335" cy="5431536"/>
          </a:xfrm>
        </p:spPr>
        <p:txBody>
          <a:bodyPr anchor="ctr">
            <a:normAutofit/>
          </a:bodyPr>
          <a:lstStyle/>
          <a:p>
            <a:pPr marL="0" indent="0">
              <a:buNone/>
            </a:pPr>
            <a:r>
              <a:rPr lang="en-US" sz="1500" dirty="0"/>
              <a:t>At the start of our process, we created a shared board on Trello, where we noted down any roles and tasks that we would likely need to undertake during this project.</a:t>
            </a:r>
          </a:p>
          <a:p>
            <a:pPr marL="0" indent="0">
              <a:buNone/>
            </a:pPr>
            <a:r>
              <a:rPr lang="en-US" sz="1500" dirty="0"/>
              <a:t>We then had a brainstorming session, where we noted down ideas.  We used the method of “No Idea is a Bad Idea”.  Jamie &amp; </a:t>
            </a:r>
            <a:r>
              <a:rPr lang="en-US" sz="1500" dirty="0" err="1"/>
              <a:t>Mufazzil</a:t>
            </a:r>
            <a:r>
              <a:rPr lang="en-US" sz="1500" dirty="0"/>
              <a:t> hadn’t really played many text based or point &amp; click adventure games before (as this style is rather </a:t>
            </a:r>
            <a:r>
              <a:rPr lang="en-US" sz="1500" dirty="0" err="1"/>
              <a:t>out-dated</a:t>
            </a:r>
            <a:r>
              <a:rPr lang="en-US" sz="1500" dirty="0"/>
              <a:t>), but Adam grew up playing them, so he spent a little bit of time talking about the kinds of things that take place in them – usually the collect-a-thon style.  He found a video on </a:t>
            </a:r>
            <a:r>
              <a:rPr lang="en-US" sz="1500" dirty="0" err="1"/>
              <a:t>youtube</a:t>
            </a:r>
            <a:r>
              <a:rPr lang="en-US" sz="1500" dirty="0"/>
              <a:t> that showed the typical point &amp; click puzzle design style – this video can be found </a:t>
            </a:r>
            <a:r>
              <a:rPr lang="en-US" sz="1500" dirty="0">
                <a:hlinkClick r:id="rId2"/>
              </a:rPr>
              <a:t>here</a:t>
            </a:r>
            <a:r>
              <a:rPr lang="en-US" sz="1500" dirty="0"/>
              <a:t>.  </a:t>
            </a:r>
            <a:r>
              <a:rPr lang="en-US" sz="1500" dirty="0" err="1"/>
              <a:t>Mufazzil</a:t>
            </a:r>
            <a:r>
              <a:rPr lang="en-US" sz="1500" dirty="0"/>
              <a:t> also read games articles for inspiration.</a:t>
            </a:r>
          </a:p>
          <a:p>
            <a:pPr marL="0" indent="0">
              <a:buNone/>
            </a:pPr>
            <a:r>
              <a:rPr lang="en-US" sz="1500" dirty="0"/>
              <a:t>After this initial session, we started thinking about some plot lines and objectives that could potentially shape the narrative of the game.  Very early on, we talked about a witch placing a curse on someone, and the over-arching game objective was to break the curse.</a:t>
            </a:r>
          </a:p>
          <a:p>
            <a:pPr marL="0" indent="0">
              <a:buNone/>
            </a:pPr>
            <a:r>
              <a:rPr lang="en-US" sz="1500" dirty="0"/>
              <a:t>Once we had this objective, it made sense to start building the skeleton of the game and map out a draft of the game’s decision flow, by creating a flowchart on </a:t>
            </a:r>
            <a:r>
              <a:rPr lang="en-US" sz="1500" dirty="0">
                <a:hlinkClick r:id="rId3"/>
              </a:rPr>
              <a:t>app.diagrams.net</a:t>
            </a:r>
            <a:r>
              <a:rPr lang="en-US" sz="1500" dirty="0"/>
              <a:t>.  Whilst this was initially rough, it laid down the foundations of how we could effectively refine these decisions and plan out our time before deadline.</a:t>
            </a:r>
          </a:p>
        </p:txBody>
      </p:sp>
    </p:spTree>
    <p:extLst>
      <p:ext uri="{BB962C8B-B14F-4D97-AF65-F5344CB8AC3E}">
        <p14:creationId xmlns:p14="http://schemas.microsoft.com/office/powerpoint/2010/main" val="120675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2FC049-26F4-FA68-CC26-8E7FE837D47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5386BF-DB5D-22D7-1BA4-55762421E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8E30B-E3DC-8F27-A61E-CE3D805E5B6A}"/>
              </a:ext>
            </a:extLst>
          </p:cNvPr>
          <p:cNvSpPr>
            <a:spLocks noGrp="1"/>
          </p:cNvSpPr>
          <p:nvPr>
            <p:ph type="title"/>
          </p:nvPr>
        </p:nvSpPr>
        <p:spPr>
          <a:xfrm>
            <a:off x="841248" y="548640"/>
            <a:ext cx="3600860" cy="5431536"/>
          </a:xfrm>
        </p:spPr>
        <p:txBody>
          <a:bodyPr>
            <a:normAutofit/>
          </a:bodyPr>
          <a:lstStyle/>
          <a:p>
            <a:pPr algn="ctr"/>
            <a:r>
              <a:rPr lang="en-US" sz="5400" b="1" dirty="0"/>
              <a:t>How We Planned the Game</a:t>
            </a:r>
          </a:p>
        </p:txBody>
      </p:sp>
      <p:sp>
        <p:nvSpPr>
          <p:cNvPr id="10" name="sketch line">
            <a:extLst>
              <a:ext uri="{FF2B5EF4-FFF2-40B4-BE49-F238E27FC236}">
                <a16:creationId xmlns:a16="http://schemas.microsoft.com/office/drawing/2014/main" id="{9C6EE50A-3CBD-89C7-537F-37953B9CA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3CE5052-95C5-7BE2-812F-F542CCC7CDFA}"/>
              </a:ext>
            </a:extLst>
          </p:cNvPr>
          <p:cNvGrpSpPr/>
          <p:nvPr/>
        </p:nvGrpSpPr>
        <p:grpSpPr>
          <a:xfrm>
            <a:off x="5283356" y="1112598"/>
            <a:ext cx="6272428" cy="4303620"/>
            <a:chOff x="5316407" y="1027579"/>
            <a:chExt cx="6272428" cy="4303620"/>
          </a:xfrm>
        </p:grpSpPr>
        <p:pic>
          <p:nvPicPr>
            <p:cNvPr id="5" name="Picture 4" descr="A diagram of a group&#10;&#10;Description automatically generated">
              <a:extLst>
                <a:ext uri="{FF2B5EF4-FFF2-40B4-BE49-F238E27FC236}">
                  <a16:creationId xmlns:a16="http://schemas.microsoft.com/office/drawing/2014/main" id="{F92C7E94-DC31-D65F-6C3A-5808B4ED6319}"/>
                </a:ext>
              </a:extLst>
            </p:cNvPr>
            <p:cNvPicPr>
              <a:picLocks noChangeAspect="1"/>
            </p:cNvPicPr>
            <p:nvPr/>
          </p:nvPicPr>
          <p:blipFill>
            <a:blip r:embed="rId2"/>
            <a:stretch>
              <a:fillRect/>
            </a:stretch>
          </p:blipFill>
          <p:spPr>
            <a:xfrm>
              <a:off x="5393523" y="1027579"/>
              <a:ext cx="6195312" cy="3934288"/>
            </a:xfrm>
            <a:prstGeom prst="rect">
              <a:avLst/>
            </a:prstGeom>
            <a:ln>
              <a:solidFill>
                <a:schemeClr val="accent1"/>
              </a:solidFill>
            </a:ln>
          </p:spPr>
        </p:pic>
        <p:sp>
          <p:nvSpPr>
            <p:cNvPr id="7" name="TextBox 6">
              <a:extLst>
                <a:ext uri="{FF2B5EF4-FFF2-40B4-BE49-F238E27FC236}">
                  <a16:creationId xmlns:a16="http://schemas.microsoft.com/office/drawing/2014/main" id="{E0D21012-95E9-0694-B339-394FA2FA1C7E}"/>
                </a:ext>
              </a:extLst>
            </p:cNvPr>
            <p:cNvSpPr txBox="1"/>
            <p:nvPr/>
          </p:nvSpPr>
          <p:spPr>
            <a:xfrm>
              <a:off x="5316407" y="4961867"/>
              <a:ext cx="5998245" cy="369332"/>
            </a:xfrm>
            <a:prstGeom prst="rect">
              <a:avLst/>
            </a:prstGeom>
            <a:noFill/>
          </p:spPr>
          <p:txBody>
            <a:bodyPr wrap="none" rtlCol="0">
              <a:spAutoFit/>
            </a:bodyPr>
            <a:lstStyle/>
            <a:p>
              <a:r>
                <a:rPr lang="en-US" b="1" dirty="0"/>
                <a:t>An example of our flowchart used in the planning stages</a:t>
              </a:r>
            </a:p>
          </p:txBody>
        </p:sp>
      </p:grpSp>
    </p:spTree>
    <p:extLst>
      <p:ext uri="{BB962C8B-B14F-4D97-AF65-F5344CB8AC3E}">
        <p14:creationId xmlns:p14="http://schemas.microsoft.com/office/powerpoint/2010/main" val="4267344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1398</TotalTime>
  <Words>3182</Words>
  <Application>Microsoft Macintosh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Code Nation - Python Game Project  Knight’s End</vt:lpstr>
      <vt:lpstr>Game Plot</vt:lpstr>
      <vt:lpstr>Characters</vt:lpstr>
      <vt:lpstr>Endings</vt:lpstr>
      <vt:lpstr>How did we come to decide on this game idea?</vt:lpstr>
      <vt:lpstr>Key Features</vt:lpstr>
      <vt:lpstr>Goals as a Team</vt:lpstr>
      <vt:lpstr>How We Planned the Game</vt:lpstr>
      <vt:lpstr>How We Planned the Game</vt:lpstr>
      <vt:lpstr>Your Role in the Team   Adam</vt:lpstr>
      <vt:lpstr>Your Role in the Team   Jamie</vt:lpstr>
      <vt:lpstr>Your Role in the Team   Mufazzil</vt:lpstr>
      <vt:lpstr>Challenges if Front-End was Incorporated into this Project?</vt:lpstr>
      <vt:lpstr>Trello</vt:lpstr>
      <vt:lpstr>Microsoft Teams</vt:lpstr>
      <vt:lpstr>Working in a Team   Adam</vt:lpstr>
      <vt:lpstr>Working in a Team   Jamie</vt:lpstr>
      <vt:lpstr>Working in a Team   Mufazzil</vt:lpstr>
      <vt:lpstr>Testing</vt:lpstr>
      <vt:lpstr>How Would the Experience Be Different if You Did This Project Alone?</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Butler</dc:creator>
  <cp:lastModifiedBy>Adam Butler</cp:lastModifiedBy>
  <cp:revision>7</cp:revision>
  <dcterms:created xsi:type="dcterms:W3CDTF">2024-09-26T09:51:49Z</dcterms:created>
  <dcterms:modified xsi:type="dcterms:W3CDTF">2024-09-27T10:00:50Z</dcterms:modified>
</cp:coreProperties>
</file>