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Encode Sans Semi Condensed"/>
      <p:regular r:id="rId19"/>
      <p:bold r:id="rId20"/>
    </p:embeddedFont>
    <p:embeddedFont>
      <p:font typeface="Encode Sans Semi Condensed Ligh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SemiCondensed-bold.fntdata"/><Relationship Id="rId11" Type="http://schemas.openxmlformats.org/officeDocument/2006/relationships/slide" Target="slides/slide7.xml"/><Relationship Id="rId22" Type="http://schemas.openxmlformats.org/officeDocument/2006/relationships/font" Target="fonts/EncodeSansSemiCondensedLight-bold.fntdata"/><Relationship Id="rId10" Type="http://schemas.openxmlformats.org/officeDocument/2006/relationships/slide" Target="slides/slide6.xml"/><Relationship Id="rId21" Type="http://schemas.openxmlformats.org/officeDocument/2006/relationships/font" Target="fonts/EncodeSansSemiCondensedLight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ncodeSansSemiCondensed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066cdfe634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066cdfe63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066cdfe634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066cdfe63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0556d89e6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10556d89e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1066cdfe63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1066cdfe6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1066cdfe634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1066cdfe6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066cdfe63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066cdfe6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/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op drawing">
  <p:cSld name="BLANK_1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_1">
    <p:bg>
      <p:bgPr>
        <a:solidFill>
          <a:schemeClr val="accent2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rect b="b" l="l" r="r" t="t"/>
                  <a:pathLst>
                    <a:path extrusionOk="0" h="168416" w="179593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rect b="b" l="l" r="r" t="t"/>
                  <a:pathLst>
                    <a:path extrusionOk="0" h="462047" w="453667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rect b="b" l="l" r="r" t="t"/>
                  <a:pathLst>
                    <a:path extrusionOk="0" h="638209" w="478297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rect b="b" l="l" r="r" t="t"/>
                  <a:pathLst>
                    <a:path extrusionOk="0" h="117177" w="119489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rect b="b" l="l" r="r" t="t"/>
                  <a:pathLst>
                    <a:path extrusionOk="0" h="221107" w="150661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rect b="b" l="l" r="r" t="t"/>
                  <a:pathLst>
                    <a:path extrusionOk="0" h="350998" w="16669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rect b="b" l="l" r="r" t="t"/>
                  <a:pathLst>
                    <a:path extrusionOk="0" h="637356" w="261578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rect b="b" l="l" r="r" t="t"/>
                  <a:pathLst>
                    <a:path extrusionOk="0" h="197298" w="160096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rect b="b" l="l" r="r" t="t"/>
                  <a:pathLst>
                    <a:path extrusionOk="0" h="850085" w="274793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rect b="b" l="l" r="r" t="t"/>
                  <a:pathLst>
                    <a:path extrusionOk="0" h="500199" w="51095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rect b="b" l="l" r="r" t="t"/>
                  <a:pathLst>
                    <a:path extrusionOk="0" h="214629" w="488949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rect b="b" l="l" r="r" t="t"/>
                  <a:pathLst>
                    <a:path extrusionOk="0" h="234649" w="219884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rect b="b" l="l" r="r" t="t"/>
                  <a:pathLst>
                    <a:path extrusionOk="0" h="928227" w="530958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rect b="b" l="l" r="r" t="t"/>
                  <a:pathLst>
                    <a:path extrusionOk="0" h="222824" w="215728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rect b="b" l="l" r="r" t="t"/>
                  <a:pathLst>
                    <a:path extrusionOk="0" h="540604" w="389306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rect b="b" l="l" r="r" t="t"/>
                  <a:pathLst>
                    <a:path extrusionOk="0" h="990908" w="404159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rect b="b" l="l" r="r" t="t"/>
                  <a:pathLst>
                    <a:path extrusionOk="0" h="229478" w="324636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 txBox="1"/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79" name="Google Shape;179;p3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fmla="val 13399399" name="adj1"/>
              <a:gd fmla="val 8184747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fmla="val 11949430" name="adj1"/>
              <a:gd fmla="val 9637875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fmla="val 13399399" name="adj1"/>
              <a:gd fmla="val 8184747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fmla="val 11949430" name="adj1"/>
              <a:gd fmla="val 9637875" name="adj2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"/>
          <p:cNvSpPr txBox="1"/>
          <p:nvPr>
            <p:ph idx="1" type="body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indent="-4572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indent="-45720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indent="-457200" lvl="3" marL="18288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indent="-457200" lvl="4" marL="22860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b="1" sz="600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30" name="Google Shape;430;p5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31" name="Google Shape;431;p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63" name="Google Shape;563;p6"/>
          <p:cNvSpPr txBox="1"/>
          <p:nvPr>
            <p:ph idx="1" type="body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4" name="Google Shape;564;p6"/>
          <p:cNvSpPr txBox="1"/>
          <p:nvPr>
            <p:ph idx="2" type="body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65" name="Google Shape;565;p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97" name="Google Shape;697;p7"/>
          <p:cNvSpPr txBox="1"/>
          <p:nvPr>
            <p:ph idx="1" type="body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98" name="Google Shape;698;p7"/>
          <p:cNvSpPr txBox="1"/>
          <p:nvPr>
            <p:ph idx="2" type="body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99" name="Google Shape;699;p7"/>
          <p:cNvSpPr txBox="1"/>
          <p:nvPr>
            <p:ph idx="3" type="body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00" name="Google Shape;700;p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1" name="Google Shape;701;p7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13" name="Google Shape;813;p8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"/>
          <p:cNvSpPr txBox="1"/>
          <p:nvPr>
            <p:ph idx="1" type="body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945" name="Google Shape;945;p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6" name="Google Shape;946;p9"/>
          <p:cNvGrpSpPr/>
          <p:nvPr/>
        </p:nvGrpSpPr>
        <p:grpSpPr>
          <a:xfrm>
            <a:off x="2123897" y="-3"/>
            <a:ext cx="248884" cy="1079826"/>
            <a:chOff x="6176324" y="1765810"/>
            <a:chExt cx="466512" cy="2024421"/>
          </a:xfrm>
        </p:grpSpPr>
        <p:sp>
          <p:nvSpPr>
            <p:cNvPr id="947" name="Google Shape;947;p9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9"/>
          <p:cNvGrpSpPr/>
          <p:nvPr/>
        </p:nvGrpSpPr>
        <p:grpSpPr>
          <a:xfrm>
            <a:off x="6105618" y="-6"/>
            <a:ext cx="314981" cy="715683"/>
            <a:chOff x="4897958" y="2723139"/>
            <a:chExt cx="514087" cy="1168081"/>
          </a:xfrm>
        </p:grpSpPr>
        <p:sp>
          <p:nvSpPr>
            <p:cNvPr id="950" name="Google Shape;950;p9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3821579" y="-5"/>
            <a:ext cx="248873" cy="666692"/>
            <a:chOff x="5578966" y="2874382"/>
            <a:chExt cx="406190" cy="1088121"/>
          </a:xfrm>
        </p:grpSpPr>
        <p:sp>
          <p:nvSpPr>
            <p:cNvPr id="953" name="Google Shape;953;p9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9"/>
          <p:cNvGrpSpPr/>
          <p:nvPr/>
        </p:nvGrpSpPr>
        <p:grpSpPr>
          <a:xfrm>
            <a:off x="4797694" y="-1"/>
            <a:ext cx="285832" cy="1167629"/>
            <a:chOff x="6176324" y="1884520"/>
            <a:chExt cx="466512" cy="1905711"/>
          </a:xfrm>
        </p:grpSpPr>
        <p:sp>
          <p:nvSpPr>
            <p:cNvPr id="956" name="Google Shape;956;p9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2497918" y="-1"/>
            <a:ext cx="291985" cy="626860"/>
            <a:chOff x="6798998" y="2578195"/>
            <a:chExt cx="476555" cy="1023111"/>
          </a:xfrm>
        </p:grpSpPr>
        <p:sp>
          <p:nvSpPr>
            <p:cNvPr id="959" name="Google Shape;959;p9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6996805" y="1"/>
            <a:ext cx="104448" cy="835379"/>
            <a:chOff x="7576714" y="1965553"/>
            <a:chExt cx="170472" cy="1363439"/>
          </a:xfrm>
        </p:grpSpPr>
        <p:sp>
          <p:nvSpPr>
            <p:cNvPr id="962" name="Google Shape;962;p9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9"/>
          <p:cNvGrpSpPr/>
          <p:nvPr/>
        </p:nvGrpSpPr>
        <p:grpSpPr>
          <a:xfrm>
            <a:off x="3185950" y="-4"/>
            <a:ext cx="176687" cy="1310262"/>
            <a:chOff x="7883572" y="1683399"/>
            <a:chExt cx="288375" cy="2138505"/>
          </a:xfrm>
        </p:grpSpPr>
        <p:sp>
          <p:nvSpPr>
            <p:cNvPr id="965" name="Google Shape;965;p9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2478543" y="103446"/>
            <a:ext cx="96683" cy="110722"/>
            <a:chOff x="3462796" y="2555878"/>
            <a:chExt cx="157798" cy="180711"/>
          </a:xfrm>
        </p:grpSpPr>
        <p:sp>
          <p:nvSpPr>
            <p:cNvPr id="968" name="Google Shape;968;p9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4244226" y="715679"/>
            <a:ext cx="110533" cy="116447"/>
            <a:chOff x="3770248" y="2527300"/>
            <a:chExt cx="180404" cy="190055"/>
          </a:xfrm>
        </p:grpSpPr>
        <p:sp>
          <p:nvSpPr>
            <p:cNvPr id="975" name="Google Shape;975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9"/>
          <p:cNvGrpSpPr/>
          <p:nvPr/>
        </p:nvGrpSpPr>
        <p:grpSpPr>
          <a:xfrm>
            <a:off x="6547056" y="29477"/>
            <a:ext cx="131398" cy="150478"/>
            <a:chOff x="3462796" y="2555878"/>
            <a:chExt cx="157798" cy="180711"/>
          </a:xfrm>
        </p:grpSpPr>
        <p:sp>
          <p:nvSpPr>
            <p:cNvPr id="980" name="Google Shape;980;p9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9"/>
          <p:cNvGrpSpPr/>
          <p:nvPr/>
        </p:nvGrpSpPr>
        <p:grpSpPr>
          <a:xfrm>
            <a:off x="5436611" y="1013080"/>
            <a:ext cx="150222" cy="158259"/>
            <a:chOff x="3770248" y="2527300"/>
            <a:chExt cx="180404" cy="190055"/>
          </a:xfrm>
        </p:grpSpPr>
        <p:sp>
          <p:nvSpPr>
            <p:cNvPr id="987" name="Google Shape;987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9"/>
          <p:cNvGrpSpPr/>
          <p:nvPr/>
        </p:nvGrpSpPr>
        <p:grpSpPr>
          <a:xfrm rot="5400000">
            <a:off x="5283010" y="299034"/>
            <a:ext cx="131398" cy="150460"/>
            <a:chOff x="3462796" y="2555878"/>
            <a:chExt cx="157798" cy="180711"/>
          </a:xfrm>
        </p:grpSpPr>
        <p:sp>
          <p:nvSpPr>
            <p:cNvPr id="992" name="Google Shape;992;p9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9"/>
          <p:cNvGrpSpPr/>
          <p:nvPr/>
        </p:nvGrpSpPr>
        <p:grpSpPr>
          <a:xfrm>
            <a:off x="2111378" y="797091"/>
            <a:ext cx="110533" cy="116447"/>
            <a:chOff x="3770248" y="2527300"/>
            <a:chExt cx="180404" cy="190055"/>
          </a:xfrm>
        </p:grpSpPr>
        <p:sp>
          <p:nvSpPr>
            <p:cNvPr id="999" name="Google Shape;999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9"/>
          <p:cNvGrpSpPr/>
          <p:nvPr/>
        </p:nvGrpSpPr>
        <p:grpSpPr>
          <a:xfrm rot="-2700000">
            <a:off x="7021573" y="1207759"/>
            <a:ext cx="110522" cy="116435"/>
            <a:chOff x="3770248" y="2527300"/>
            <a:chExt cx="180404" cy="190055"/>
          </a:xfrm>
        </p:grpSpPr>
        <p:sp>
          <p:nvSpPr>
            <p:cNvPr id="1004" name="Google Shape;1004;p9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9"/>
          <p:cNvGrpSpPr/>
          <p:nvPr/>
        </p:nvGrpSpPr>
        <p:grpSpPr>
          <a:xfrm>
            <a:off x="3301930" y="-2"/>
            <a:ext cx="641313" cy="1441454"/>
            <a:chOff x="2484475" y="746199"/>
            <a:chExt cx="1046700" cy="2352626"/>
          </a:xfrm>
        </p:grpSpPr>
        <p:sp>
          <p:nvSpPr>
            <p:cNvPr id="1009" name="Google Shape;1009;p9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12" name="Google Shape;1012;p9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13" name="Google Shape;1013;p9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6" name="Google Shape;1016;p9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7" name="Google Shape;1017;p9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18" name="Google Shape;1018;p9"/>
          <p:cNvGrpSpPr/>
          <p:nvPr/>
        </p:nvGrpSpPr>
        <p:grpSpPr>
          <a:xfrm>
            <a:off x="4207129" y="-1"/>
            <a:ext cx="554672" cy="791533"/>
            <a:chOff x="3961868" y="621833"/>
            <a:chExt cx="905291" cy="1291877"/>
          </a:xfrm>
        </p:grpSpPr>
        <p:grpSp>
          <p:nvGrpSpPr>
            <p:cNvPr id="1019" name="Google Shape;1019;p9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2" name="Google Shape;1022;p9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023" name="Google Shape;1023;p9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24" name="Google Shape;1024;p9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25" name="Google Shape;1025;p9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9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9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8" name="Google Shape;1028;p9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9" name="Google Shape;1029;p9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30" name="Google Shape;1030;p9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31" name="Google Shape;1031;p9"/>
          <p:cNvGrpSpPr/>
          <p:nvPr/>
        </p:nvGrpSpPr>
        <p:grpSpPr>
          <a:xfrm>
            <a:off x="4962190" y="-7"/>
            <a:ext cx="320336" cy="486565"/>
            <a:chOff x="5194218" y="621823"/>
            <a:chExt cx="522827" cy="794132"/>
          </a:xfrm>
        </p:grpSpPr>
        <p:grpSp>
          <p:nvGrpSpPr>
            <p:cNvPr id="1032" name="Google Shape;1032;p9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036" name="Google Shape;1036;p9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037" name="Google Shape;1037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1" name="Google Shape;1041;p9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2" name="Google Shape;1042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43" name="Google Shape;1043;p9"/>
          <p:cNvGrpSpPr/>
          <p:nvPr/>
        </p:nvGrpSpPr>
        <p:grpSpPr>
          <a:xfrm>
            <a:off x="6573945" y="2"/>
            <a:ext cx="527288" cy="1319623"/>
            <a:chOff x="7824797" y="870572"/>
            <a:chExt cx="860597" cy="2153783"/>
          </a:xfrm>
        </p:grpSpPr>
        <p:grpSp>
          <p:nvGrpSpPr>
            <p:cNvPr id="1044" name="Google Shape;1044;p9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048" name="Google Shape;1048;p9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049" name="Google Shape;1049;p9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9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54" name="Google Shape;1054;p9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55" name="Google Shape;1055;p9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56" name="Google Shape;1056;p9"/>
          <p:cNvGrpSpPr/>
          <p:nvPr/>
        </p:nvGrpSpPr>
        <p:grpSpPr>
          <a:xfrm>
            <a:off x="2510399" y="7"/>
            <a:ext cx="641313" cy="1028549"/>
            <a:chOff x="1192601" y="746213"/>
            <a:chExt cx="1046700" cy="1678715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1" name="Google Shape;1061;p9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62" name="Google Shape;1062;p9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9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69" name="Google Shape;1069;p9"/>
          <p:cNvGrpSpPr/>
          <p:nvPr/>
        </p:nvGrpSpPr>
        <p:grpSpPr>
          <a:xfrm>
            <a:off x="5462591" y="6"/>
            <a:ext cx="641313" cy="1178098"/>
            <a:chOff x="6010934" y="870580"/>
            <a:chExt cx="1046700" cy="1922797"/>
          </a:xfrm>
        </p:grpSpPr>
        <p:grpSp>
          <p:nvGrpSpPr>
            <p:cNvPr id="1070" name="Google Shape;1070;p9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074" name="Google Shape;1074;p9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75" name="Google Shape;1075;p9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0" name="Google Shape;1080;p9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81" name="Google Shape;1081;p9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2" name="Google Shape;1082;p9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3" name="Google Shape;1083;p9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84" name="Google Shape;1084;p9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grpSp>
        <p:nvGrpSpPr>
          <p:cNvPr id="1085" name="Google Shape;1085;p9"/>
          <p:cNvGrpSpPr/>
          <p:nvPr/>
        </p:nvGrpSpPr>
        <p:grpSpPr>
          <a:xfrm>
            <a:off x="2221896" y="1"/>
            <a:ext cx="320336" cy="1232124"/>
            <a:chOff x="721731" y="746204"/>
            <a:chExt cx="522827" cy="2010974"/>
          </a:xfrm>
        </p:grpSpPr>
        <p:grpSp>
          <p:nvGrpSpPr>
            <p:cNvPr id="1086" name="Google Shape;1086;p9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087" name="Google Shape;1087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9" name="Google Shape;1089;p9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090" name="Google Shape;1090;p9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1" name="Google Shape;1091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92" name="Google Shape;1092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5" name="Google Shape;1095;p9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6" name="Google Shape;1096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sz="3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/>
          <p:nvPr>
            <p:ph type="ctrTitle"/>
          </p:nvPr>
        </p:nvSpPr>
        <p:spPr>
          <a:xfrm>
            <a:off x="855300" y="2986150"/>
            <a:ext cx="7433400" cy="81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Studi,</a:t>
            </a:r>
            <a:endParaRPr/>
          </a:p>
        </p:txBody>
      </p:sp>
      <p:sp>
        <p:nvSpPr>
          <p:cNvPr id="1572" name="Google Shape;1572;p13"/>
          <p:cNvSpPr txBox="1"/>
          <p:nvPr>
            <p:ph type="ctrTitle"/>
          </p:nvPr>
        </p:nvSpPr>
        <p:spPr>
          <a:xfrm>
            <a:off x="2279550" y="3796450"/>
            <a:ext cx="4584900" cy="81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smarter flashcards app</a:t>
            </a:r>
            <a:endParaRPr sz="3200"/>
          </a:p>
        </p:txBody>
      </p:sp>
      <p:sp>
        <p:nvSpPr>
          <p:cNvPr id="1573" name="Google Shape;1573;p13"/>
          <p:cNvSpPr txBox="1"/>
          <p:nvPr/>
        </p:nvSpPr>
        <p:spPr>
          <a:xfrm>
            <a:off x="621650" y="4679175"/>
            <a:ext cx="47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Karthik Gnanakumar and Akheel Shaik</a:t>
            </a: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22"/>
          <p:cNvSpPr txBox="1"/>
          <p:nvPr>
            <p:ph type="ctrTitle"/>
          </p:nvPr>
        </p:nvSpPr>
        <p:spPr>
          <a:xfrm>
            <a:off x="1585825" y="2053500"/>
            <a:ext cx="4873800" cy="63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645" name="Google Shape;1645;p22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How did we build this app?</a:t>
            </a:r>
            <a:endParaRPr/>
          </a:p>
        </p:txBody>
      </p:sp>
      <p:sp>
        <p:nvSpPr>
          <p:cNvPr id="1646" name="Google Shape;1646;p22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</a:t>
            </a:r>
            <a:endParaRPr b="1" sz="720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23"/>
          <p:cNvSpPr txBox="1"/>
          <p:nvPr>
            <p:ph idx="1" type="body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Next.js w/ TypeScript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⊹"/>
            </a:pPr>
            <a:r>
              <a:rPr lang="en"/>
              <a:t>Frontend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⊹"/>
            </a:pPr>
            <a:r>
              <a:rPr lang="en"/>
              <a:t>Material UI</a:t>
            </a:r>
            <a:endParaRPr/>
          </a:p>
        </p:txBody>
      </p:sp>
      <p:sp>
        <p:nvSpPr>
          <p:cNvPr id="1652" name="Google Shape;1652;p23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53" name="Google Shape;1653;p23"/>
          <p:cNvSpPr txBox="1"/>
          <p:nvPr>
            <p:ph idx="2" type="body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Strapi</a:t>
            </a:r>
            <a:endParaRPr b="1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⊹"/>
            </a:pPr>
            <a:r>
              <a:rPr lang="en"/>
              <a:t>Backend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⊹"/>
            </a:pPr>
            <a:r>
              <a:rPr lang="en"/>
              <a:t>SQLite</a:t>
            </a:r>
            <a:endParaRPr/>
          </a:p>
        </p:txBody>
      </p:sp>
      <p:sp>
        <p:nvSpPr>
          <p:cNvPr id="1654" name="Google Shape;1654;p23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5" name="Google Shape;16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00" y="2882247"/>
            <a:ext cx="2536499" cy="179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6" name="Google Shape;16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438" y="3014837"/>
            <a:ext cx="1441425" cy="14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4"/>
          <p:cNvSpPr txBox="1"/>
          <p:nvPr>
            <p:ph idx="4294967295" type="ctrTitle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1662" name="Google Shape;1662;p24"/>
          <p:cNvSpPr txBox="1"/>
          <p:nvPr>
            <p:ph idx="4294967295" type="body"/>
          </p:nvPr>
        </p:nvSpPr>
        <p:spPr>
          <a:xfrm>
            <a:off x="855300" y="2284438"/>
            <a:ext cx="4694400" cy="18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Any questions?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3" name="Google Shape;1663;p2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64" name="Google Shape;1664;p24"/>
          <p:cNvSpPr txBox="1"/>
          <p:nvPr/>
        </p:nvSpPr>
        <p:spPr>
          <a:xfrm>
            <a:off x="529000" y="3558050"/>
            <a:ext cx="54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Project Code: https://github.com/akheel-s/CSE-111-Project-Code.git</a:t>
            </a:r>
            <a:endParaRPr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665" name="Google Shape;1665;p24"/>
          <p:cNvSpPr txBox="1"/>
          <p:nvPr/>
        </p:nvSpPr>
        <p:spPr>
          <a:xfrm>
            <a:off x="529000" y="3105500"/>
            <a:ext cx="478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Project Content: </a:t>
            </a:r>
            <a:r>
              <a:rPr lang="en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https://github.com/akheel-s/CSE-111-Project.git</a:t>
            </a:r>
            <a:endParaRPr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4"/>
          <p:cNvSpPr txBox="1"/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1579" name="Google Shape;1579;p14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Why did we build this app?</a:t>
            </a:r>
            <a:endParaRPr/>
          </a:p>
        </p:txBody>
      </p:sp>
      <p:sp>
        <p:nvSpPr>
          <p:cNvPr id="1580" name="Google Shape;1580;p14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b="1" sz="720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/>
          <p:nvPr>
            <p:ph idx="4294967295" type="ctrTitle"/>
          </p:nvPr>
        </p:nvSpPr>
        <p:spPr>
          <a:xfrm>
            <a:off x="2577775" y="1140775"/>
            <a:ext cx="3592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Quizlet</a:t>
            </a:r>
            <a:r>
              <a:rPr lang="en" sz="7200">
                <a:solidFill>
                  <a:schemeClr val="lt1"/>
                </a:solidFill>
              </a:rPr>
              <a:t>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586" name="Google Shape;1586;p15"/>
          <p:cNvSpPr txBox="1"/>
          <p:nvPr>
            <p:ph idx="4294967295" type="subTitle"/>
          </p:nvPr>
        </p:nvSpPr>
        <p:spPr>
          <a:xfrm>
            <a:off x="2577775" y="2340388"/>
            <a:ext cx="42684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⊹"/>
            </a:pPr>
            <a:r>
              <a:rPr lang="en" sz="2000"/>
              <a:t>Flashcard Management System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⊹"/>
            </a:pPr>
            <a:r>
              <a:rPr lang="en" sz="2000"/>
              <a:t>Goal: Active Recall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⊹"/>
            </a:pPr>
            <a:r>
              <a:rPr lang="en" sz="2000"/>
              <a:t>Problem: Keep practicing </a:t>
            </a:r>
            <a:r>
              <a:rPr lang="en" sz="2000"/>
              <a:t>confident</a:t>
            </a:r>
            <a:r>
              <a:rPr lang="en" sz="2000"/>
              <a:t> flashcards</a:t>
            </a:r>
            <a:endParaRPr sz="2000"/>
          </a:p>
        </p:txBody>
      </p:sp>
      <p:pic>
        <p:nvPicPr>
          <p:cNvPr id="1587" name="Google Shape;15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5" y="1552987"/>
            <a:ext cx="2037524" cy="203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1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/>
          <p:nvPr>
            <p:ph idx="4294967295" type="ctrTitle"/>
          </p:nvPr>
        </p:nvSpPr>
        <p:spPr>
          <a:xfrm>
            <a:off x="2239200" y="3311225"/>
            <a:ext cx="4665600" cy="7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Vision</a:t>
            </a:r>
            <a:endParaRPr sz="6000"/>
          </a:p>
        </p:txBody>
      </p:sp>
      <p:sp>
        <p:nvSpPr>
          <p:cNvPr id="1594" name="Google Shape;1594;p16"/>
          <p:cNvSpPr txBox="1"/>
          <p:nvPr>
            <p:ph idx="4294967295" type="subTitle"/>
          </p:nvPr>
        </p:nvSpPr>
        <p:spPr>
          <a:xfrm>
            <a:off x="2239200" y="4078626"/>
            <a:ext cx="4665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I want a system that knows which cards I need to practice and when to practice them.</a:t>
            </a:r>
            <a:endParaRPr sz="2000"/>
          </a:p>
        </p:txBody>
      </p:sp>
      <p:sp>
        <p:nvSpPr>
          <p:cNvPr id="1595" name="Google Shape;1595;p16"/>
          <p:cNvSpPr/>
          <p:nvPr/>
        </p:nvSpPr>
        <p:spPr>
          <a:xfrm>
            <a:off x="4450232" y="1181025"/>
            <a:ext cx="1670478" cy="169271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96" name="Google Shape;1596;p16"/>
          <p:cNvSpPr/>
          <p:nvPr/>
        </p:nvSpPr>
        <p:spPr>
          <a:xfrm rot="1473023">
            <a:off x="2931399" y="2026194"/>
            <a:ext cx="976662" cy="951379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97" name="Google Shape;1597;p16"/>
          <p:cNvSpPr/>
          <p:nvPr/>
        </p:nvSpPr>
        <p:spPr>
          <a:xfrm>
            <a:off x="3852432" y="1492068"/>
            <a:ext cx="427595" cy="41551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98" name="Google Shape;1598;p16"/>
          <p:cNvSpPr/>
          <p:nvPr/>
        </p:nvSpPr>
        <p:spPr>
          <a:xfrm rot="2487139">
            <a:off x="3852160" y="2904609"/>
            <a:ext cx="304226" cy="29563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99" name="Google Shape;1599;p1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0" name="Google Shape;1600;p16"/>
          <p:cNvSpPr txBox="1"/>
          <p:nvPr>
            <p:ph idx="4294967295" type="ctrTitle"/>
          </p:nvPr>
        </p:nvSpPr>
        <p:spPr>
          <a:xfrm>
            <a:off x="91850" y="1492075"/>
            <a:ext cx="2536500" cy="7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Front End:</a:t>
            </a:r>
            <a:endParaRPr sz="6000"/>
          </a:p>
        </p:txBody>
      </p:sp>
      <p:sp>
        <p:nvSpPr>
          <p:cNvPr id="1601" name="Google Shape;1601;p16"/>
          <p:cNvSpPr txBox="1"/>
          <p:nvPr>
            <p:ph idx="4294967295" type="ctrTitle"/>
          </p:nvPr>
        </p:nvSpPr>
        <p:spPr>
          <a:xfrm>
            <a:off x="6607500" y="1492063"/>
            <a:ext cx="2536500" cy="7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Back</a:t>
            </a:r>
            <a:r>
              <a:rPr lang="en" sz="6000"/>
              <a:t> End:</a:t>
            </a:r>
            <a:endParaRPr sz="6000"/>
          </a:p>
        </p:txBody>
      </p:sp>
      <p:pic>
        <p:nvPicPr>
          <p:cNvPr id="1602" name="Google Shape;16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0697"/>
            <a:ext cx="2536499" cy="179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038" y="2535687"/>
            <a:ext cx="1441425" cy="144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16"/>
          <p:cNvSpPr txBox="1"/>
          <p:nvPr>
            <p:ph idx="4294967295" type="subTitle"/>
          </p:nvPr>
        </p:nvSpPr>
        <p:spPr>
          <a:xfrm>
            <a:off x="710550" y="4152100"/>
            <a:ext cx="1115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React</a:t>
            </a:r>
            <a:endParaRPr sz="2000"/>
          </a:p>
        </p:txBody>
      </p:sp>
      <p:sp>
        <p:nvSpPr>
          <p:cNvPr id="1605" name="Google Shape;1605;p16"/>
          <p:cNvSpPr txBox="1"/>
          <p:nvPr>
            <p:ph idx="4294967295" type="subTitle"/>
          </p:nvPr>
        </p:nvSpPr>
        <p:spPr>
          <a:xfrm>
            <a:off x="7318050" y="4152100"/>
            <a:ext cx="1115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Strapi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17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611" name="Google Shape;1611;p1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2" name="Google Shape;16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75" y="1642500"/>
            <a:ext cx="5963226" cy="27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8"/>
          <p:cNvSpPr txBox="1"/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618" name="Google Shape;1618;p18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What are its features?</a:t>
            </a:r>
            <a:endParaRPr/>
          </a:p>
        </p:txBody>
      </p:sp>
      <p:sp>
        <p:nvSpPr>
          <p:cNvPr id="1619" name="Google Shape;1619;p1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b="1" sz="720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1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625" name="Google Shape;16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25" y="1159800"/>
            <a:ext cx="5055750" cy="37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19"/>
          <p:cNvSpPr txBox="1"/>
          <p:nvPr>
            <p:ph idx="4294967295" type="ctrTitle"/>
          </p:nvPr>
        </p:nvSpPr>
        <p:spPr>
          <a:xfrm>
            <a:off x="1567325" y="0"/>
            <a:ext cx="53166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Use Case Diagram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0"/>
          <p:cNvSpPr txBox="1"/>
          <p:nvPr>
            <p:ph type="ctrTitle"/>
          </p:nvPr>
        </p:nvSpPr>
        <p:spPr>
          <a:xfrm>
            <a:off x="1585825" y="2053500"/>
            <a:ext cx="4873800" cy="63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Entity Relationship diagram &amp; the RDBMS</a:t>
            </a:r>
            <a:endParaRPr/>
          </a:p>
        </p:txBody>
      </p:sp>
      <p:sp>
        <p:nvSpPr>
          <p:cNvPr id="1632" name="Google Shape;1632;p20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these features interact with the database?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20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 b="1" sz="720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2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9" name="Google Shape;1639;p21"/>
          <p:cNvPicPr preferRelativeResize="0"/>
          <p:nvPr/>
        </p:nvPicPr>
        <p:blipFill rotWithShape="1">
          <a:blip r:embed="rId3">
            <a:alphaModFix/>
          </a:blip>
          <a:srcRect b="1390" l="0" r="0" t="1390"/>
          <a:stretch/>
        </p:blipFill>
        <p:spPr>
          <a:xfrm>
            <a:off x="152400" y="152400"/>
            <a:ext cx="83850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