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5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36"/>
    <p:restoredTop sz="94582"/>
  </p:normalViewPr>
  <p:slideViewPr>
    <p:cSldViewPr snapToGrid="0">
      <p:cViewPr varScale="1">
        <p:scale>
          <a:sx n="110" d="100"/>
          <a:sy n="110" d="100"/>
        </p:scale>
        <p:origin x="2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15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5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2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44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71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4/7/24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63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4/7/24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0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9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0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4/7/24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8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D0D92BC-42A9-434B-8530-ADBF4485E407}" type="datetimeFigureOut">
              <a:rPr lang="en-US" smtClean="0"/>
              <a:t>4/7/24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5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4/7/24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59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ayitusa.com/tag/jerry-jone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nd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amar Jackson is near-unanimous for his second AP NFL Most Valuable Player  award">
            <a:extLst>
              <a:ext uri="{FF2B5EF4-FFF2-40B4-BE49-F238E27FC236}">
                <a16:creationId xmlns:a16="http://schemas.microsoft.com/office/drawing/2014/main" id="{E7708690-E802-A74E-3A9A-2D0D5BADFF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D65F91-FFCF-AE26-4482-2EA7D78AA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1126" y="2278284"/>
            <a:ext cx="9809747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 sz="2900" b="1" dirty="0">
                <a:solidFill>
                  <a:schemeClr val="tx1"/>
                </a:solidFill>
              </a:rPr>
              <a:t>Regression Analysis: </a:t>
            </a:r>
            <a:br>
              <a:rPr lang="en-US" sz="2900" b="1" dirty="0">
                <a:solidFill>
                  <a:schemeClr val="tx1"/>
                </a:solidFill>
              </a:rPr>
            </a:br>
            <a:r>
              <a:rPr lang="en-US" sz="2900" b="1" dirty="0">
                <a:solidFill>
                  <a:schemeClr val="tx1"/>
                </a:solidFill>
              </a:rPr>
              <a:t>NFL Games &amp; Offensive Points Scored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844FA8-5832-14A6-87A9-FC7C0970F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6202487"/>
            <a:ext cx="6801612" cy="433842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Adem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Khelifi</a:t>
            </a:r>
            <a:r>
              <a:rPr lang="en-US" b="1" dirty="0">
                <a:solidFill>
                  <a:schemeClr val="tx1"/>
                </a:solidFill>
              </a:rPr>
              <a:t> &amp; Patrick Haynes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88DA97-BB86-5BF9-1DE2-7BFE4132AF24}"/>
              </a:ext>
            </a:extLst>
          </p:cNvPr>
          <p:cNvSpPr txBox="1"/>
          <p:nvPr/>
        </p:nvSpPr>
        <p:spPr>
          <a:xfrm>
            <a:off x="9570770" y="6870700"/>
            <a:ext cx="262123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3" tooltip="https://www.playitusa.com/tag/jerry-jone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</a:t>
            </a:r>
            <a:r>
              <a:rPr lang="en-US" sz="700" dirty="0" err="1">
                <a:solidFill>
                  <a:srgbClr val="FFFFFF"/>
                </a:solidFill>
              </a:rPr>
              <a:t>Autho</a:t>
            </a:r>
            <a:r>
              <a:rPr lang="en-US" sz="700" dirty="0">
                <a:solidFill>
                  <a:srgbClr val="FFFFFF"/>
                </a:solidFill>
              </a:rPr>
              <a:t> is licensed under </a:t>
            </a:r>
            <a:r>
              <a:rPr lang="en-US" sz="700" dirty="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521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83AD-101A-1F08-B277-271414F3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78776"/>
            <a:ext cx="4486656" cy="1174991"/>
          </a:xfrm>
        </p:spPr>
        <p:txBody>
          <a:bodyPr>
            <a:normAutofit/>
          </a:bodyPr>
          <a:lstStyle/>
          <a:p>
            <a:r>
              <a:rPr lang="en-US" sz="2400" dirty="0"/>
              <a:t>Overview OF Dataset &amp; Dependent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56921-FFDF-9471-04F3-0AB0E8759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16629"/>
            <a:ext cx="4486656" cy="3479315"/>
          </a:xfrm>
        </p:spPr>
        <p:txBody>
          <a:bodyPr>
            <a:normAutofit/>
          </a:bodyPr>
          <a:lstStyle/>
          <a:p>
            <a:r>
              <a:rPr lang="en-US" sz="2400" dirty="0"/>
              <a:t>The dataset provides predictors from 100 sampled NFL games</a:t>
            </a:r>
          </a:p>
          <a:p>
            <a:pPr lvl="1"/>
            <a:r>
              <a:rPr lang="en-US" sz="2000" dirty="0"/>
              <a:t>Contains both ratio data (e.g., rushing and passing yards) and categorical data (e.g., home-field advantage) with dummy variables</a:t>
            </a:r>
          </a:p>
          <a:p>
            <a:pPr lvl="1"/>
            <a:r>
              <a:rPr lang="en-US" sz="2000" dirty="0"/>
              <a:t>Dependent Variable: Offensive Points Scored</a:t>
            </a:r>
          </a:p>
        </p:txBody>
      </p:sp>
      <p:pic>
        <p:nvPicPr>
          <p:cNvPr id="1026" name="Picture 2" descr="For second time, Dallas Cowboys get Craig Wrolstad as referee - ESPN -  Dallas Cowboys Blog- ESPN">
            <a:extLst>
              <a:ext uri="{FF2B5EF4-FFF2-40B4-BE49-F238E27FC236}">
                <a16:creationId xmlns:a16="http://schemas.microsoft.com/office/drawing/2014/main" id="{2A2AE40D-0832-E613-0B20-843C2604A6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4" r="37846"/>
          <a:stretch/>
        </p:blipFill>
        <p:spPr bwMode="auto">
          <a:xfrm>
            <a:off x="6096000" y="10"/>
            <a:ext cx="6096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A39D6C-6D04-8F95-D54A-8B118FB9C0E8}"/>
              </a:ext>
            </a:extLst>
          </p:cNvPr>
          <p:cNvSpPr txBox="1"/>
          <p:nvPr/>
        </p:nvSpPr>
        <p:spPr>
          <a:xfrm>
            <a:off x="3049361" y="3244334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67153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843B3-7D0C-7705-CE6E-3922DB13E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Autofit/>
          </a:bodyPr>
          <a:lstStyle/>
          <a:p>
            <a:r>
              <a:rPr lang="en-US" sz="2400" dirty="0"/>
              <a:t>Summary of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531AA-7F48-34E8-5313-3732D6C11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sz="2400" dirty="0"/>
              <a:t>Model Significance</a:t>
            </a:r>
          </a:p>
          <a:p>
            <a:pPr lvl="1"/>
            <a:r>
              <a:rPr lang="en-US" sz="2000" dirty="0"/>
              <a:t>Prob (F-Statistic) = 4.11e-70 &lt; 0.05</a:t>
            </a:r>
          </a:p>
          <a:p>
            <a:pPr lvl="2"/>
            <a:r>
              <a:rPr lang="en-US" sz="2000" dirty="0"/>
              <a:t>The model is significant</a:t>
            </a:r>
          </a:p>
        </p:txBody>
      </p:sp>
      <p:sp>
        <p:nvSpPr>
          <p:cNvPr id="2055" name="Rectangle 2054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3A55C5D4-20F2-3A14-6509-3B7034C28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3366" y="1756964"/>
            <a:ext cx="6227064" cy="335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233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8CAEA-BD6F-5A1C-BBDC-6BE9EAD0F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R-Squared &amp; Adjusted R-Squared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CA475-D47D-C92F-C6CC-730265656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R-Squared Value = 0.979</a:t>
            </a:r>
          </a:p>
          <a:p>
            <a:r>
              <a:rPr lang="en-US" sz="2400" dirty="0"/>
              <a:t>Adjusted R-Squared Value = 0.977</a:t>
            </a:r>
          </a:p>
          <a:p>
            <a:pPr lvl="1"/>
            <a:r>
              <a:rPr lang="en-US" sz="2000" dirty="0"/>
              <a:t>For both values, the dataset accounts for approximately 97% of the variance in the model</a:t>
            </a:r>
          </a:p>
          <a:p>
            <a:pPr lvl="1"/>
            <a:r>
              <a:rPr lang="en-US" sz="2000" dirty="0"/>
              <a:t>The similarity between the two values indicates that all the predictors increase the fit of the model, with no overfitting</a:t>
            </a:r>
          </a:p>
        </p:txBody>
      </p:sp>
    </p:spTree>
    <p:extLst>
      <p:ext uri="{BB962C8B-B14F-4D97-AF65-F5344CB8AC3E}">
        <p14:creationId xmlns:p14="http://schemas.microsoft.com/office/powerpoint/2010/main" val="2312745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9F348-6664-F49D-3A8D-75A2A394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79"/>
            <a:ext cx="3402531" cy="5272242"/>
          </a:xfrm>
        </p:spPr>
        <p:txBody>
          <a:bodyPr>
            <a:normAutofit/>
          </a:bodyPr>
          <a:lstStyle/>
          <a:p>
            <a:r>
              <a:rPr lang="en-US"/>
              <a:t>Summary Continued: Independent 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5417C-6BAE-DEF7-D7D6-05321650C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0086" y="640079"/>
            <a:ext cx="7718612" cy="289649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Significant Variables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Passing Yards, Rushing Yards, Turnovers, Penalty Yards, Home Advantage, Opponent Defensive Rank, Star Player Active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All contain p-values less than 0.05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Insignificant Variables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Time of Possession (p-value of 0.348), Injury Index (p-value of 0.629)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All contain p-values greater than 0.05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4EA487F-4FB6-DDEE-3070-A34EA9B03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4230" y="3644153"/>
            <a:ext cx="7450319" cy="226816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587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F022-61A2-C23C-9255-ED693DC1C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Significant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E46EA-AEB7-DB95-7613-0F0262671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36566"/>
            <a:ext cx="7729728" cy="3716457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400" dirty="0"/>
              <a:t>For Offensive Points Scored:</a:t>
            </a:r>
          </a:p>
          <a:p>
            <a:pPr lvl="2"/>
            <a:r>
              <a:rPr lang="en-US" sz="2000" dirty="0"/>
              <a:t>Star Player Active (Binomial): 4.639 coefficient value</a:t>
            </a:r>
          </a:p>
          <a:p>
            <a:pPr lvl="2"/>
            <a:r>
              <a:rPr lang="en-US" sz="2000" dirty="0"/>
              <a:t>Home Advantage (Binomial): 3.296 coefficient value</a:t>
            </a:r>
          </a:p>
          <a:p>
            <a:pPr lvl="1"/>
            <a:r>
              <a:rPr lang="en-US" sz="2400" dirty="0"/>
              <a:t>Against Offensive Points Scored:</a:t>
            </a:r>
          </a:p>
          <a:p>
            <a:pPr lvl="2"/>
            <a:r>
              <a:rPr lang="en-US" sz="2000" dirty="0"/>
              <a:t>Turnovers: -2.016 coefficient value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Weather Conditions:</a:t>
            </a:r>
            <a:r>
              <a:rPr lang="en-US" sz="2000" dirty="0"/>
              <a:t> (0 for Rain, 1 for Sunny): -2.710 coefficient value</a:t>
            </a:r>
          </a:p>
          <a:p>
            <a:pPr lvl="3"/>
            <a:r>
              <a:rPr lang="en-US" sz="2000" dirty="0"/>
              <a:t>Weather Conditions should be removed because a sunny game would not yield 2.7 fewer offensive points than a rainy game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774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80A9C-3689-E576-8C9D-6441B2774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Interaction terms &amp; Nonlinearity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C81CB3D-E51C-7537-3164-3BDCA48F731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66384" y="244983"/>
            <a:ext cx="4003882" cy="3283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5F8034-E30A-D8B9-83C0-1953FFCB4702}"/>
              </a:ext>
            </a:extLst>
          </p:cNvPr>
          <p:cNvSpPr txBox="1"/>
          <p:nvPr/>
        </p:nvSpPr>
        <p:spPr>
          <a:xfrm>
            <a:off x="7733035" y="3582923"/>
            <a:ext cx="4270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Penalty Yards &amp; Offensive Points Scored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977D8AF-665D-E039-A7BA-6D77A4ACF33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01" y="4177270"/>
            <a:ext cx="6603449" cy="147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4732F6-4EBB-4070-75F1-B1525B843E87}"/>
              </a:ext>
            </a:extLst>
          </p:cNvPr>
          <p:cNvSpPr txBox="1"/>
          <p:nvPr/>
        </p:nvSpPr>
        <p:spPr>
          <a:xfrm>
            <a:off x="290490" y="2657373"/>
            <a:ext cx="6932427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No significant interaction terms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For example, this output shows a significance value of .923 between Rushing Yards and Opponent Defensive Rank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Too insignificant to be assessed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7C24DE-D5A7-6251-BCB8-934E88EE9A55}"/>
              </a:ext>
            </a:extLst>
          </p:cNvPr>
          <p:cNvSpPr txBox="1"/>
          <p:nvPr/>
        </p:nvSpPr>
        <p:spPr>
          <a:xfrm>
            <a:off x="7544652" y="4024994"/>
            <a:ext cx="464734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Wide negative parabolic shape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Teams with 0 penalty yards produce approximately 140 yards of offense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The model reaches apex at 60 penalty yards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After 60 penalty yards, the offensive output will be negatively affected by penalties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0255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E2C7-E683-FA13-CE5A-EADFD23A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73306"/>
            <a:ext cx="7729728" cy="1188720"/>
          </a:xfrm>
        </p:spPr>
        <p:txBody>
          <a:bodyPr/>
          <a:lstStyle/>
          <a:p>
            <a:r>
              <a:rPr lang="en-US" dirty="0"/>
              <a:t>Conclusions Of The 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0218C-99EE-7541-205E-B3221791E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1686" y="2169042"/>
            <a:ext cx="8848628" cy="4263656"/>
          </a:xfrm>
        </p:spPr>
        <p:txBody>
          <a:bodyPr>
            <a:normAutofit/>
          </a:bodyPr>
          <a:lstStyle/>
          <a:p>
            <a:r>
              <a:rPr lang="en-US" sz="2400" dirty="0"/>
              <a:t>Players</a:t>
            </a:r>
          </a:p>
          <a:p>
            <a:pPr lvl="1"/>
            <a:r>
              <a:rPr lang="en-US" sz="2200" b="1" dirty="0"/>
              <a:t>Value quality drives and turnover-free football</a:t>
            </a:r>
            <a:r>
              <a:rPr lang="en-US" sz="2200" dirty="0"/>
              <a:t> because turnovers are the greatest predictor </a:t>
            </a:r>
            <a:r>
              <a:rPr lang="en-US" sz="2200" u="sng" dirty="0"/>
              <a:t>against</a:t>
            </a:r>
            <a:r>
              <a:rPr lang="en-US" sz="2200" dirty="0"/>
              <a:t> offensive points scored</a:t>
            </a:r>
          </a:p>
          <a:p>
            <a:r>
              <a:rPr lang="en-US" sz="2400" dirty="0"/>
              <a:t>Coaches, Offensive Coordinators, &amp; Athletic Training Staff</a:t>
            </a:r>
          </a:p>
          <a:p>
            <a:pPr lvl="1"/>
            <a:r>
              <a:rPr lang="en-US" sz="2200" b="1" dirty="0"/>
              <a:t>Prioritize the health of the star player</a:t>
            </a:r>
            <a:r>
              <a:rPr lang="en-US" sz="2200" dirty="0"/>
              <a:t>, as it is the most significant predictor </a:t>
            </a:r>
            <a:r>
              <a:rPr lang="en-US" sz="2200" u="sng" dirty="0"/>
              <a:t>for</a:t>
            </a:r>
            <a:r>
              <a:rPr lang="en-US" sz="2200" dirty="0"/>
              <a:t> a team’s offensive points scored</a:t>
            </a:r>
          </a:p>
          <a:p>
            <a:pPr lvl="1"/>
            <a:r>
              <a:rPr lang="en-US" sz="2200" b="1" dirty="0"/>
              <a:t>Focus on getting high seeds and home playoff games</a:t>
            </a:r>
            <a:r>
              <a:rPr lang="en-US" sz="2200" dirty="0"/>
              <a:t>; instead of resting starters late in the season, work for a higher seed because home-field advantage is the 2</a:t>
            </a:r>
            <a:r>
              <a:rPr lang="en-US" sz="2200" baseline="30000" dirty="0"/>
              <a:t>nd</a:t>
            </a:r>
            <a:r>
              <a:rPr lang="en-US" sz="2200" dirty="0"/>
              <a:t> greatest predictor </a:t>
            </a:r>
            <a:r>
              <a:rPr lang="en-US" sz="2200" u="sng" dirty="0"/>
              <a:t>for</a:t>
            </a:r>
            <a:r>
              <a:rPr lang="en-US" sz="2200" dirty="0"/>
              <a:t> offensive points scored</a:t>
            </a:r>
          </a:p>
          <a:p>
            <a:pPr marL="228600" lvl="1" indent="0">
              <a:buNone/>
            </a:pPr>
            <a:endParaRPr lang="en-US" sz="2000" b="1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2"/>
            <a:endParaRPr lang="en-US" sz="2000" dirty="0"/>
          </a:p>
          <a:p>
            <a:pPr marL="457200" lvl="2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954609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1434</TotalTime>
  <Words>435</Words>
  <Application>Microsoft Macintosh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Parcel</vt:lpstr>
      <vt:lpstr>Regression Analysis:  NFL Games &amp; Offensive Points Scored</vt:lpstr>
      <vt:lpstr>Overview OF Dataset &amp; Dependent Variable</vt:lpstr>
      <vt:lpstr>Summary of Regression Model</vt:lpstr>
      <vt:lpstr>R-Squared &amp; Adjusted R-Squared</vt:lpstr>
      <vt:lpstr>Summary Continued: Independent Variables</vt:lpstr>
      <vt:lpstr>Significant Predictors</vt:lpstr>
      <vt:lpstr>Interaction terms &amp; Nonlinearity</vt:lpstr>
      <vt:lpstr>Conclusions Of The Regression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Analysis:  College Students &amp; Alcohol Consumption</dc:title>
  <dc:creator>Patrick Haynes</dc:creator>
  <cp:lastModifiedBy>Patrick Haynes</cp:lastModifiedBy>
  <cp:revision>12</cp:revision>
  <dcterms:created xsi:type="dcterms:W3CDTF">2024-04-02T01:00:34Z</dcterms:created>
  <dcterms:modified xsi:type="dcterms:W3CDTF">2024-04-08T01:59:32Z</dcterms:modified>
</cp:coreProperties>
</file>