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61" r:id="rId6"/>
    <p:sldId id="279" r:id="rId7"/>
    <p:sldId id="273" r:id="rId8"/>
    <p:sldId id="265" r:id="rId9"/>
    <p:sldId id="284" r:id="rId10"/>
    <p:sldId id="285" r:id="rId11"/>
    <p:sldId id="282" r:id="rId12"/>
    <p:sldId id="277" r:id="rId13"/>
    <p:sldId id="280" r:id="rId14"/>
    <p:sldId id="283" r:id="rId15"/>
    <p:sldId id="276" r:id="rId16"/>
    <p:sldId id="281" r:id="rId17"/>
    <p:sldId id="275" r:id="rId18"/>
    <p:sldId id="270" r:id="rId19"/>
  </p:sldIdLst>
  <p:sldSz cx="9144000" cy="5143500" type="screen16x9"/>
  <p:notesSz cx="6858000" cy="9144000"/>
  <p:embeddedFontLst>
    <p:embeddedFont>
      <p:font typeface="Merriweather Black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rjeet Kumar Singh" initials="AKS" lastIdx="1" clrIdx="0">
    <p:extLst>
      <p:ext uri="{19B8F6BF-5375-455C-9EA6-DF929625EA0E}">
        <p15:presenceInfo xmlns:p15="http://schemas.microsoft.com/office/powerpoint/2012/main" xmlns="" userId="8d89a05aed8697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52" autoAdjust="0"/>
    <p:restoredTop sz="93741" autoAdjust="0"/>
  </p:normalViewPr>
  <p:slideViewPr>
    <p:cSldViewPr snapToGrid="0">
      <p:cViewPr>
        <p:scale>
          <a:sx n="100" d="100"/>
          <a:sy n="100" d="100"/>
        </p:scale>
        <p:origin x="-534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4a3f236191224b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4a3f236191224b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976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9766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9766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9766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4252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4252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6946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9f46162fd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9f46162fd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9f46162f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9f46162f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f46162f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f46162f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99745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f46162f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f46162f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3289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9f46162fd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9f46162fd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200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9f46162f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9f46162f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" y="4743300"/>
            <a:ext cx="7676707" cy="430857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sz="1600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676706" y="4743300"/>
            <a:ext cx="1467293" cy="4311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sz="1600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03925" y="46142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9144000" cy="923299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600" b="1" dirty="0" smtClean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PRESENTATION </a:t>
            </a:r>
            <a:r>
              <a:rPr lang="en-GB" sz="2600" b="1" dirty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MINI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2200" b="1" dirty="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Topic</a:t>
            </a:r>
            <a:endParaRPr sz="2200" b="1" dirty="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76750" y="1524000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-79200" y="727033"/>
            <a:ext cx="92232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0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  <a:p>
            <a:pPr algn="ctr">
              <a:buClr>
                <a:schemeClr val="dk1"/>
              </a:buClr>
              <a:buSzPts val="2400"/>
            </a:pPr>
            <a:r>
              <a:rPr lang="en-GB" sz="2400" b="1" dirty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sz="2400" dirty="0" smtClean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  <a:p>
            <a:pPr lvl="0" algn="ctr">
              <a:buClr>
                <a:schemeClr val="dk1"/>
              </a:buClr>
              <a:buSzPts val="2400"/>
            </a:pPr>
            <a:endParaRPr sz="2000" b="1" dirty="0">
              <a:solidFill>
                <a:srgbClr val="134F5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  </a:t>
            </a:r>
            <a:endParaRPr sz="6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		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 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079" y="2240645"/>
            <a:ext cx="1785428" cy="11469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6397273"/>
              </p:ext>
            </p:extLst>
          </p:nvPr>
        </p:nvGraphicFramePr>
        <p:xfrm>
          <a:off x="3576229" y="1890265"/>
          <a:ext cx="5565588" cy="2529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2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2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6917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latin typeface="Times New Roman" pitchFamily="18" charset="0"/>
                          <a:cs typeface="Times New Roman" pitchFamily="18" charset="0"/>
                        </a:rPr>
                        <a:t>Project Members: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Akher</a:t>
                      </a:r>
                      <a:r>
                        <a:rPr lang="en-GB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Uddin</a:t>
                      </a:r>
                      <a:r>
                        <a:rPr lang="en-GB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Ahmed</a:t>
                      </a:r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 (202102022100)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Birhang</a:t>
                      </a:r>
                      <a:r>
                        <a:rPr lang="en-GB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Borgoyary</a:t>
                      </a:r>
                      <a:r>
                        <a:rPr lang="en-GB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(202102023126)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Subhash</a:t>
                      </a:r>
                      <a:r>
                        <a:rPr lang="en-GB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Kumar Wary</a:t>
                      </a:r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b="1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GB" b="1" dirty="0" smtClean="0">
                          <a:latin typeface="Times New Roman" pitchFamily="18" charset="0"/>
                          <a:cs typeface="Times New Roman" pitchFamily="18" charset="0"/>
                        </a:rPr>
                        <a:t>202002022110)</a:t>
                      </a:r>
                      <a:endParaRPr lang="en-GB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841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latin typeface="Times New Roman" pitchFamily="18" charset="0"/>
                          <a:cs typeface="Times New Roman" pitchFamily="18" charset="0"/>
                        </a:rPr>
                        <a:t>Project Supervisor: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Mr. </a:t>
                      </a:r>
                      <a:r>
                        <a:rPr lang="en-IN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Prasanta</a:t>
                      </a:r>
                      <a:r>
                        <a:rPr lang="en-IN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Baruah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Assistant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Professor</a:t>
                      </a: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Dept. of Computer Science &amp; Engineering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561DA7-E3E4-2009-2064-EE6CB6630B32}"/>
              </a:ext>
            </a:extLst>
          </p:cNvPr>
          <p:cNvSpPr txBox="1"/>
          <p:nvPr/>
        </p:nvSpPr>
        <p:spPr>
          <a:xfrm>
            <a:off x="0" y="3432875"/>
            <a:ext cx="378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Central Institute of Technology Kokrajhar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Computer Science &amp;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            DATASET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7091916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3C5B06-88CA-1440-ACA8-C20F1991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3284" y="3862918"/>
            <a:ext cx="89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Fig. 5: Smoker Distribution 	  Fig. 6: Region Distribution 	      Fig. 7: Charges Distribution 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Screenshot 2024-05-08 at 7.42.30 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8" y="946298"/>
            <a:ext cx="3006686" cy="2857499"/>
          </a:xfrm>
          <a:prstGeom prst="rect">
            <a:avLst/>
          </a:prstGeom>
        </p:spPr>
      </p:pic>
      <p:pic>
        <p:nvPicPr>
          <p:cNvPr id="14" name="Picture 13" descr="Screenshot 2024-05-08 at 7.43.25 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812" y="948904"/>
            <a:ext cx="3019650" cy="2865528"/>
          </a:xfrm>
          <a:prstGeom prst="rect">
            <a:avLst/>
          </a:prstGeom>
        </p:spPr>
      </p:pic>
      <p:pic>
        <p:nvPicPr>
          <p:cNvPr id="17" name="Picture 16" descr="Screenshot 2024-05-08 at 7.43.52 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815" y="943405"/>
            <a:ext cx="2958026" cy="2871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RESULTS and ANALYSIS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7155712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464" y="841637"/>
            <a:ext cx="8493072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7269" y="4351283"/>
            <a:ext cx="4803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Fig. 8: Compare Performance Visually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Screenshot 2024-05-06 at 8.17.08 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45" y="616688"/>
            <a:ext cx="8623004" cy="365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2275" y="657225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M-1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9900" y="6096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M-2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43225" y="24384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M-3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9425" y="24003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M-4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1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RESULTS and ANALYSIS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7240772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464" y="841637"/>
            <a:ext cx="8493072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endParaRPr lang="en-US" sz="16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Table 2: Accuracy Score </a:t>
            </a: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of Different ML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Algorithms 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3A096FD5-39B5-1F22-005F-A74859D35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1462819"/>
              </p:ext>
            </p:extLst>
          </p:nvPr>
        </p:nvGraphicFramePr>
        <p:xfrm>
          <a:off x="1198535" y="1721600"/>
          <a:ext cx="6096000" cy="25223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3702563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838952970"/>
                    </a:ext>
                  </a:extLst>
                </a:gridCol>
              </a:tblGrid>
              <a:tr h="50446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Algorithms</a:t>
                      </a:r>
                      <a:r>
                        <a:rPr lang="en-I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Accuracy Score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384358"/>
                  </a:ext>
                </a:extLst>
              </a:tr>
              <a:tr h="50446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Linear</a:t>
                      </a:r>
                      <a:r>
                        <a:rPr lang="en-I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Regression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7022365"/>
                  </a:ext>
                </a:extLst>
              </a:tr>
              <a:tr h="50446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itchFamily="18" charset="0"/>
                          <a:cs typeface="Times New Roman" pitchFamily="18" charset="0"/>
                        </a:rPr>
                        <a:t>Random 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Forest </a:t>
                      </a:r>
                      <a:r>
                        <a:rPr lang="en-IN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Regressor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2842679"/>
                  </a:ext>
                </a:extLst>
              </a:tr>
              <a:tr h="50446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Support</a:t>
                      </a:r>
                      <a:r>
                        <a:rPr lang="en-IN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Vector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Regressor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8%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7877514"/>
                  </a:ext>
                </a:extLst>
              </a:tr>
              <a:tr h="50446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Gradient Boosting </a:t>
                      </a:r>
                      <a:r>
                        <a:rPr lang="en-IN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Regressor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86%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133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791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RESULTS and ANALYSIS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7155712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464" y="841637"/>
            <a:ext cx="8493072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1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7269" y="4351283"/>
            <a:ext cx="5188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Fig. 9: R2 Scores for Different Regression Models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Screenshot 2024-05-06 at 8.17.48 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47" y="563525"/>
            <a:ext cx="6698511" cy="383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91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RESULTS and ANALYSIS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7240772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464" y="841637"/>
            <a:ext cx="8493072" cy="35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Table: Accuracy </a:t>
            </a: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of Different ML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Algorithms 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Screenshot 2024-05-06 at 8.30.08 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8073"/>
            <a:ext cx="8771861" cy="3285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94884" y="4322929"/>
            <a:ext cx="5964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Fig. 10: Mean Absolute Error for Different Regression Models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1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7166344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444" y="1126663"/>
            <a:ext cx="8121112" cy="2051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Based on the analysis among the algorithms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Linear Regression, Random Forest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Support Vector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and Gradient Boosting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The Gradient Boosting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algorithm is giving the accuracy of 86% which is the highest among all.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IN" sz="1600" dirty="0" smtClean="0">
              <a:solidFill>
                <a:srgbClr val="20212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Gradient Boosting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model is used to predict the premium of the life insurance applicant and can be suggested as better model to the Life Insurance Company.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E39108-0782-5E33-A590-60818B44F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  <a:t>,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1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SCOPE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7049386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444" y="1126663"/>
            <a:ext cx="8121112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Continuous improvements in machine learning algorithms enhance accuracy and efficiency in assessing premium profiles.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Availability of large datasets enables the development of more sophisticated models for predicting individual premium.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IN" sz="1600" dirty="0">
              <a:solidFill>
                <a:srgbClr val="20212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Machine learning facilitates better understanding and management of premiums, contributing to overall improvements in the Life Insurance industry.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Implementation of GIS (Geographical Information System) and finding the best prediction.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</a:pPr>
            <a:endParaRPr lang="en-US" sz="1600" i="0" dirty="0">
              <a:solidFill>
                <a:srgbClr val="202124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E39108-0782-5E33-A590-60818B44F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  <a:t>,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1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           REFERENCES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9180" y="0"/>
            <a:ext cx="72482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-1" y="4743300"/>
            <a:ext cx="7113181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125" y="891190"/>
            <a:ext cx="8849710" cy="320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Sahai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Ali Al-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Ataby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Sulaf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Assi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Manoj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Jayabalan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Panagiotis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Liatsis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Chong Kim Loy, Abdullah Al-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Hamid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Sahar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Al-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Sudani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Maitham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Alamran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Hoshang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Kolivand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Insurance Risk Prediction Using Machine Learning”, April 2023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Siti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Nurasyikin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Shamsuddin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Noriszura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Ismail and R.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Nur-Firyal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Life Insurance Prediction and Its Sustainability Using Machine Learning Approach”, July 2023</a:t>
            </a:r>
            <a:endParaRPr lang="en-IN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Keshav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Kaushik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Akashdeep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Bhardwaj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Ashutosh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Dhar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Dwivedi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Rajani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Singh, “</a:t>
            </a:r>
            <a:r>
              <a:rPr lang="en-US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Machine Learning-Based Regression Framework to Predict Health Insurance Premiums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”, June 2022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Noorhannah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Boodhun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Manoj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Jayabalan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Risk prediction in life insurance industry using supervised learning algorithms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” April 2018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Prasanta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Baruah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Pankaj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Pratap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 Singh, “</a:t>
            </a:r>
            <a:r>
              <a:rPr lang="en-US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Risk Prediction in Life Insurance Industry Using Machine Learning Techniques — A Review</a:t>
            </a:r>
            <a:r>
              <a:rPr lang="en-IN" sz="1600" dirty="0" smtClean="0">
                <a:solidFill>
                  <a:srgbClr val="202124"/>
                </a:solidFill>
                <a:latin typeface="Times New Roman" pitchFamily="18" charset="0"/>
                <a:cs typeface="Times New Roman" pitchFamily="18" charset="0"/>
              </a:rPr>
              <a:t>”, September 2023</a:t>
            </a:r>
            <a:endParaRPr lang="en-IN" sz="1600" dirty="0">
              <a:solidFill>
                <a:srgbClr val="20212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9E39108-0782-5E33-A590-60818B44F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0763" y="0"/>
            <a:ext cx="96347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  <a:t>, 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199;p27"/>
          <p:cNvSpPr txBox="1"/>
          <p:nvPr/>
        </p:nvSpPr>
        <p:spPr>
          <a:xfrm>
            <a:off x="7113181" y="4743300"/>
            <a:ext cx="2030844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677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                                        </a:t>
            </a:r>
            <a:endParaRPr sz="2400" b="1"/>
          </a:p>
        </p:txBody>
      </p:sp>
      <p:sp>
        <p:nvSpPr>
          <p:cNvPr id="198" name="Google Shape;198;p27"/>
          <p:cNvSpPr txBox="1"/>
          <p:nvPr/>
        </p:nvSpPr>
        <p:spPr>
          <a:xfrm>
            <a:off x="0" y="4743300"/>
            <a:ext cx="7166344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6985591" y="4743300"/>
            <a:ext cx="2158434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1651025" y="1777975"/>
            <a:ext cx="60960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Thank You</a:t>
            </a:r>
            <a:endParaRPr sz="800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28153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99696" y="451945"/>
            <a:ext cx="6747641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GB" sz="24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and Analysis</a:t>
            </a:r>
          </a:p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GB" sz="2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-1" y="4743300"/>
            <a:ext cx="7676708" cy="430857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sz="1600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446175" y="2307175"/>
            <a:ext cx="27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676707" y="4743300"/>
            <a:ext cx="1475892" cy="400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pic>
        <p:nvPicPr>
          <p:cNvPr id="10" name="Picture 9" descr="image-9-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794" y="572373"/>
            <a:ext cx="4543206" cy="416715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5250" y="4743300"/>
            <a:ext cx="91335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58150" y="1164175"/>
            <a:ext cx="58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50700" y="131232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249" y="4743300"/>
            <a:ext cx="7171727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17574" y="4745281"/>
            <a:ext cx="24240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 rot="10800000" flipH="1">
            <a:off x="-253172" y="60431"/>
            <a:ext cx="91389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     INTRODUCTION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220125" y="1514650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0" y="788276"/>
            <a:ext cx="8996855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Life Insurance plays a crucial role in securing the financial well-being of loved ones in the event of an unexpected demise.</a:t>
            </a: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endParaRPr lang="en-GB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However, determining the appropriate premium for each policyholder involves a complex premium assessment process. Traditionally, this process relies on human underwriters who analyze various factors like age, health history and lifestyle etc.</a:t>
            </a:r>
          </a:p>
          <a:p>
            <a:pPr algn="just">
              <a:lnSpc>
                <a:spcPct val="115000"/>
              </a:lnSpc>
            </a:pPr>
            <a:endParaRPr lang="en-GB" sz="16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Machine learning (ML) techniques has revolutionized the insurance industry, offering new opportunities to enhance the accuracy and efficiency of premium assessment processes.</a:t>
            </a:r>
          </a:p>
          <a:p>
            <a:pPr lvl="0" algn="just">
              <a:lnSpc>
                <a:spcPct val="115000"/>
              </a:lnSpc>
            </a:pPr>
            <a:endParaRPr lang="en-US" sz="16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By leveraging ML, insurers can streamline the underwriting process, reduce costs and improve premium prediction accuracy, ultimately providing better coverage options for policyholders</a:t>
            </a:r>
            <a:endParaRPr lang="en-GB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          OBJECTIVES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10633" y="4774296"/>
            <a:ext cx="67311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741733" y="4775199"/>
            <a:ext cx="24024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26913" y="756744"/>
            <a:ext cx="8102080" cy="329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model that can accurately predict the premium based on various features.</a:t>
            </a: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accurate predictions which can be used to provide early analysis for Life Insurance Company. </a:t>
            </a: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for ML based premium prediction presents cost-effective and reliable solution.</a:t>
            </a: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believes that using the Machine Learning, Life Insurance Company can be benefited.</a:t>
            </a: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7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0" y="0"/>
            <a:ext cx="91335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PROBLEM STATEMENT</a:t>
            </a:r>
            <a:endParaRPr sz="24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0" y="4755084"/>
            <a:ext cx="673110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6731100" y="4758798"/>
            <a:ext cx="24129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33923" y="1524000"/>
            <a:ext cx="8186202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To build an efficient model which can predict premium of a Life Insurance Applicant.</a:t>
            </a:r>
          </a:p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Implementing latest technological advancements such as Machine learning.</a:t>
            </a:r>
          </a:p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Specific Life Insurance Policy can be suggested to applicants based on predicted result.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-2245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7230140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488" y="520995"/>
            <a:ext cx="8240233" cy="3773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Pre-processing </a:t>
            </a: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data has been done </a:t>
            </a: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training the model.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% (1070) data has been </a:t>
            </a: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taken for training and 20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% (268) </a:t>
            </a: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data taken for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testing.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model has trained with the various algorithms such as Linear Regression, Random Forest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Support Vector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and Gradient Boosting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Various machine learning algorithms were compared and Gradient Boosting </a:t>
            </a:r>
            <a:r>
              <a:rPr lang="en-US" sz="16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model was selected as the best option for prediction.</a:t>
            </a: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 the result using the trained model on the input data and provide the prediction.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Font typeface="Wingdings" pitchFamily="2" charset="2"/>
              <a:buChar char="Ø"/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3C5B06-88CA-1440-ACA8-C20F1991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25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   BLOCK DIAGRAM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-1" y="4743300"/>
            <a:ext cx="7262037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2372" y="4403834"/>
            <a:ext cx="362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          	Fig. 1: Block Diagram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Data Collection (1).png"/>
          <p:cNvPicPr>
            <a:picLocks noChangeAspect="1"/>
          </p:cNvPicPr>
          <p:nvPr/>
        </p:nvPicPr>
        <p:blipFill>
          <a:blip r:embed="rId4"/>
          <a:srcRect l="29651" t="29561" r="29535" b="15245"/>
          <a:stretch>
            <a:fillRect/>
          </a:stretch>
        </p:blipFill>
        <p:spPr>
          <a:xfrm>
            <a:off x="0" y="563526"/>
            <a:ext cx="9144000" cy="3902148"/>
          </a:xfrm>
          <a:prstGeom prst="rect">
            <a:avLst/>
          </a:prstGeom>
        </p:spPr>
      </p:pic>
      <p:pic>
        <p:nvPicPr>
          <p:cNvPr id="9" name="Picture 8" descr="Data Collection (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894"/>
            <a:ext cx="9143999" cy="39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3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            DATASET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7091916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938" y="786539"/>
            <a:ext cx="8121112" cy="91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Dataset has been taken from Kaggle containing the 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features Age, Sex, BMI, Children, Smoker, Region and Charges.</a:t>
            </a: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</a:pPr>
            <a:endParaRPr lang="en-US" sz="16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3C5B06-88CA-1440-ACA8-C20F1991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BE5B7B5-D354-A0FD-F7BA-5A7077B8CECE}"/>
              </a:ext>
            </a:extLst>
          </p:cNvPr>
          <p:cNvSpPr/>
          <p:nvPr/>
        </p:nvSpPr>
        <p:spPr>
          <a:xfrm>
            <a:off x="2343807" y="1435513"/>
            <a:ext cx="4176378" cy="214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Table 1: Insurance Dataset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Dataset.png"/>
          <p:cNvPicPr>
            <a:picLocks noChangeAspect="1"/>
          </p:cNvPicPr>
          <p:nvPr/>
        </p:nvPicPr>
        <p:blipFill>
          <a:blip r:embed="rId4"/>
          <a:srcRect b="23341"/>
          <a:stretch>
            <a:fillRect/>
          </a:stretch>
        </p:blipFill>
        <p:spPr>
          <a:xfrm>
            <a:off x="2335234" y="1753929"/>
            <a:ext cx="4212711" cy="24401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2151" y="4288220"/>
            <a:ext cx="7020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Total Number of Rows and Columns in our Dataset are 1338 and 7 respectively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0" y="0"/>
            <a:ext cx="9144000" cy="554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                                            DATASET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6100" y="0"/>
            <a:ext cx="687900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0" y="4743300"/>
            <a:ext cx="7091916" cy="400079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rgbClr val="134F5C"/>
                </a:solidFill>
                <a:latin typeface="Times New Roman" pitchFamily="18" charset="0"/>
                <a:cs typeface="Times New Roman" pitchFamily="18" charset="0"/>
              </a:rPr>
              <a:t>Predicting Insurance Premium for Life Insurance Applicants using Machine Learning</a:t>
            </a:r>
            <a:endParaRPr lang="en-US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6709825" y="4743300"/>
            <a:ext cx="2434200" cy="400079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 smtClean="0">
                <a:latin typeface="Times New Roman" pitchFamily="18" charset="0"/>
                <a:ea typeface="Merriweather Black"/>
                <a:cs typeface="Times New Roman" pitchFamily="18" charset="0"/>
                <a:sym typeface="Merriweather Black"/>
              </a:rPr>
              <a:t>May 9, 2024</a:t>
            </a:r>
            <a:endParaRPr lang="en-GB" dirty="0">
              <a:latin typeface="Times New Roman" pitchFamily="18" charset="0"/>
              <a:ea typeface="Merriweather Black"/>
              <a:cs typeface="Times New Roman" pitchFamily="18" charset="0"/>
              <a:sym typeface="Merriweather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3C5B06-88CA-1440-ACA8-C20F1991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019" y="3862917"/>
            <a:ext cx="881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Fig. 2: Age Distribution 	Fig. 3: Sex Distribution 	Fig. 4: Children Distribution </a:t>
            </a:r>
          </a:p>
        </p:txBody>
      </p:sp>
      <p:pic>
        <p:nvPicPr>
          <p:cNvPr id="12" name="Picture 11" descr="Screenshot 2024-05-08 at 7.41.08 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" y="999460"/>
            <a:ext cx="2735179" cy="2796368"/>
          </a:xfrm>
          <a:prstGeom prst="rect">
            <a:avLst/>
          </a:prstGeom>
        </p:spPr>
      </p:pic>
      <p:pic>
        <p:nvPicPr>
          <p:cNvPr id="15" name="Picture 14" descr="Screenshot 2024-05-08 at 7.42.05 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611" y="999460"/>
            <a:ext cx="3019996" cy="2796369"/>
          </a:xfrm>
          <a:prstGeom prst="rect">
            <a:avLst/>
          </a:prstGeom>
        </p:spPr>
      </p:pic>
      <p:pic>
        <p:nvPicPr>
          <p:cNvPr id="16" name="Picture 15" descr="Screenshot 2024-05-08 at 7.41.28 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645" y="988828"/>
            <a:ext cx="3139474" cy="2796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1072</Words>
  <Application>Microsoft Office PowerPoint</Application>
  <PresentationFormat>On-screen Show (16:9)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Merriweather Black</vt:lpstr>
      <vt:lpstr>Wingdings</vt:lpstr>
      <vt:lpstr>NexusSans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Ner Swn</dc:creator>
  <cp:lastModifiedBy>Subhash_Wary</cp:lastModifiedBy>
  <cp:revision>296</cp:revision>
  <dcterms:modified xsi:type="dcterms:W3CDTF">2024-05-08T15:36:32Z</dcterms:modified>
</cp:coreProperties>
</file>