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embeddedFontLst>
    <p:embeddedFont>
      <p:font typeface="Arial Black"/>
      <p:regular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1" roundtripDataSignature="AMtx7mgQ6ok9yAWU3d1LJRXpPNKcia5w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customschemas.google.com/relationships/presentationmetadata" Target="metadata"/><Relationship Id="rId10" Type="http://schemas.openxmlformats.org/officeDocument/2006/relationships/font" Target="fonts/ArialBlack-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Judul"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pic>
        <p:nvPicPr>
          <p:cNvPr descr="Celestia-R1---OverlayTitleHD.png" id="12" name="Google Shape;12;p7"/>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3" name="Google Shape;13;p7"/>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7"/>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15" name="Google Shape;15;p7"/>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7"/>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7"/>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mbar Panorama dengan Keterangan">
  <p:cSld name="Gambar Panorama dengan Keterangan">
    <p:spTree>
      <p:nvGrpSpPr>
        <p:cNvPr id="76" name="Shape 76"/>
        <p:cNvGrpSpPr/>
        <p:nvPr/>
      </p:nvGrpSpPr>
      <p:grpSpPr>
        <a:xfrm>
          <a:off x="0" y="0"/>
          <a:ext cx="0" cy="0"/>
          <a:chOff x="0" y="0"/>
          <a:chExt cx="0" cy="0"/>
        </a:xfrm>
      </p:grpSpPr>
      <p:pic>
        <p:nvPicPr>
          <p:cNvPr descr="Celestia-R1---OverlayContentHD.png" id="77" name="Google Shape;77;p1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8" name="Google Shape;78;p16"/>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80" name="Google Shape;80;p16"/>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1" name="Google Shape;81;p1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Keterangan">
  <p:cSld name="Judul dan Keterangan">
    <p:spTree>
      <p:nvGrpSpPr>
        <p:cNvPr id="84" name="Shape 84"/>
        <p:cNvGrpSpPr/>
        <p:nvPr/>
      </p:nvGrpSpPr>
      <p:grpSpPr>
        <a:xfrm>
          <a:off x="0" y="0"/>
          <a:ext cx="0" cy="0"/>
          <a:chOff x="0" y="0"/>
          <a:chExt cx="0" cy="0"/>
        </a:xfrm>
      </p:grpSpPr>
      <p:pic>
        <p:nvPicPr>
          <p:cNvPr descr="Celestia-R1---OverlayContentHD.png" id="85" name="Google Shape;85;p1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6" name="Google Shape;86;p17"/>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7"/>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88" name="Google Shape;88;p1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utipan dengan Keterangan">
  <p:cSld name="Kutipan dengan Keterangan">
    <p:spTree>
      <p:nvGrpSpPr>
        <p:cNvPr id="91" name="Shape 91"/>
        <p:cNvGrpSpPr/>
        <p:nvPr/>
      </p:nvGrpSpPr>
      <p:grpSpPr>
        <a:xfrm>
          <a:off x="0" y="0"/>
          <a:ext cx="0" cy="0"/>
          <a:chOff x="0" y="0"/>
          <a:chExt cx="0" cy="0"/>
        </a:xfrm>
      </p:grpSpPr>
      <p:pic>
        <p:nvPicPr>
          <p:cNvPr descr="Celestia-R1---OverlayContentHD.png" id="92" name="Google Shape;92;p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3" name="Google Shape;93;p18"/>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id-ID" sz="8000" u="none" cap="none" strike="noStrike">
                <a:solidFill>
                  <a:schemeClr val="lt1"/>
                </a:solidFill>
                <a:latin typeface="Calibri"/>
                <a:ea typeface="Calibri"/>
                <a:cs typeface="Calibri"/>
                <a:sym typeface="Calibri"/>
              </a:rPr>
              <a:t>”</a:t>
            </a:r>
            <a:endParaRPr/>
          </a:p>
        </p:txBody>
      </p:sp>
      <p:sp>
        <p:nvSpPr>
          <p:cNvPr id="94" name="Google Shape;94;p18"/>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id-ID" sz="8000" u="none" cap="none" strike="noStrike">
                <a:solidFill>
                  <a:schemeClr val="lt1"/>
                </a:solidFill>
                <a:latin typeface="Calibri"/>
                <a:ea typeface="Calibri"/>
                <a:cs typeface="Calibri"/>
                <a:sym typeface="Calibri"/>
              </a:rPr>
              <a:t>“</a:t>
            </a:r>
            <a:endParaRPr/>
          </a:p>
        </p:txBody>
      </p:sp>
      <p:sp>
        <p:nvSpPr>
          <p:cNvPr id="95" name="Google Shape;95;p18"/>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8"/>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97" name="Google Shape;97;p18"/>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8" name="Google Shape;98;p1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tu Nama">
  <p:cSld name="Kartu Nama">
    <p:spTree>
      <p:nvGrpSpPr>
        <p:cNvPr id="101" name="Shape 101"/>
        <p:cNvGrpSpPr/>
        <p:nvPr/>
      </p:nvGrpSpPr>
      <p:grpSpPr>
        <a:xfrm>
          <a:off x="0" y="0"/>
          <a:ext cx="0" cy="0"/>
          <a:chOff x="0" y="0"/>
          <a:chExt cx="0" cy="0"/>
        </a:xfrm>
      </p:grpSpPr>
      <p:pic>
        <p:nvPicPr>
          <p:cNvPr descr="Celestia-R1---OverlayContentHD.png" id="102" name="Google Shape;102;p1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3" name="Google Shape;103;p19"/>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9"/>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5" name="Google Shape;105;p1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tu Nama dengan Kutipan">
  <p:cSld name="Kartu Nama dengan Kutipan">
    <p:spTree>
      <p:nvGrpSpPr>
        <p:cNvPr id="108" name="Shape 108"/>
        <p:cNvGrpSpPr/>
        <p:nvPr/>
      </p:nvGrpSpPr>
      <p:grpSpPr>
        <a:xfrm>
          <a:off x="0" y="0"/>
          <a:ext cx="0" cy="0"/>
          <a:chOff x="0" y="0"/>
          <a:chExt cx="0" cy="0"/>
        </a:xfrm>
      </p:grpSpPr>
      <p:pic>
        <p:nvPicPr>
          <p:cNvPr descr="Celestia-R1---OverlayContentHD.png" id="109" name="Google Shape;109;p2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0" name="Google Shape;110;p20"/>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id-ID" sz="8000" u="none" cap="none" strike="noStrike">
                <a:solidFill>
                  <a:schemeClr val="lt1"/>
                </a:solidFill>
                <a:latin typeface="Calibri"/>
                <a:ea typeface="Calibri"/>
                <a:cs typeface="Calibri"/>
                <a:sym typeface="Calibri"/>
              </a:rPr>
              <a:t>”</a:t>
            </a:r>
            <a:endParaRPr/>
          </a:p>
        </p:txBody>
      </p:sp>
      <p:sp>
        <p:nvSpPr>
          <p:cNvPr id="111" name="Google Shape;111;p20"/>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id-ID" sz="8000" u="none" cap="none" strike="noStrike">
                <a:solidFill>
                  <a:schemeClr val="lt1"/>
                </a:solidFill>
                <a:latin typeface="Calibri"/>
                <a:ea typeface="Calibri"/>
                <a:cs typeface="Calibri"/>
                <a:sym typeface="Calibri"/>
              </a:rPr>
              <a:t>“</a:t>
            </a:r>
            <a:endParaRPr/>
          </a:p>
        </p:txBody>
      </p:sp>
      <p:sp>
        <p:nvSpPr>
          <p:cNvPr id="112" name="Google Shape;112;p20"/>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0"/>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4" name="Google Shape;114;p20"/>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5" name="Google Shape;115;p2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enar atau Salah">
  <p:cSld name="Benar atau Salah">
    <p:spTree>
      <p:nvGrpSpPr>
        <p:cNvPr id="118" name="Shape 118"/>
        <p:cNvGrpSpPr/>
        <p:nvPr/>
      </p:nvGrpSpPr>
      <p:grpSpPr>
        <a:xfrm>
          <a:off x="0" y="0"/>
          <a:ext cx="0" cy="0"/>
          <a:chOff x="0" y="0"/>
          <a:chExt cx="0" cy="0"/>
        </a:xfrm>
      </p:grpSpPr>
      <p:pic>
        <p:nvPicPr>
          <p:cNvPr descr="Celestia-R1---OverlayContentHD.png" id="119" name="Google Shape;119;p2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0" name="Google Shape;120;p21"/>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1"/>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2" name="Google Shape;122;p21"/>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3" name="Google Shape;123;p2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Teks Vertikal" type="vertTx">
  <p:cSld name="VERTICAL_TEXT">
    <p:spTree>
      <p:nvGrpSpPr>
        <p:cNvPr id="126" name="Shape 126"/>
        <p:cNvGrpSpPr/>
        <p:nvPr/>
      </p:nvGrpSpPr>
      <p:grpSpPr>
        <a:xfrm>
          <a:off x="0" y="0"/>
          <a:ext cx="0" cy="0"/>
          <a:chOff x="0" y="0"/>
          <a:chExt cx="0" cy="0"/>
        </a:xfrm>
      </p:grpSpPr>
      <p:pic>
        <p:nvPicPr>
          <p:cNvPr descr="Celestia-R1---OverlayContentHD.png" id="127" name="Google Shape;127;p2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8" name="Google Shape;128;p22"/>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9" name="Google Shape;129;p2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
        <p:nvSpPr>
          <p:cNvPr id="132" name="Google Shape;132;p22"/>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Vertikal dan Teks"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2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5" name="Google Shape;135;p23"/>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3"/>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7" name="Google Shape;137;p2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Konten" type="obj">
  <p:cSld name="OBJECT">
    <p:spTree>
      <p:nvGrpSpPr>
        <p:cNvPr id="18" name="Shape 18"/>
        <p:cNvGrpSpPr/>
        <p:nvPr/>
      </p:nvGrpSpPr>
      <p:grpSpPr>
        <a:xfrm>
          <a:off x="0" y="0"/>
          <a:ext cx="0" cy="0"/>
          <a:chOff x="0" y="0"/>
          <a:chExt cx="0" cy="0"/>
        </a:xfrm>
      </p:grpSpPr>
      <p:pic>
        <p:nvPicPr>
          <p:cNvPr descr="Celestia-R1---OverlayContentHD.png" id="19" name="Google Shape;19;p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0" name="Google Shape;20;p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2" name="Google Shape;22;p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gian" type="secHead">
  <p:cSld name="SECTION_HEADER">
    <p:spTree>
      <p:nvGrpSpPr>
        <p:cNvPr id="25" name="Shape 25"/>
        <p:cNvGrpSpPr/>
        <p:nvPr/>
      </p:nvGrpSpPr>
      <p:grpSpPr>
        <a:xfrm>
          <a:off x="0" y="0"/>
          <a:ext cx="0" cy="0"/>
          <a:chOff x="0" y="0"/>
          <a:chExt cx="0" cy="0"/>
        </a:xfrm>
      </p:grpSpPr>
      <p:pic>
        <p:nvPicPr>
          <p:cNvPr descr="Celestia-R1---OverlayContentHD.png" id="26" name="Google Shape;26;p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7" name="Google Shape;27;p9"/>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9"/>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29" name="Google Shape;29;p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 Konten" type="twoObj">
  <p:cSld name="TWO_OBJECTS">
    <p:spTree>
      <p:nvGrpSpPr>
        <p:cNvPr id="32" name="Shape 32"/>
        <p:cNvGrpSpPr/>
        <p:nvPr/>
      </p:nvGrpSpPr>
      <p:grpSpPr>
        <a:xfrm>
          <a:off x="0" y="0"/>
          <a:ext cx="0" cy="0"/>
          <a:chOff x="0" y="0"/>
          <a:chExt cx="0" cy="0"/>
        </a:xfrm>
      </p:grpSpPr>
      <p:pic>
        <p:nvPicPr>
          <p:cNvPr descr="Celestia-R1---OverlayContentHD.png" id="33" name="Google Shape;33;p1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4" name="Google Shape;34;p1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6" name="Google Shape;36;p10"/>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7" name="Google Shape;37;p1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bandingan"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1"/>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3" name="Google Shape;43;p11"/>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4" name="Google Shape;44;p11"/>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5" name="Google Shape;45;p11"/>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6" name="Google Shape;46;p1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Saja" type="titleOnly">
  <p:cSld name="TITLE_ONLY">
    <p:spTree>
      <p:nvGrpSpPr>
        <p:cNvPr id="49" name="Shape 49"/>
        <p:cNvGrpSpPr/>
        <p:nvPr/>
      </p:nvGrpSpPr>
      <p:grpSpPr>
        <a:xfrm>
          <a:off x="0" y="0"/>
          <a:ext cx="0" cy="0"/>
          <a:chOff x="0" y="0"/>
          <a:chExt cx="0" cy="0"/>
        </a:xfrm>
      </p:grpSpPr>
      <p:pic>
        <p:nvPicPr>
          <p:cNvPr descr="Celestia-R1---OverlayContentHD.png" id="50" name="Google Shape;50;p1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1" name="Google Shape;51;p12"/>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song" type="blank">
  <p:cSld name="BLANK">
    <p:spTree>
      <p:nvGrpSpPr>
        <p:cNvPr id="55" name="Shape 55"/>
        <p:cNvGrpSpPr/>
        <p:nvPr/>
      </p:nvGrpSpPr>
      <p:grpSpPr>
        <a:xfrm>
          <a:off x="0" y="0"/>
          <a:ext cx="0" cy="0"/>
          <a:chOff x="0" y="0"/>
          <a:chExt cx="0" cy="0"/>
        </a:xfrm>
      </p:grpSpPr>
      <p:pic>
        <p:nvPicPr>
          <p:cNvPr descr="Celestia-R1---OverlayContentHD.png" id="56" name="Google Shape;56;p1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7" name="Google Shape;57;p1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ten dengan Keterangan" type="objTx">
  <p:cSld name="OBJECT_WITH_CAPTION_TEXT">
    <p:spTree>
      <p:nvGrpSpPr>
        <p:cNvPr id="60" name="Shape 60"/>
        <p:cNvGrpSpPr/>
        <p:nvPr/>
      </p:nvGrpSpPr>
      <p:grpSpPr>
        <a:xfrm>
          <a:off x="0" y="0"/>
          <a:ext cx="0" cy="0"/>
          <a:chOff x="0" y="0"/>
          <a:chExt cx="0" cy="0"/>
        </a:xfrm>
      </p:grpSpPr>
      <p:pic>
        <p:nvPicPr>
          <p:cNvPr descr="Celestia-R1---OverlayContentHD.png" id="61" name="Google Shape;61;p1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2" name="Google Shape;62;p14"/>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4" name="Google Shape;64;p14"/>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5" name="Google Shape;65;p1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mbar dengan Keterangan" type="picTx">
  <p:cSld name="PICTURE_WITH_CAPTION_TEXT">
    <p:spTree>
      <p:nvGrpSpPr>
        <p:cNvPr id="68" name="Shape 68"/>
        <p:cNvGrpSpPr/>
        <p:nvPr/>
      </p:nvGrpSpPr>
      <p:grpSpPr>
        <a:xfrm>
          <a:off x="0" y="0"/>
          <a:ext cx="0" cy="0"/>
          <a:chOff x="0" y="0"/>
          <a:chExt cx="0" cy="0"/>
        </a:xfrm>
      </p:grpSpPr>
      <p:pic>
        <p:nvPicPr>
          <p:cNvPr descr="Celestia-R1---OverlayContentHD.png" id="69" name="Google Shape;69;p1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0" name="Google Shape;70;p15"/>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72" name="Google Shape;72;p15"/>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3" name="Google Shape;73;p1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6"/>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8" name="Google Shape;8;p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ictionary.cambridge.org/dictionary/english/digital-citize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43" name="Shape 143"/>
        <p:cNvGrpSpPr/>
        <p:nvPr/>
      </p:nvGrpSpPr>
      <p:grpSpPr>
        <a:xfrm>
          <a:off x="0" y="0"/>
          <a:ext cx="0" cy="0"/>
          <a:chOff x="0" y="0"/>
          <a:chExt cx="0" cy="0"/>
        </a:xfrm>
      </p:grpSpPr>
      <p:sp>
        <p:nvSpPr>
          <p:cNvPr id="144" name="Google Shape;144;p1"/>
          <p:cNvSpPr txBox="1"/>
          <p:nvPr>
            <p:ph type="ctrTitle"/>
          </p:nvPr>
        </p:nvSpPr>
        <p:spPr>
          <a:xfrm>
            <a:off x="1600200" y="553641"/>
            <a:ext cx="8991600" cy="4000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800"/>
              <a:buFont typeface="Arial Black"/>
              <a:buNone/>
            </a:pPr>
            <a:r>
              <a:rPr lang="id-ID" sz="4800">
                <a:latin typeface="Arial Black"/>
                <a:ea typeface="Arial Black"/>
                <a:cs typeface="Arial Black"/>
                <a:sym typeface="Arial Black"/>
              </a:rPr>
              <a:t>PERBEDAAN, KARAKTERISTIK DIGITAL CITIZEN DAN CITIZEN JOURNALISM</a:t>
            </a:r>
            <a:endParaRPr sz="4800">
              <a:latin typeface="Arial Black"/>
              <a:ea typeface="Arial Black"/>
              <a:cs typeface="Arial Black"/>
              <a:sym typeface="Arial Black"/>
            </a:endParaRPr>
          </a:p>
        </p:txBody>
      </p:sp>
      <p:sp>
        <p:nvSpPr>
          <p:cNvPr id="145" name="Google Shape;145;p1"/>
          <p:cNvSpPr txBox="1"/>
          <p:nvPr>
            <p:ph idx="1" type="subTitle"/>
          </p:nvPr>
        </p:nvSpPr>
        <p:spPr>
          <a:xfrm>
            <a:off x="524251" y="4161234"/>
            <a:ext cx="6047999" cy="24288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2000"/>
              <a:buNone/>
            </a:pPr>
            <a:r>
              <a:t/>
            </a:r>
            <a:endParaRPr sz="2000"/>
          </a:p>
          <a:p>
            <a:pPr indent="0" lvl="0" marL="0" rtl="0" algn="l">
              <a:spcBef>
                <a:spcPts val="1000"/>
              </a:spcBef>
              <a:spcAft>
                <a:spcPts val="0"/>
              </a:spcAft>
              <a:buSzPts val="2000"/>
              <a:buNone/>
            </a:pPr>
            <a:r>
              <a:rPr b="1" lang="id-ID" sz="2000"/>
              <a:t>NAMA : DANIEL AZ</a:t>
            </a:r>
            <a:endParaRPr b="1" sz="2000"/>
          </a:p>
          <a:p>
            <a:pPr indent="0" lvl="0" marL="0" rtl="0" algn="l">
              <a:spcBef>
                <a:spcPts val="1000"/>
              </a:spcBef>
              <a:spcAft>
                <a:spcPts val="0"/>
              </a:spcAft>
              <a:buSzPts val="2000"/>
              <a:buNone/>
            </a:pPr>
            <a:r>
              <a:rPr b="1" lang="id-ID" sz="2000"/>
              <a:t>NIM : 042206229</a:t>
            </a:r>
            <a:endParaRPr b="1" sz="2000"/>
          </a:p>
          <a:p>
            <a:pPr indent="0" lvl="0" marL="0" rtl="0" algn="l">
              <a:spcBef>
                <a:spcPts val="1000"/>
              </a:spcBef>
              <a:spcAft>
                <a:spcPts val="0"/>
              </a:spcAft>
              <a:buSzPts val="2000"/>
              <a:buNone/>
            </a:pPr>
            <a:r>
              <a:rPr b="1" lang="id-ID" sz="2000"/>
              <a:t>MATA KULIAH : BELAJAR DI ERA DIGITAL (MKWI4202)</a:t>
            </a:r>
            <a:endParaRPr b="1" sz="2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b="1" lang="id-ID"/>
              <a:t>PENGERTIAN DIGITAL CITIZEN</a:t>
            </a:r>
            <a:endParaRPr b="1"/>
          </a:p>
        </p:txBody>
      </p:sp>
      <p:sp>
        <p:nvSpPr>
          <p:cNvPr id="151" name="Google Shape;151;p2"/>
          <p:cNvSpPr txBox="1"/>
          <p:nvPr>
            <p:ph idx="1" type="body"/>
          </p:nvPr>
        </p:nvSpPr>
        <p:spPr>
          <a:xfrm>
            <a:off x="685801" y="964407"/>
            <a:ext cx="10131425" cy="4826794"/>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000"/>
              <a:buChar char="•"/>
            </a:pPr>
            <a:r>
              <a:rPr lang="id-ID" sz="2000"/>
              <a:t>Warga digital (digital citizen) adalah seorang yang ahli dalam menggunakan internet untuk berkomunikasi dengan orang lain, membeli dan menjual barang, mengambil bagian dalam politik, serta mengerti bagaimana melakukan hal tersebut dengan cara amam dan bertanggungjawab (</a:t>
            </a:r>
            <a:r>
              <a:rPr lang="id-ID" sz="2000" u="sng">
                <a:solidFill>
                  <a:schemeClr val="hlink"/>
                </a:solidFill>
                <a:hlinkClick r:id="rId3"/>
              </a:rPr>
              <a:t>https://dictionary.cambridge.org/dictionary/english/digital-citizen</a:t>
            </a:r>
            <a:r>
              <a:rPr lang="id-ID" sz="2000"/>
              <a:t>).</a:t>
            </a:r>
            <a:endParaRPr sz="2000"/>
          </a:p>
          <a:p>
            <a:pPr indent="-285750" lvl="0" marL="285750" rtl="0" algn="just">
              <a:spcBef>
                <a:spcPts val="1000"/>
              </a:spcBef>
              <a:spcAft>
                <a:spcPts val="0"/>
              </a:spcAft>
              <a:buSzPts val="2000"/>
              <a:buChar char="•"/>
            </a:pPr>
            <a:r>
              <a:rPr lang="id-ID" sz="2000"/>
              <a:t>Digital citizenship merupakan konsep yang mendukung konsep yang mendukung para guru, pemimpin teknologi dan orang tua untuk memahami apa yang siswa, anak-anak, pengguna teknologi lainnya harus diketahui dalam menggunakan teknologi secara cepat</a:t>
            </a:r>
            <a:r>
              <a:rPr lang="id-ID"/>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b="1" lang="id-ID"/>
              <a:t>PENGERTIAN CITIZEN JOURNALISM</a:t>
            </a:r>
            <a:endParaRPr b="1"/>
          </a:p>
        </p:txBody>
      </p:sp>
      <p:sp>
        <p:nvSpPr>
          <p:cNvPr id="157" name="Google Shape;157;p3"/>
          <p:cNvSpPr txBox="1"/>
          <p:nvPr>
            <p:ph idx="1" type="body"/>
          </p:nvPr>
        </p:nvSpPr>
        <p:spPr>
          <a:xfrm>
            <a:off x="685801" y="910828"/>
            <a:ext cx="10554574" cy="3518297"/>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SzPts val="2000"/>
              <a:buNone/>
            </a:pPr>
            <a:r>
              <a:rPr lang="id-ID" sz="2000"/>
              <a:t>Citizen Journalism (Jurnalisme Warga) adalah warga yang bisa menjalankan fungsi selayaknya jurnalis profesional yang pada umumnya menggunakan channel media baru yaitu internet untuk menyebarkan informasi dan berita yang mereka dapat.</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type="title"/>
          </p:nvPr>
        </p:nvSpPr>
        <p:spPr>
          <a:xfrm>
            <a:off x="667942" y="681038"/>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id-ID"/>
              <a:t>BENTUK-BENTUK CITIZEN JOURNALISM</a:t>
            </a:r>
            <a:endParaRPr/>
          </a:p>
        </p:txBody>
      </p:sp>
      <p:sp>
        <p:nvSpPr>
          <p:cNvPr id="163" name="Google Shape;163;p4"/>
          <p:cNvSpPr txBox="1"/>
          <p:nvPr>
            <p:ph idx="1" type="body"/>
          </p:nvPr>
        </p:nvSpPr>
        <p:spPr>
          <a:xfrm>
            <a:off x="685801" y="1464469"/>
            <a:ext cx="10131425" cy="43267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00"/>
              <a:buNone/>
            </a:pPr>
            <a:r>
              <a:rPr lang="id-ID"/>
              <a:t>Bentuk-bentuk citizen journalism:</a:t>
            </a:r>
            <a:endParaRPr/>
          </a:p>
          <a:p>
            <a:pPr indent="-285750" lvl="0" marL="285750" rtl="0" algn="l">
              <a:spcBef>
                <a:spcPts val="1000"/>
              </a:spcBef>
              <a:spcAft>
                <a:spcPts val="0"/>
              </a:spcAft>
              <a:buSzPts val="1800"/>
              <a:buChar char="•"/>
            </a:pPr>
            <a:r>
              <a:rPr lang="id-ID"/>
              <a:t>Citizen journalism membuka ruang untuk komentar publik.</a:t>
            </a:r>
            <a:endParaRPr/>
          </a:p>
          <a:p>
            <a:pPr indent="-285750" lvl="0" marL="285750" rtl="0" algn="l">
              <a:spcBef>
                <a:spcPts val="1000"/>
              </a:spcBef>
              <a:spcAft>
                <a:spcPts val="0"/>
              </a:spcAft>
              <a:buSzPts val="1800"/>
              <a:buChar char="•"/>
            </a:pPr>
            <a:r>
              <a:rPr lang="id-ID"/>
              <a:t>Menambah pendapat masyarakat sebagai bagian dari artikel yang ditulis.</a:t>
            </a:r>
            <a:endParaRPr/>
          </a:p>
          <a:p>
            <a:pPr indent="-285750" lvl="0" marL="285750" rtl="0" algn="l">
              <a:spcBef>
                <a:spcPts val="1000"/>
              </a:spcBef>
              <a:spcAft>
                <a:spcPts val="0"/>
              </a:spcAft>
              <a:buSzPts val="1800"/>
              <a:buChar char="•"/>
            </a:pPr>
            <a:r>
              <a:rPr lang="id-ID"/>
              <a:t>Kolaborasi antara jurnalis profesional dengan nonjurnalis yang memiliki kemampuan dalam materi yang dibahas.</a:t>
            </a:r>
            <a:endParaRPr/>
          </a:p>
          <a:p>
            <a:pPr indent="-285750" lvl="0" marL="285750" rtl="0" algn="l">
              <a:spcBef>
                <a:spcPts val="1000"/>
              </a:spcBef>
              <a:spcAft>
                <a:spcPts val="0"/>
              </a:spcAft>
              <a:buSzPts val="1800"/>
              <a:buChar char="•"/>
            </a:pPr>
            <a:r>
              <a:rPr lang="id-ID"/>
              <a:t>Bloghouse warga.</a:t>
            </a:r>
            <a:endParaRPr/>
          </a:p>
          <a:p>
            <a:pPr indent="-285750" lvl="0" marL="285750" rtl="0" algn="l">
              <a:spcBef>
                <a:spcPts val="1000"/>
              </a:spcBef>
              <a:spcAft>
                <a:spcPts val="0"/>
              </a:spcAft>
              <a:buSzPts val="1800"/>
              <a:buChar char="•"/>
            </a:pPr>
            <a:r>
              <a:rPr lang="id-ID"/>
              <a:t>Newsroom citizen transparency blogs.</a:t>
            </a:r>
            <a:endParaRPr/>
          </a:p>
          <a:p>
            <a:pPr indent="-285750" lvl="0" marL="285750" rtl="0" algn="l">
              <a:spcBef>
                <a:spcPts val="1000"/>
              </a:spcBef>
              <a:spcAft>
                <a:spcPts val="0"/>
              </a:spcAft>
              <a:buSzPts val="1800"/>
              <a:buChar char="•"/>
            </a:pPr>
            <a:r>
              <a:rPr lang="id-ID"/>
              <a:t>Stand-alone citizen jouenalism site, yang melalui proses editing.</a:t>
            </a:r>
            <a:endParaRPr/>
          </a:p>
          <a:p>
            <a:pPr indent="-285750" lvl="0" marL="285750" rtl="0" algn="l">
              <a:spcBef>
                <a:spcPts val="1000"/>
              </a:spcBef>
              <a:spcAft>
                <a:spcPts val="0"/>
              </a:spcAft>
              <a:buSzPts val="1800"/>
              <a:buChar char="•"/>
            </a:pPr>
            <a:r>
              <a:rPr lang="id-ID"/>
              <a:t>Stand-alone citizen journalism, yang tidak melalui proses editing.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ph idx="1" type="body"/>
          </p:nvPr>
        </p:nvSpPr>
        <p:spPr>
          <a:xfrm>
            <a:off x="818712" y="-875110"/>
            <a:ext cx="10554574" cy="5982891"/>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id-ID"/>
              <a:t>Gabungan stand-alone citizen journalism website dan edisi cetak.</a:t>
            </a:r>
            <a:endParaRPr/>
          </a:p>
          <a:p>
            <a:pPr indent="-285750" lvl="0" marL="285750" rtl="0" algn="l">
              <a:spcBef>
                <a:spcPts val="1000"/>
              </a:spcBef>
              <a:spcAft>
                <a:spcPts val="0"/>
              </a:spcAft>
              <a:buSzPts val="1800"/>
              <a:buChar char="•"/>
            </a:pPr>
            <a:r>
              <a:rPr lang="id-ID"/>
              <a:t>Hybrid: pro+citizen journalism.</a:t>
            </a:r>
            <a:endParaRPr/>
          </a:p>
          <a:p>
            <a:pPr indent="-285750" lvl="0" marL="285750" rtl="0" algn="l">
              <a:spcBef>
                <a:spcPts val="1000"/>
              </a:spcBef>
              <a:spcAft>
                <a:spcPts val="0"/>
              </a:spcAft>
              <a:buSzPts val="1800"/>
              <a:buChar char="•"/>
            </a:pPr>
            <a:r>
              <a:rPr lang="id-ID"/>
              <a:t>Penggabungan antara jurnalisme profesional dengan jurnalisme warga dalam satu atap.</a:t>
            </a:r>
            <a:endParaRPr/>
          </a:p>
          <a:p>
            <a:pPr indent="-285750" lvl="0" marL="285750" rtl="0" algn="l">
              <a:spcBef>
                <a:spcPts val="1000"/>
              </a:spcBef>
              <a:spcAft>
                <a:spcPts val="0"/>
              </a:spcAft>
              <a:buSzPts val="1800"/>
              <a:buChar char="•"/>
            </a:pPr>
            <a:r>
              <a:rPr lang="id-ID"/>
              <a:t>Model wiki.</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2021-05-08T15:56:55Z</dcterms:created>
  <dc:creator>Pengguna Tidak dikenal</dc:creator>
</cp:coreProperties>
</file>