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3"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66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9/9/2021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9/9/2021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9/9/2021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1026" name="Picture 2" descr="E:\FEE 2020\SVNU\logo.png"/>
          <p:cNvPicPr>
            <a:picLocks noChangeAspect="1" noChangeArrowheads="1"/>
          </p:cNvPicPr>
          <p:nvPr/>
        </p:nvPicPr>
        <p:blipFill>
          <a:blip r:embed="rId2"/>
          <a:srcRect/>
          <a:stretch>
            <a:fillRect/>
          </a:stretch>
        </p:blipFill>
        <p:spPr bwMode="auto">
          <a:xfrm>
            <a:off x="1524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5" name="TextBox 4"/>
          <p:cNvSpPr txBox="1"/>
          <p:nvPr/>
        </p:nvSpPr>
        <p:spPr>
          <a:xfrm>
            <a:off x="2043087" y="1143000"/>
            <a:ext cx="5957913" cy="307777"/>
          </a:xfrm>
          <a:prstGeom prst="rect">
            <a:avLst/>
          </a:prstGeom>
          <a:noFill/>
        </p:spPr>
        <p:txBody>
          <a:bodyPr wrap="none" rtlCol="0">
            <a:spAutoFit/>
          </a:bodyPr>
          <a:lstStyle/>
          <a:p>
            <a:r>
              <a:rPr lang="en-US" sz="1400" dirty="0" smtClean="0"/>
              <a:t>A statutory University Under Section 2 (f) of the UGC Act, member of AIU</a:t>
            </a:r>
            <a:endParaRPr lang="en-US" sz="1400" dirty="0"/>
          </a:p>
        </p:txBody>
      </p:sp>
      <p:sp>
        <p:nvSpPr>
          <p:cNvPr id="6" name="TextBox 5"/>
          <p:cNvSpPr txBox="1"/>
          <p:nvPr/>
        </p:nvSpPr>
        <p:spPr>
          <a:xfrm>
            <a:off x="1594524" y="13716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8" name="Straight Connector 7"/>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0" name="TextBox 9"/>
          <p:cNvSpPr txBox="1"/>
          <p:nvPr/>
        </p:nvSpPr>
        <p:spPr>
          <a:xfrm>
            <a:off x="609600" y="2209800"/>
            <a:ext cx="7848599"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n-US" sz="1600" dirty="0" smtClean="0">
                <a:latin typeface="Georgia" pitchFamily="18" charset="0"/>
              </a:rPr>
              <a:t>SVN University is </a:t>
            </a:r>
            <a:r>
              <a:rPr lang="en-US" sz="1600" dirty="0" err="1" smtClean="0">
                <a:latin typeface="Georgia" pitchFamily="18" charset="0"/>
              </a:rPr>
              <a:t>managaed</a:t>
            </a:r>
            <a:r>
              <a:rPr lang="en-US" sz="1600" dirty="0" smtClean="0">
                <a:latin typeface="Georgia" pitchFamily="18" charset="0"/>
              </a:rPr>
              <a:t> by </a:t>
            </a:r>
            <a:r>
              <a:rPr lang="en-US" sz="1600" dirty="0" err="1" smtClean="0">
                <a:latin typeface="Georgia" pitchFamily="18" charset="0"/>
              </a:rPr>
              <a:t>Prakhar</a:t>
            </a:r>
            <a:r>
              <a:rPr lang="en-US" sz="1600" dirty="0" smtClean="0">
                <a:latin typeface="Georgia" pitchFamily="18" charset="0"/>
              </a:rPr>
              <a:t> </a:t>
            </a:r>
            <a:r>
              <a:rPr lang="en-US" sz="1600" dirty="0" err="1" smtClean="0">
                <a:latin typeface="Georgia" pitchFamily="18" charset="0"/>
              </a:rPr>
              <a:t>Pragya</a:t>
            </a:r>
            <a:r>
              <a:rPr lang="en-US" sz="1600" dirty="0" smtClean="0">
                <a:latin typeface="Georgia" pitchFamily="18" charset="0"/>
              </a:rPr>
              <a:t> </a:t>
            </a:r>
            <a:r>
              <a:rPr lang="en-US" sz="1600" dirty="0" err="1" smtClean="0">
                <a:latin typeface="Georgia" pitchFamily="18" charset="0"/>
              </a:rPr>
              <a:t>Shiksha</a:t>
            </a:r>
            <a:r>
              <a:rPr lang="en-US" sz="1600" dirty="0" smtClean="0">
                <a:latin typeface="Georgia" pitchFamily="18" charset="0"/>
              </a:rPr>
              <a:t> </a:t>
            </a:r>
            <a:r>
              <a:rPr lang="en-US" sz="1600" dirty="0" err="1" smtClean="0">
                <a:latin typeface="Georgia" pitchFamily="18" charset="0"/>
              </a:rPr>
              <a:t>Prasar</a:t>
            </a:r>
            <a:r>
              <a:rPr lang="en-US" sz="1600" dirty="0" smtClean="0">
                <a:latin typeface="Georgia" pitchFamily="18" charset="0"/>
              </a:rPr>
              <a:t> </a:t>
            </a:r>
            <a:r>
              <a:rPr lang="en-US" sz="1600" dirty="0" err="1" smtClean="0">
                <a:latin typeface="Georgia" pitchFamily="18" charset="0"/>
              </a:rPr>
              <a:t>Avam</a:t>
            </a:r>
            <a:r>
              <a:rPr lang="en-US" sz="1600" dirty="0" smtClean="0">
                <a:latin typeface="Georgia" pitchFamily="18" charset="0"/>
              </a:rPr>
              <a:t> </a:t>
            </a:r>
            <a:r>
              <a:rPr lang="en-US" sz="1600" dirty="0" err="1" smtClean="0">
                <a:latin typeface="Georgia" pitchFamily="18" charset="0"/>
              </a:rPr>
              <a:t>Samaj</a:t>
            </a:r>
            <a:r>
              <a:rPr lang="en-US" sz="1600" dirty="0" smtClean="0">
                <a:latin typeface="Georgia" pitchFamily="18" charset="0"/>
              </a:rPr>
              <a:t> </a:t>
            </a:r>
            <a:r>
              <a:rPr lang="en-US" sz="1600" dirty="0" err="1" smtClean="0">
                <a:latin typeface="Georgia" pitchFamily="18" charset="0"/>
              </a:rPr>
              <a:t>Kalayn</a:t>
            </a:r>
            <a:r>
              <a:rPr lang="en-US" sz="1600" dirty="0" smtClean="0">
                <a:latin typeface="Georgia" pitchFamily="18" charset="0"/>
              </a:rPr>
              <a:t> </a:t>
            </a:r>
            <a:r>
              <a:rPr lang="en-US" sz="1600" dirty="0" err="1" smtClean="0">
                <a:latin typeface="Georgia" pitchFamily="18" charset="0"/>
              </a:rPr>
              <a:t>Samiti</a:t>
            </a:r>
            <a:r>
              <a:rPr lang="en-US" sz="1600" dirty="0" smtClean="0">
                <a:latin typeface="Georgia" pitchFamily="18" charset="0"/>
              </a:rPr>
              <a:t>, </a:t>
            </a:r>
            <a:r>
              <a:rPr lang="en-US" sz="1600" dirty="0" err="1" smtClean="0">
                <a:latin typeface="Georgia" pitchFamily="18" charset="0"/>
              </a:rPr>
              <a:t>Sagar</a:t>
            </a:r>
            <a:r>
              <a:rPr lang="en-US" sz="1600" dirty="0" smtClean="0">
                <a:latin typeface="Georgia" pitchFamily="18" charset="0"/>
              </a:rPr>
              <a:t>, Madhya Pradesh (INDIA). It is spread over about 65 acres lush green land situated in pollution free, healthy and natural environment. SVN University is a multi disciplinary University with an international reputation for the quality of its research and teaching across the academic spectrum, with subjects spanning Sciences, Engineering, Management, Commerce, Art, Law, Education, Physical Education, Pharmacy, Nursing, Journalism &amp; Mass Communication, </a:t>
            </a:r>
            <a:r>
              <a:rPr lang="en-US" sz="1600" dirty="0" err="1" smtClean="0">
                <a:latin typeface="Georgia" pitchFamily="18" charset="0"/>
              </a:rPr>
              <a:t>Libarary</a:t>
            </a:r>
            <a:r>
              <a:rPr lang="en-US" sz="1600" dirty="0" smtClean="0">
                <a:latin typeface="Georgia" pitchFamily="18" charset="0"/>
              </a:rPr>
              <a:t> Science, Agriculture etc, It intends to be at the forefront of learning, teaching and research and leadership in many different fields.</a:t>
            </a:r>
            <a:endParaRPr lang="en-US" sz="1600" dirty="0">
              <a:latin typeface="Georgia" pitchFamily="18" charset="0"/>
            </a:endParaRPr>
          </a:p>
        </p:txBody>
      </p:sp>
      <p:sp>
        <p:nvSpPr>
          <p:cNvPr id="11" name="Rectangle 10"/>
          <p:cNvSpPr/>
          <p:nvPr/>
        </p:nvSpPr>
        <p:spPr>
          <a:xfrm>
            <a:off x="4343400" y="5417403"/>
            <a:ext cx="4299254" cy="83099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For more information visit –</a:t>
            </a:r>
          </a:p>
          <a:p>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https://www.svnuniversity.co.in</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ight Arrow 13"/>
          <p:cNvSpPr/>
          <p:nvPr/>
        </p:nvSpPr>
        <p:spPr>
          <a:xfrm>
            <a:off x="3657600" y="5562600"/>
            <a:ext cx="609600" cy="4572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343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Law</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133600"/>
          <a:ext cx="8534399" cy="1684292"/>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B.A. LLB</a:t>
                      </a:r>
                      <a:endParaRPr lang="en-US" sz="1200" dirty="0"/>
                    </a:p>
                  </a:txBody>
                  <a:tcPr marT="82296" marB="0"/>
                </a:tc>
                <a:tc>
                  <a:txBody>
                    <a:bodyPr/>
                    <a:lstStyle/>
                    <a:p>
                      <a:pPr algn="ctr"/>
                      <a:r>
                        <a:rPr lang="en-US" sz="1200" dirty="0" smtClean="0"/>
                        <a:t>5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150,000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LLB</a:t>
                      </a:r>
                      <a:endParaRPr lang="en-US" sz="1200" dirty="0"/>
                    </a:p>
                  </a:txBody>
                  <a:tcPr marT="82296" marB="0"/>
                </a:tc>
                <a:tc>
                  <a:txBody>
                    <a:bodyPr/>
                    <a:lstStyle/>
                    <a:p>
                      <a:pPr algn="ctr"/>
                      <a:r>
                        <a:rPr lang="en-US" sz="1200" dirty="0" smtClean="0"/>
                        <a:t>4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r>
                        <a:rPr lang="en-US" sz="1200" baseline="0" dirty="0" smtClean="0"/>
                        <a:t> with 45%</a:t>
                      </a:r>
                      <a:endParaRPr lang="en-US" sz="1200" dirty="0" smtClean="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130,000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LLM</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LLB</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80,000</a:t>
                      </a:r>
                      <a:endParaRPr lang="en-US" sz="1200" dirty="0"/>
                    </a:p>
                  </a:txBody>
                  <a:tcPr marT="82296" marB="0"/>
                </a:tc>
              </a:tr>
            </a:tbl>
          </a:graphicData>
        </a:graphic>
      </p:graphicFrame>
      <p:sp>
        <p:nvSpPr>
          <p:cNvPr id="10" name="Rounded Rectangle 9"/>
          <p:cNvSpPr/>
          <p:nvPr/>
        </p:nvSpPr>
        <p:spPr>
          <a:xfrm>
            <a:off x="2590800" y="3962400"/>
            <a:ext cx="4343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Library &amp; Information Science</a:t>
            </a:r>
            <a:endParaRPr lang="en-US" sz="1600" b="1" dirty="0">
              <a:solidFill>
                <a:schemeClr val="accent1">
                  <a:lumMod val="20000"/>
                  <a:lumOff val="80000"/>
                </a:schemeClr>
              </a:solidFill>
            </a:endParaRPr>
          </a:p>
        </p:txBody>
      </p:sp>
      <p:graphicFrame>
        <p:nvGraphicFramePr>
          <p:cNvPr id="11" name="Table 10"/>
          <p:cNvGraphicFramePr>
            <a:graphicFrameLocks noGrp="1"/>
          </p:cNvGraphicFramePr>
          <p:nvPr/>
        </p:nvGraphicFramePr>
        <p:xfrm>
          <a:off x="381000" y="4716508"/>
          <a:ext cx="8534399" cy="1684292"/>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Library Science</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14,000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err="1" smtClean="0">
                          <a:solidFill>
                            <a:schemeClr val="tx1"/>
                          </a:solidFill>
                          <a:latin typeface="+mn-lt"/>
                          <a:ea typeface="+mn-ea"/>
                          <a:cs typeface="+mn-cs"/>
                        </a:rPr>
                        <a:t>B.Lib</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18,000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err="1" smtClean="0">
                          <a:solidFill>
                            <a:schemeClr val="tx1"/>
                          </a:solidFill>
                          <a:latin typeface="+mn-lt"/>
                          <a:ea typeface="+mn-ea"/>
                          <a:cs typeface="+mn-cs"/>
                        </a:rPr>
                        <a:t>M.Lib</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err="1" smtClean="0"/>
                        <a:t>B.Lib</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18,000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800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Education &amp; Physical Education</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355560"/>
          <a:ext cx="8534399" cy="3816640"/>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Education / Diploma in Elementary Education</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12</a:t>
                      </a:r>
                      <a:r>
                        <a:rPr lang="en-US" sz="1200" baseline="30000" dirty="0" smtClean="0"/>
                        <a:t>th</a:t>
                      </a:r>
                      <a:r>
                        <a:rPr lang="en-US" sz="1200" baseline="0" dirty="0" smtClean="0"/>
                        <a:t> With 50%</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130,000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err="1" smtClean="0">
                          <a:solidFill>
                            <a:schemeClr val="tx1"/>
                          </a:solidFill>
                          <a:latin typeface="+mn-lt"/>
                          <a:ea typeface="+mn-ea"/>
                          <a:cs typeface="+mn-cs"/>
                        </a:rPr>
                        <a:t>B.A.+B.Ed</a:t>
                      </a:r>
                      <a:endParaRPr lang="en-US" sz="1200" dirty="0"/>
                    </a:p>
                  </a:txBody>
                  <a:tcPr marT="82296" marB="0"/>
                </a:tc>
                <a:tc>
                  <a:txBody>
                    <a:bodyPr/>
                    <a:lstStyle/>
                    <a:p>
                      <a:pPr algn="ctr"/>
                      <a:r>
                        <a:rPr lang="en-US" sz="1200" dirty="0" smtClean="0"/>
                        <a:t>4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50%</a:t>
                      </a:r>
                      <a:endParaRPr lang="en-US" sz="1200" dirty="0" smtClean="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140,000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Bachelor in Education (B.Ed.)</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Graduation with 50%</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130,000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lang="en-US" sz="1200" dirty="0" smtClean="0"/>
                        <a:t>M.Ed.</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err="1" smtClean="0"/>
                        <a:t>B.Ed</a:t>
                      </a:r>
                      <a:r>
                        <a:rPr lang="en-US" sz="1200" dirty="0" smtClean="0"/>
                        <a:t> with 50%</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135,000</a:t>
                      </a:r>
                      <a:endParaRPr lang="en-US" sz="1200" dirty="0"/>
                    </a:p>
                  </a:txBody>
                  <a:tcPr marT="82296" marB="0"/>
                </a:tc>
              </a:tr>
              <a:tr h="421073">
                <a:tc>
                  <a:txBody>
                    <a:bodyPr/>
                    <a:lstStyle/>
                    <a:p>
                      <a:pPr algn="ctr"/>
                      <a:r>
                        <a:rPr lang="en-US" sz="1200" dirty="0" smtClean="0"/>
                        <a:t>5</a:t>
                      </a:r>
                      <a:endParaRPr lang="en-US" sz="1200" dirty="0"/>
                    </a:p>
                  </a:txBody>
                  <a:tcPr marT="82296" marB="0"/>
                </a:tc>
                <a:tc>
                  <a:txBody>
                    <a:bodyPr/>
                    <a:lstStyle/>
                    <a:p>
                      <a:r>
                        <a:rPr lang="en-US" sz="1200" dirty="0" smtClean="0"/>
                        <a:t>M.A.</a:t>
                      </a:r>
                      <a:r>
                        <a:rPr lang="en-US" sz="1200" baseline="0" dirty="0" smtClean="0"/>
                        <a:t> Education</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30,000</a:t>
                      </a:r>
                      <a:endParaRPr lang="en-US" sz="1200" dirty="0"/>
                    </a:p>
                  </a:txBody>
                  <a:tcPr marT="82296" marB="0"/>
                </a:tc>
              </a:tr>
              <a:tr h="421073">
                <a:tc>
                  <a:txBody>
                    <a:bodyPr/>
                    <a:lstStyle/>
                    <a:p>
                      <a:pPr algn="ctr"/>
                      <a:r>
                        <a:rPr lang="en-US" sz="1200" dirty="0" smtClean="0"/>
                        <a:t>6</a:t>
                      </a:r>
                      <a:endParaRPr lang="en-US" sz="1200" dirty="0"/>
                    </a:p>
                  </a:txBody>
                  <a:tcPr marT="82296" marB="0"/>
                </a:tc>
                <a:tc>
                  <a:txBody>
                    <a:bodyPr/>
                    <a:lstStyle/>
                    <a:p>
                      <a:r>
                        <a:rPr lang="en-US" sz="1200" dirty="0" smtClean="0"/>
                        <a:t>Bachelor in Physical Education</a:t>
                      </a:r>
                      <a:r>
                        <a:rPr lang="en-US" sz="1200" baseline="0" dirty="0" smtClean="0"/>
                        <a:t> (</a:t>
                      </a:r>
                      <a:r>
                        <a:rPr lang="en-US" sz="1200" dirty="0" err="1" smtClean="0"/>
                        <a:t>B.P.Ed</a:t>
                      </a:r>
                      <a:r>
                        <a:rPr lang="en-US" sz="1200" dirty="0" smtClean="0"/>
                        <a: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 with 50%</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125,000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r>
                        <a:rPr lang="en-US" sz="1200" dirty="0" err="1" smtClean="0"/>
                        <a:t>M.P.Ed</a:t>
                      </a:r>
                      <a:r>
                        <a:rPr lang="en-US" sz="1200" dirty="0" smtClean="0"/>
                        <a: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err="1" smtClean="0"/>
                        <a:t>B.P.Ed</a:t>
                      </a:r>
                      <a:r>
                        <a:rPr lang="en-US" sz="1200" baseline="0" dirty="0" smtClean="0"/>
                        <a:t> with 50%</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135,000</a:t>
                      </a:r>
                      <a:endParaRPr lang="en-US" sz="1200" dirty="0"/>
                    </a:p>
                  </a:txBody>
                  <a:tcPr marT="82296" marB="0"/>
                </a:tc>
              </a:tr>
              <a:tr h="421073">
                <a:tc>
                  <a:txBody>
                    <a:bodyPr/>
                    <a:lstStyle/>
                    <a:p>
                      <a:pPr algn="ctr"/>
                      <a:r>
                        <a:rPr lang="en-US" sz="1200" dirty="0" smtClean="0"/>
                        <a:t>8</a:t>
                      </a:r>
                      <a:endParaRPr lang="en-US" sz="1200" dirty="0"/>
                    </a:p>
                  </a:txBody>
                  <a:tcPr marT="82296" marB="0"/>
                </a:tc>
                <a:tc>
                  <a:txBody>
                    <a:bodyPr/>
                    <a:lstStyle/>
                    <a:p>
                      <a:r>
                        <a:rPr lang="en-US" sz="1200" dirty="0" smtClean="0"/>
                        <a:t>M.A. Physical Education</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30,000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800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Education &amp; Physical Education</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355560"/>
          <a:ext cx="8534399" cy="1263219"/>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9</a:t>
                      </a:r>
                      <a:endParaRPr lang="en-US" sz="1200" dirty="0"/>
                    </a:p>
                  </a:txBody>
                  <a:tcPr marT="82296" marB="0"/>
                </a:tc>
                <a:tc>
                  <a:txBody>
                    <a:bodyPr/>
                    <a:lstStyle/>
                    <a:p>
                      <a:r>
                        <a:rPr lang="en-US" sz="1200" dirty="0" err="1" smtClean="0"/>
                        <a:t>B.Ed</a:t>
                      </a:r>
                      <a:r>
                        <a:rPr lang="en-US" sz="1200" baseline="0" dirty="0" smtClean="0"/>
                        <a:t>   Part Time</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Graduation with 50%</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135000</a:t>
                      </a:r>
                      <a:endParaRPr lang="en-US" sz="1200" dirty="0"/>
                    </a:p>
                  </a:txBody>
                  <a:tcPr marT="82296" marB="0"/>
                </a:tc>
              </a:tr>
              <a:tr h="421073">
                <a:tc>
                  <a:txBody>
                    <a:bodyPr/>
                    <a:lstStyle/>
                    <a:p>
                      <a:pPr algn="ctr"/>
                      <a:r>
                        <a:rPr lang="en-US" sz="1200" dirty="0" smtClean="0"/>
                        <a:t>10</a:t>
                      </a:r>
                      <a:endParaRPr lang="en-US" sz="1200" dirty="0"/>
                    </a:p>
                  </a:txBody>
                  <a:tcPr marT="82296" marB="0"/>
                </a:tc>
                <a:tc>
                  <a:txBody>
                    <a:bodyPr/>
                    <a:lstStyle/>
                    <a:p>
                      <a:r>
                        <a:rPr lang="en-US" sz="1200" dirty="0" err="1" smtClean="0"/>
                        <a:t>B.Ed</a:t>
                      </a:r>
                      <a:r>
                        <a:rPr lang="en-US" sz="1200" baseline="0" dirty="0" smtClean="0"/>
                        <a:t> + </a:t>
                      </a:r>
                      <a:r>
                        <a:rPr lang="en-US" sz="1200" baseline="0" dirty="0" err="1" smtClean="0"/>
                        <a:t>M.Ed</a:t>
                      </a:r>
                      <a:r>
                        <a:rPr lang="en-US" sz="1200" baseline="0" dirty="0" smtClean="0"/>
                        <a:t> (Integrated)</a:t>
                      </a:r>
                      <a:endParaRPr lang="en-US" sz="1200" dirty="0"/>
                    </a:p>
                  </a:txBody>
                  <a:tcPr marT="82296" marB="0"/>
                </a:tc>
                <a:tc>
                  <a:txBody>
                    <a:bodyPr/>
                    <a:lstStyle/>
                    <a:p>
                      <a:pPr algn="ctr"/>
                      <a:r>
                        <a:rPr lang="en-US" sz="1200" dirty="0" smtClean="0"/>
                        <a:t>3</a:t>
                      </a:r>
                      <a:r>
                        <a:rPr lang="en-US" sz="1200" baseline="0" dirty="0" smtClean="0"/>
                        <a:t>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 with 50%</a:t>
                      </a:r>
                      <a:endParaRPr lang="en-US" sz="1200" dirty="0" smtClean="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135000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800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Computer Science &amp; Application</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355560"/>
          <a:ext cx="8534399" cy="3789657"/>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lang="en-US" sz="1200" dirty="0" smtClean="0"/>
                        <a:t>DCA</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12,000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lang="en-US" sz="1200" dirty="0" smtClean="0"/>
                        <a:t>PGDCA</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50%</a:t>
                      </a:r>
                      <a:endParaRPr lang="en-US" sz="1200" dirty="0" smtClean="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18,000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lang="en-US" sz="1200" dirty="0" smtClean="0"/>
                        <a:t>BCA</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r>
                        <a:rPr lang="en-US" sz="1200" dirty="0" smtClean="0"/>
                        <a:t> with Mathematics</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48,000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lang="en-US" sz="1200" dirty="0" smtClean="0"/>
                        <a:t>MCA</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r>
                        <a:rPr lang="en-US" sz="1200" baseline="0" dirty="0" smtClean="0"/>
                        <a:t> with Math Graduate</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60,000</a:t>
                      </a:r>
                      <a:endParaRPr lang="en-US" sz="1200" dirty="0"/>
                    </a:p>
                  </a:txBody>
                  <a:tcPr marT="82296" marB="0"/>
                </a:tc>
              </a:tr>
              <a:tr h="421073">
                <a:tc>
                  <a:txBody>
                    <a:bodyPr/>
                    <a:lstStyle/>
                    <a:p>
                      <a:pPr algn="ctr"/>
                      <a:r>
                        <a:rPr lang="en-US" sz="1200" dirty="0" smtClean="0"/>
                        <a:t>5</a:t>
                      </a:r>
                      <a:endParaRPr lang="en-US" sz="1200" dirty="0"/>
                    </a:p>
                  </a:txBody>
                  <a:tcPr marT="82296" marB="0"/>
                </a:tc>
                <a:tc>
                  <a:txBody>
                    <a:bodyPr/>
                    <a:lstStyle/>
                    <a:p>
                      <a:r>
                        <a:rPr lang="en-US" sz="1200" dirty="0" smtClean="0"/>
                        <a:t>B.Sc. Computer Science</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dirty="0" smtClean="0"/>
                        <a:t> with Mathematics</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45,000</a:t>
                      </a:r>
                      <a:endParaRPr lang="en-US" sz="1200" dirty="0"/>
                    </a:p>
                  </a:txBody>
                  <a:tcPr marT="82296" marB="0"/>
                </a:tc>
              </a:tr>
              <a:tr h="421073">
                <a:tc>
                  <a:txBody>
                    <a:bodyPr/>
                    <a:lstStyle/>
                    <a:p>
                      <a:pPr algn="ctr"/>
                      <a:r>
                        <a:rPr lang="en-US" sz="1200" dirty="0" smtClean="0"/>
                        <a:t>6</a:t>
                      </a:r>
                      <a:endParaRPr lang="en-US" sz="1200" dirty="0"/>
                    </a:p>
                  </a:txBody>
                  <a:tcPr marT="82296" marB="0"/>
                </a:tc>
                <a:tc>
                  <a:txBody>
                    <a:bodyPr/>
                    <a:lstStyle/>
                    <a:p>
                      <a:r>
                        <a:rPr lang="en-US" sz="1200" dirty="0" smtClean="0"/>
                        <a:t>M.Sc. Computer Science</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r>
                        <a:rPr lang="en-US" sz="1200" dirty="0" smtClean="0"/>
                        <a:t>B.Sc. IT</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dirty="0" smtClean="0"/>
                        <a:t> with Mathematics</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45,000</a:t>
                      </a:r>
                      <a:endParaRPr lang="en-US" sz="1200" dirty="0"/>
                    </a:p>
                  </a:txBody>
                  <a:tcPr marT="82296" marB="0"/>
                </a:tc>
              </a:tr>
              <a:tr h="421073">
                <a:tc>
                  <a:txBody>
                    <a:bodyPr/>
                    <a:lstStyle/>
                    <a:p>
                      <a:pPr algn="ctr"/>
                      <a:r>
                        <a:rPr lang="en-US" sz="1200" dirty="0" smtClean="0"/>
                        <a:t>8</a:t>
                      </a:r>
                      <a:endParaRPr lang="en-US" sz="1200" dirty="0"/>
                    </a:p>
                  </a:txBody>
                  <a:tcPr marT="82296" marB="0"/>
                </a:tc>
                <a:tc>
                  <a:txBody>
                    <a:bodyPr/>
                    <a:lstStyle/>
                    <a:p>
                      <a:r>
                        <a:rPr lang="en-US" sz="1200" dirty="0" smtClean="0"/>
                        <a:t>M.Sc. IT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36,000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209800" y="1447800"/>
            <a:ext cx="5181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Arts &amp;</a:t>
            </a:r>
            <a:r>
              <a:rPr lang="en-US" sz="1600" dirty="0" smtClean="0"/>
              <a:t> / </a:t>
            </a:r>
            <a:r>
              <a:rPr lang="en-US" sz="1600" b="1" dirty="0" smtClean="0">
                <a:solidFill>
                  <a:schemeClr val="accent1">
                    <a:lumMod val="20000"/>
                    <a:lumOff val="80000"/>
                  </a:schemeClr>
                </a:solidFill>
              </a:rPr>
              <a:t>Humanities &amp; Social Science</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355560"/>
          <a:ext cx="8534399" cy="3789657"/>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lang="en-US" sz="1200" dirty="0" smtClean="0"/>
                        <a:t>B.A. (History, Sociology, Political Science)</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lang="en-US" sz="1200" dirty="0" smtClean="0"/>
                        <a:t>B.A. (Political Science,</a:t>
                      </a:r>
                      <a:r>
                        <a:rPr lang="en-US" sz="1200" baseline="0" dirty="0" smtClean="0"/>
                        <a:t> Sociology, Economics</a:t>
                      </a:r>
                      <a:r>
                        <a:rPr lang="en-US" sz="1200" dirty="0" smtClean="0"/>
                        <a:t>)</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lang="en-US" sz="1200" dirty="0" smtClean="0"/>
                        <a:t>B.A. (Political Science, Economics, Criminology)</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lang="en-US" sz="1200" dirty="0" smtClean="0"/>
                        <a:t>B.A. (Geography, History, Political Science)</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5</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 (Geography, History, Sociology)</a:t>
                      </a:r>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6</a:t>
                      </a:r>
                      <a:endParaRPr lang="en-US" sz="1200" dirty="0"/>
                    </a:p>
                  </a:txBody>
                  <a:tcPr marT="82296" marB="0"/>
                </a:tc>
                <a:tc>
                  <a:txBody>
                    <a:bodyPr/>
                    <a:lstStyle/>
                    <a:p>
                      <a:r>
                        <a:rPr lang="en-US" sz="1200" dirty="0" smtClean="0"/>
                        <a:t>B.A. (History, Sociology, English Lit.)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r>
                        <a:rPr lang="en-US" sz="1200" dirty="0" smtClean="0"/>
                        <a:t>B.A. (History, Sociology, Hindi Lit.)</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8</a:t>
                      </a:r>
                      <a:endParaRPr lang="en-US" sz="1200" dirty="0"/>
                    </a:p>
                  </a:txBody>
                  <a:tcPr marT="82296" marB="0"/>
                </a:tc>
                <a:tc>
                  <a:txBody>
                    <a:bodyPr/>
                    <a:lstStyle/>
                    <a:p>
                      <a:r>
                        <a:rPr lang="en-US" sz="1200" dirty="0" smtClean="0"/>
                        <a:t>B.A. (History, Sociology, Sanskrit Lit.)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12th</a:t>
                      </a:r>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209800" y="1447800"/>
            <a:ext cx="5181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Arts &amp;</a:t>
            </a:r>
            <a:r>
              <a:rPr lang="en-US" sz="1600" dirty="0" smtClean="0"/>
              <a:t> / </a:t>
            </a:r>
            <a:r>
              <a:rPr lang="en-US" sz="1600" b="1" dirty="0" smtClean="0">
                <a:solidFill>
                  <a:schemeClr val="accent1">
                    <a:lumMod val="20000"/>
                    <a:lumOff val="80000"/>
                  </a:schemeClr>
                </a:solidFill>
              </a:rPr>
              <a:t>Humanities &amp; Social Science</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355560"/>
          <a:ext cx="8534399" cy="3789657"/>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9</a:t>
                      </a:r>
                      <a:endParaRPr lang="en-US" sz="1200" dirty="0"/>
                    </a:p>
                  </a:txBody>
                  <a:tcPr marT="82296" marB="0"/>
                </a:tc>
                <a:tc>
                  <a:txBody>
                    <a:bodyPr/>
                    <a:lstStyle/>
                    <a:p>
                      <a:r>
                        <a:rPr lang="en-US" sz="1200" dirty="0" smtClean="0"/>
                        <a:t>B.A. (History,</a:t>
                      </a:r>
                      <a:r>
                        <a:rPr lang="en-US" sz="1200" baseline="0" dirty="0" smtClean="0"/>
                        <a:t> </a:t>
                      </a:r>
                      <a:r>
                        <a:rPr lang="en-US" sz="1200" dirty="0" smtClean="0"/>
                        <a:t>Political Science, English Lit.)</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10</a:t>
                      </a:r>
                      <a:endParaRPr lang="en-US" sz="1200" dirty="0"/>
                    </a:p>
                  </a:txBody>
                  <a:tcPr marT="82296" marB="0"/>
                </a:tc>
                <a:tc>
                  <a:txBody>
                    <a:bodyPr/>
                    <a:lstStyle/>
                    <a:p>
                      <a:r>
                        <a:rPr lang="en-US" sz="1200" dirty="0" smtClean="0"/>
                        <a:t>B.A. (History,</a:t>
                      </a:r>
                      <a:r>
                        <a:rPr lang="en-US" sz="1200" baseline="0" dirty="0" smtClean="0"/>
                        <a:t> Political Science, Hindi Lit.</a:t>
                      </a:r>
                      <a:r>
                        <a:rPr lang="en-US" sz="1200" dirty="0" smtClean="0"/>
                        <a:t>)</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11</a:t>
                      </a:r>
                      <a:endParaRPr lang="en-US" sz="1200" dirty="0"/>
                    </a:p>
                  </a:txBody>
                  <a:tcPr marT="82296" marB="0"/>
                </a:tc>
                <a:tc>
                  <a:txBody>
                    <a:bodyPr/>
                    <a:lstStyle/>
                    <a:p>
                      <a:r>
                        <a:rPr lang="en-US" sz="1200" dirty="0" smtClean="0"/>
                        <a:t>B.A. (History,</a:t>
                      </a:r>
                      <a:r>
                        <a:rPr lang="en-US" sz="1200" baseline="0" dirty="0" smtClean="0"/>
                        <a:t> Political Science, Sanskrit Lit.</a:t>
                      </a:r>
                      <a:r>
                        <a:rPr lang="en-US" sz="1200" dirty="0" smtClean="0"/>
                        <a:t>)</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12</a:t>
                      </a:r>
                      <a:endParaRPr lang="en-US" sz="1200" dirty="0"/>
                    </a:p>
                  </a:txBody>
                  <a:tcPr marT="82296" marB="0"/>
                </a:tc>
                <a:tc>
                  <a:txBody>
                    <a:bodyPr/>
                    <a:lstStyle/>
                    <a:p>
                      <a:r>
                        <a:rPr lang="en-US" sz="1200" dirty="0" smtClean="0"/>
                        <a:t>B. Music / B.A. Music</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13</a:t>
                      </a:r>
                      <a:endParaRPr lang="en-US" sz="1200" dirty="0"/>
                    </a:p>
                  </a:txBody>
                  <a:tcPr marT="82296" marB="0"/>
                </a:tc>
                <a:tc>
                  <a:txBody>
                    <a:bodyPr/>
                    <a:lstStyle/>
                    <a:p>
                      <a:r>
                        <a:rPr lang="en-US" sz="1200" dirty="0" smtClean="0"/>
                        <a:t>Bachelor in Fine Arts (B.F.A.)</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dirty="0" smtClean="0"/>
                        <a:t> </a:t>
                      </a:r>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42,000</a:t>
                      </a:r>
                      <a:endParaRPr lang="en-US" sz="1200" dirty="0"/>
                    </a:p>
                  </a:txBody>
                  <a:tcPr marT="82296" marB="0"/>
                </a:tc>
              </a:tr>
              <a:tr h="421073">
                <a:tc>
                  <a:txBody>
                    <a:bodyPr/>
                    <a:lstStyle/>
                    <a:p>
                      <a:pPr algn="ctr"/>
                      <a:r>
                        <a:rPr lang="en-US" sz="1200" dirty="0" smtClean="0"/>
                        <a:t>14</a:t>
                      </a:r>
                      <a:endParaRPr lang="en-US" sz="1200" dirty="0"/>
                    </a:p>
                  </a:txBody>
                  <a:tcPr marT="82296" marB="0"/>
                </a:tc>
                <a:tc>
                  <a:txBody>
                    <a:bodyPr/>
                    <a:lstStyle/>
                    <a:p>
                      <a:r>
                        <a:rPr lang="en-US" sz="1200" dirty="0" smtClean="0"/>
                        <a:t>Bachelor in Performing Arts</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15</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HISTORY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34,000</a:t>
                      </a:r>
                      <a:endParaRPr lang="en-US" sz="1200" dirty="0"/>
                    </a:p>
                  </a:txBody>
                  <a:tcPr marT="82296" marB="0"/>
                </a:tc>
              </a:tr>
              <a:tr h="421073">
                <a:tc>
                  <a:txBody>
                    <a:bodyPr/>
                    <a:lstStyle/>
                    <a:p>
                      <a:pPr algn="ctr"/>
                      <a:r>
                        <a:rPr lang="en-US" sz="1200" dirty="0" smtClean="0"/>
                        <a:t>16</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ECONOMICS</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34,000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209800" y="1447800"/>
            <a:ext cx="5181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Arts &amp;</a:t>
            </a:r>
            <a:r>
              <a:rPr lang="en-US" sz="1600" dirty="0" smtClean="0"/>
              <a:t> / </a:t>
            </a:r>
            <a:r>
              <a:rPr lang="en-US" sz="1600" b="1" dirty="0" smtClean="0">
                <a:solidFill>
                  <a:schemeClr val="accent1">
                    <a:lumMod val="20000"/>
                    <a:lumOff val="80000"/>
                  </a:schemeClr>
                </a:solidFill>
              </a:rPr>
              <a:t>Humanities &amp; Social Science</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355560"/>
          <a:ext cx="8534399" cy="3789657"/>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17</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HINDI</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34,000</a:t>
                      </a:r>
                      <a:endParaRPr lang="en-US" sz="1200" dirty="0"/>
                    </a:p>
                  </a:txBody>
                  <a:tcPr marT="82296" marB="0"/>
                </a:tc>
              </a:tr>
              <a:tr h="421073">
                <a:tc>
                  <a:txBody>
                    <a:bodyPr/>
                    <a:lstStyle/>
                    <a:p>
                      <a:pPr algn="ctr"/>
                      <a:r>
                        <a:rPr lang="en-US" sz="1200" dirty="0" smtClean="0"/>
                        <a:t>18</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SOCIOLOGY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34,000</a:t>
                      </a:r>
                      <a:endParaRPr lang="en-US" sz="1200" dirty="0"/>
                    </a:p>
                  </a:txBody>
                  <a:tcPr marT="82296" marB="0"/>
                </a:tc>
              </a:tr>
              <a:tr h="421073">
                <a:tc>
                  <a:txBody>
                    <a:bodyPr/>
                    <a:lstStyle/>
                    <a:p>
                      <a:pPr algn="ctr"/>
                      <a:r>
                        <a:rPr lang="en-US" sz="1200" dirty="0" smtClean="0"/>
                        <a:t>19</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POLITICAL SCIENCE</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34,000</a:t>
                      </a:r>
                      <a:endParaRPr lang="en-US" sz="1200" dirty="0"/>
                    </a:p>
                  </a:txBody>
                  <a:tcPr marT="82296" marB="0"/>
                </a:tc>
              </a:tr>
              <a:tr h="421073">
                <a:tc>
                  <a:txBody>
                    <a:bodyPr/>
                    <a:lstStyle/>
                    <a:p>
                      <a:pPr algn="ctr"/>
                      <a:r>
                        <a:rPr lang="en-US" sz="1200" dirty="0" smtClean="0"/>
                        <a:t>20</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ENGLISH</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34,000</a:t>
                      </a:r>
                      <a:endParaRPr lang="en-US" sz="1200" dirty="0"/>
                    </a:p>
                  </a:txBody>
                  <a:tcPr marT="82296" marB="0"/>
                </a:tc>
              </a:tr>
              <a:tr h="421073">
                <a:tc>
                  <a:txBody>
                    <a:bodyPr/>
                    <a:lstStyle/>
                    <a:p>
                      <a:pPr algn="ctr"/>
                      <a:r>
                        <a:rPr lang="en-US" sz="1200" dirty="0" smtClean="0"/>
                        <a:t>21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SANSKRIT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34,000</a:t>
                      </a:r>
                      <a:endParaRPr lang="en-US" sz="1200" dirty="0"/>
                    </a:p>
                  </a:txBody>
                  <a:tcPr marT="82296" marB="0"/>
                </a:tc>
              </a:tr>
              <a:tr h="421073">
                <a:tc>
                  <a:txBody>
                    <a:bodyPr/>
                    <a:lstStyle/>
                    <a:p>
                      <a:pPr algn="ctr"/>
                      <a:r>
                        <a:rPr lang="en-US" sz="1200" dirty="0" smtClean="0"/>
                        <a:t>22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GEOGRAPHY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34,000</a:t>
                      </a:r>
                      <a:endParaRPr lang="en-US" sz="1200" dirty="0"/>
                    </a:p>
                  </a:txBody>
                  <a:tcPr marT="82296" marB="0"/>
                </a:tc>
              </a:tr>
              <a:tr h="421073">
                <a:tc>
                  <a:txBody>
                    <a:bodyPr/>
                    <a:lstStyle/>
                    <a:p>
                      <a:pPr algn="ctr"/>
                      <a:r>
                        <a:rPr lang="en-US" sz="1200" dirty="0" smtClean="0"/>
                        <a:t>23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Rural Development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34,000</a:t>
                      </a:r>
                      <a:endParaRPr lang="en-US" sz="1200" dirty="0"/>
                    </a:p>
                  </a:txBody>
                  <a:tcPr marT="82296" marB="0"/>
                </a:tc>
              </a:tr>
              <a:tr h="421073">
                <a:tc>
                  <a:txBody>
                    <a:bodyPr/>
                    <a:lstStyle/>
                    <a:p>
                      <a:pPr algn="ctr"/>
                      <a:r>
                        <a:rPr lang="en-US" sz="1200" dirty="0" smtClean="0"/>
                        <a:t>24</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Master of Social Work</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209800" y="1447800"/>
            <a:ext cx="5181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Arts &amp;</a:t>
            </a:r>
            <a:r>
              <a:rPr lang="en-US" sz="1600" dirty="0" smtClean="0"/>
              <a:t> / </a:t>
            </a:r>
            <a:r>
              <a:rPr lang="en-US" sz="1600" b="1" dirty="0" smtClean="0">
                <a:solidFill>
                  <a:schemeClr val="accent1">
                    <a:lumMod val="20000"/>
                    <a:lumOff val="80000"/>
                  </a:schemeClr>
                </a:solidFill>
              </a:rPr>
              <a:t>Humanities &amp; Social Science</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3000035"/>
          <a:ext cx="8534399" cy="2105365"/>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25</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 Music / M.A. Music</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Graduation</a:t>
                      </a:r>
                      <a:r>
                        <a:rPr lang="en-US" sz="1200" baseline="0" dirty="0" smtClean="0"/>
                        <a:t> in Music</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34,000</a:t>
                      </a:r>
                      <a:endParaRPr lang="en-US" sz="1200" dirty="0"/>
                    </a:p>
                  </a:txBody>
                  <a:tcPr marT="82296" marB="0"/>
                </a:tc>
              </a:tr>
              <a:tr h="421073">
                <a:tc>
                  <a:txBody>
                    <a:bodyPr/>
                    <a:lstStyle/>
                    <a:p>
                      <a:pPr algn="ctr"/>
                      <a:r>
                        <a:rPr lang="en-US" sz="1200" dirty="0" smtClean="0"/>
                        <a:t>26</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Master in Fine Arts (M.F.A.)/ M.A. (Fine Arts)</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 </a:t>
                      </a:r>
                      <a:r>
                        <a:rPr lang="en-US" sz="1200" dirty="0" err="1" smtClean="0"/>
                        <a:t>inB.F.A</a:t>
                      </a:r>
                      <a:endParaRPr lang="en-US" sz="1200" dirty="0" smtClean="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38,000</a:t>
                      </a:r>
                      <a:endParaRPr lang="en-US" sz="1200" dirty="0"/>
                    </a:p>
                  </a:txBody>
                  <a:tcPr marT="82296" marB="0"/>
                </a:tc>
              </a:tr>
              <a:tr h="421073">
                <a:tc>
                  <a:txBody>
                    <a:bodyPr/>
                    <a:lstStyle/>
                    <a:p>
                      <a:pPr algn="ctr"/>
                      <a:r>
                        <a:rPr lang="en-US" sz="1200" dirty="0" smtClean="0"/>
                        <a:t>27</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Master in Performing Arts (M.P.A.)</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Graduation</a:t>
                      </a:r>
                      <a:r>
                        <a:rPr lang="en-US" sz="1200" baseline="0" dirty="0" smtClean="0"/>
                        <a:t> </a:t>
                      </a:r>
                      <a:r>
                        <a:rPr lang="en-US" sz="1200" dirty="0" smtClean="0"/>
                        <a:t>in B.F.A.</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38,000</a:t>
                      </a:r>
                      <a:endParaRPr lang="en-US" sz="1200" dirty="0"/>
                    </a:p>
                  </a:txBody>
                  <a:tcPr marT="82296" marB="0"/>
                </a:tc>
              </a:tr>
              <a:tr h="421073">
                <a:tc>
                  <a:txBody>
                    <a:bodyPr/>
                    <a:lstStyle/>
                    <a:p>
                      <a:pPr algn="ctr"/>
                      <a:r>
                        <a:rPr lang="en-US" sz="1200" dirty="0" smtClean="0"/>
                        <a:t>28</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Fine Arts</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10,000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14600" y="1447800"/>
            <a:ext cx="3962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Commerce</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3000035"/>
          <a:ext cx="8534399" cy="2526438"/>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Accountancy based on Tally</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16,000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Accounting/ Taxation/ Investment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Bachelor of Commerce (</a:t>
                      </a:r>
                      <a:r>
                        <a:rPr kumimoji="0" lang="en-US" sz="1200" kern="1200" baseline="0" dirty="0" err="1" smtClean="0">
                          <a:solidFill>
                            <a:schemeClr val="tx1"/>
                          </a:solidFill>
                          <a:latin typeface="+mn-lt"/>
                          <a:ea typeface="+mn-ea"/>
                          <a:cs typeface="+mn-cs"/>
                        </a:rPr>
                        <a:t>B.Com</a:t>
                      </a:r>
                      <a:r>
                        <a:rPr kumimoji="0" lang="en-US" sz="1200" kern="1200" baseline="0" dirty="0" smtClean="0">
                          <a:solidFill>
                            <a:schemeClr val="tx1"/>
                          </a:solidFill>
                          <a:latin typeface="+mn-lt"/>
                          <a:ea typeface="+mn-ea"/>
                          <a:cs typeface="+mn-cs"/>
                        </a:rPr>
                        <a:t>.)</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kumimoji="0" lang="en-US" sz="1200" kern="1200" baseline="0" dirty="0" err="1" smtClean="0">
                          <a:solidFill>
                            <a:schemeClr val="tx1"/>
                          </a:solidFill>
                          <a:latin typeface="+mn-lt"/>
                          <a:ea typeface="+mn-ea"/>
                          <a:cs typeface="+mn-cs"/>
                        </a:rPr>
                        <a:t>B.Com</a:t>
                      </a:r>
                      <a:r>
                        <a:rPr kumimoji="0" lang="en-US" sz="1200" kern="1200" baseline="0" dirty="0" smtClean="0">
                          <a:solidFill>
                            <a:schemeClr val="tx1"/>
                          </a:solidFill>
                          <a:latin typeface="+mn-lt"/>
                          <a:ea typeface="+mn-ea"/>
                          <a:cs typeface="+mn-cs"/>
                        </a:rPr>
                        <a:t>. (Computer Application)</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5</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Master of Commerce (</a:t>
                      </a:r>
                      <a:r>
                        <a:rPr kumimoji="0" lang="en-US" sz="1200" kern="1200" baseline="0" dirty="0" err="1" smtClean="0">
                          <a:solidFill>
                            <a:schemeClr val="tx1"/>
                          </a:solidFill>
                          <a:latin typeface="+mn-lt"/>
                          <a:ea typeface="+mn-ea"/>
                          <a:cs typeface="+mn-cs"/>
                        </a:rPr>
                        <a:t>M.Com</a:t>
                      </a:r>
                      <a:r>
                        <a:rPr kumimoji="0" lang="en-US" sz="1200" kern="1200" baseline="0" dirty="0" smtClean="0">
                          <a:solidFill>
                            <a:schemeClr val="tx1"/>
                          </a:solidFill>
                          <a:latin typeface="+mn-lt"/>
                          <a:ea typeface="+mn-ea"/>
                          <a:cs typeface="+mn-cs"/>
                        </a:rPr>
                        <a: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err="1" smtClean="0"/>
                        <a:t>B.Com</a:t>
                      </a:r>
                      <a:r>
                        <a:rPr lang="en-US" sz="1200" dirty="0" smtClean="0"/>
                        <a:t>.</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34,000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14600" y="1447800"/>
            <a:ext cx="3962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Science</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286000"/>
          <a:ext cx="8534399" cy="3789657"/>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(Physics, Chemistry, </a:t>
                      </a:r>
                      <a:r>
                        <a:rPr kumimoji="0" lang="en-US" sz="1200" kern="1200" baseline="0" dirty="0" err="1" smtClean="0">
                          <a:solidFill>
                            <a:schemeClr val="tx1"/>
                          </a:solidFill>
                          <a:latin typeface="+mn-lt"/>
                          <a:ea typeface="+mn-ea"/>
                          <a:cs typeface="+mn-cs"/>
                        </a:rPr>
                        <a:t>Maths</a:t>
                      </a:r>
                      <a:r>
                        <a:rPr kumimoji="0" lang="en-US" sz="1200" kern="1200" baseline="0" dirty="0" smtClean="0">
                          <a:solidFill>
                            <a:schemeClr val="tx1"/>
                          </a:solidFill>
                          <a:latin typeface="+mn-lt"/>
                          <a:ea typeface="+mn-ea"/>
                          <a:cs typeface="+mn-cs"/>
                        </a:rPr>
                        <a:t>)</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r>
                        <a:rPr lang="en-US" sz="1200" baseline="0" dirty="0" smtClean="0"/>
                        <a:t> With Science</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(Chemistry, Botany, Zoology)</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Science</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(Chemistry, Zoology, Forensic Science)</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Science</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Geology (Physics, </a:t>
                      </a:r>
                      <a:r>
                        <a:rPr kumimoji="0" lang="en-US" sz="1200" kern="1200" baseline="0" dirty="0" err="1" smtClean="0">
                          <a:solidFill>
                            <a:schemeClr val="tx1"/>
                          </a:solidFill>
                          <a:latin typeface="+mn-lt"/>
                          <a:ea typeface="+mn-ea"/>
                          <a:cs typeface="+mn-cs"/>
                        </a:rPr>
                        <a:t>Maths</a:t>
                      </a:r>
                      <a:r>
                        <a:rPr kumimoji="0" lang="en-US" sz="1200" kern="1200" baseline="0" dirty="0" smtClean="0">
                          <a:solidFill>
                            <a:schemeClr val="tx1"/>
                          </a:solidFill>
                          <a:latin typeface="+mn-lt"/>
                          <a:ea typeface="+mn-ea"/>
                          <a:cs typeface="+mn-cs"/>
                        </a:rPr>
                        <a:t>, Geology)</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Science</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5</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Hotel Management</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Science</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38,000</a:t>
                      </a:r>
                      <a:endParaRPr lang="en-US" sz="1200" dirty="0"/>
                    </a:p>
                  </a:txBody>
                  <a:tcPr marT="82296" marB="0"/>
                </a:tc>
              </a:tr>
              <a:tr h="421073">
                <a:tc>
                  <a:txBody>
                    <a:bodyPr/>
                    <a:lstStyle/>
                    <a:p>
                      <a:pPr algn="ctr"/>
                      <a:r>
                        <a:rPr lang="en-US" sz="1200" dirty="0" smtClean="0"/>
                        <a:t>6</a:t>
                      </a:r>
                      <a:endParaRPr lang="en-US" sz="1200" dirty="0"/>
                    </a:p>
                  </a:txBody>
                  <a:tcPr marT="82296" marB="0"/>
                </a:tc>
                <a:tc>
                  <a:txBody>
                    <a:bodyPr/>
                    <a:lstStyle/>
                    <a:p>
                      <a:r>
                        <a:rPr lang="en-US" sz="1200" dirty="0" smtClean="0"/>
                        <a:t>B.Sc. Biotechnology</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Science</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r>
                        <a:rPr lang="en-US" sz="1200" dirty="0" smtClean="0"/>
                        <a:t>B.Sc. Microbiology</a:t>
                      </a:r>
                      <a:endParaRPr lang="en-US" sz="1200" dirty="0"/>
                    </a:p>
                  </a:txBody>
                  <a:tcPr marT="82296" marB="0"/>
                </a:tc>
                <a:tc>
                  <a:txBody>
                    <a:bodyPr/>
                    <a:lstStyle/>
                    <a:p>
                      <a:pPr algn="ctr"/>
                      <a:r>
                        <a:rPr lang="en-US" sz="1200" dirty="0" smtClean="0"/>
                        <a:t>3</a:t>
                      </a:r>
                      <a:r>
                        <a:rPr lang="en-US" sz="1200" baseline="0" dirty="0" smtClean="0"/>
                        <a:t>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Science</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r h="421073">
                <a:tc>
                  <a:txBody>
                    <a:bodyPr/>
                    <a:lstStyle/>
                    <a:p>
                      <a:pPr algn="ctr"/>
                      <a:r>
                        <a:rPr lang="en-US" sz="1200" dirty="0" smtClean="0"/>
                        <a:t>8</a:t>
                      </a:r>
                      <a:endParaRPr lang="en-US" sz="1200" dirty="0"/>
                    </a:p>
                  </a:txBody>
                  <a:tcPr marT="82296" marB="0"/>
                </a:tc>
                <a:tc>
                  <a:txBody>
                    <a:bodyPr/>
                    <a:lstStyle/>
                    <a:p>
                      <a:r>
                        <a:rPr lang="en-US" sz="1200" dirty="0" smtClean="0"/>
                        <a:t>B.Sc.</a:t>
                      </a:r>
                      <a:r>
                        <a:rPr lang="en-US" sz="1200" baseline="0" dirty="0" smtClean="0"/>
                        <a:t> Biochemistry</a:t>
                      </a:r>
                      <a:endParaRPr lang="en-US" sz="1200" dirty="0"/>
                    </a:p>
                  </a:txBody>
                  <a:tcPr marT="82296" marB="0"/>
                </a:tc>
                <a:tc>
                  <a:txBody>
                    <a:bodyPr/>
                    <a:lstStyle/>
                    <a:p>
                      <a:pPr algn="ctr"/>
                      <a:r>
                        <a:rPr lang="en-US" sz="1200" dirty="0" smtClean="0"/>
                        <a:t>3</a:t>
                      </a:r>
                      <a:r>
                        <a:rPr lang="en-US" sz="1200" baseline="0" dirty="0" smtClean="0"/>
                        <a:t>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Science</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609600" y="18288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Engineering</a:t>
            </a:r>
            <a:endParaRPr lang="en-US" sz="1400" dirty="0"/>
          </a:p>
        </p:txBody>
      </p:sp>
      <p:sp>
        <p:nvSpPr>
          <p:cNvPr id="13" name="Rounded Rectangle 12"/>
          <p:cNvSpPr/>
          <p:nvPr/>
        </p:nvSpPr>
        <p:spPr>
          <a:xfrm>
            <a:off x="609600" y="25146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Pharmacy</a:t>
            </a:r>
            <a:endParaRPr lang="en-US" sz="1400" dirty="0"/>
          </a:p>
        </p:txBody>
      </p:sp>
      <p:sp>
        <p:nvSpPr>
          <p:cNvPr id="14" name="Rounded Rectangle 13"/>
          <p:cNvSpPr/>
          <p:nvPr/>
        </p:nvSpPr>
        <p:spPr>
          <a:xfrm>
            <a:off x="609600" y="32004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Management</a:t>
            </a:r>
            <a:endParaRPr lang="en-US" sz="1400" dirty="0"/>
          </a:p>
        </p:txBody>
      </p:sp>
      <p:sp>
        <p:nvSpPr>
          <p:cNvPr id="15" name="Rounded Rectangle 14"/>
          <p:cNvSpPr/>
          <p:nvPr/>
        </p:nvSpPr>
        <p:spPr>
          <a:xfrm>
            <a:off x="609600" y="38862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Computer Science &amp; Application</a:t>
            </a:r>
            <a:endParaRPr lang="en-US" sz="1400" dirty="0"/>
          </a:p>
        </p:txBody>
      </p:sp>
      <p:sp>
        <p:nvSpPr>
          <p:cNvPr id="16" name="Rounded Rectangle 15"/>
          <p:cNvSpPr/>
          <p:nvPr/>
        </p:nvSpPr>
        <p:spPr>
          <a:xfrm>
            <a:off x="609600" y="45720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Law</a:t>
            </a:r>
            <a:endParaRPr lang="en-US" sz="1400" dirty="0"/>
          </a:p>
        </p:txBody>
      </p:sp>
      <p:sp>
        <p:nvSpPr>
          <p:cNvPr id="17" name="Rounded Rectangle 16"/>
          <p:cNvSpPr/>
          <p:nvPr/>
        </p:nvSpPr>
        <p:spPr>
          <a:xfrm>
            <a:off x="609600" y="52578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Library &amp; Information Science</a:t>
            </a:r>
            <a:endParaRPr lang="en-US" sz="1400" dirty="0"/>
          </a:p>
        </p:txBody>
      </p:sp>
      <p:sp>
        <p:nvSpPr>
          <p:cNvPr id="18" name="Rounded Rectangle 17"/>
          <p:cNvSpPr/>
          <p:nvPr/>
        </p:nvSpPr>
        <p:spPr>
          <a:xfrm>
            <a:off x="3429000" y="18288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Education</a:t>
            </a:r>
            <a:endParaRPr lang="en-US" sz="1400" dirty="0"/>
          </a:p>
        </p:txBody>
      </p:sp>
      <p:sp>
        <p:nvSpPr>
          <p:cNvPr id="19" name="Rounded Rectangle 18"/>
          <p:cNvSpPr/>
          <p:nvPr/>
        </p:nvSpPr>
        <p:spPr>
          <a:xfrm>
            <a:off x="3429000" y="25146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Physical Education</a:t>
            </a:r>
            <a:endParaRPr lang="en-US" sz="1400" dirty="0"/>
          </a:p>
        </p:txBody>
      </p:sp>
      <p:sp>
        <p:nvSpPr>
          <p:cNvPr id="20" name="Rounded Rectangle 19"/>
          <p:cNvSpPr/>
          <p:nvPr/>
        </p:nvSpPr>
        <p:spPr>
          <a:xfrm>
            <a:off x="3429000" y="32004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Agriculture</a:t>
            </a:r>
            <a:endParaRPr lang="en-US" sz="1400" dirty="0"/>
          </a:p>
        </p:txBody>
      </p:sp>
      <p:sp>
        <p:nvSpPr>
          <p:cNvPr id="21" name="Rounded Rectangle 20"/>
          <p:cNvSpPr/>
          <p:nvPr/>
        </p:nvSpPr>
        <p:spPr>
          <a:xfrm>
            <a:off x="3429000" y="38862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Arts / Humanities &amp; Social Science</a:t>
            </a:r>
            <a:endParaRPr lang="en-US" sz="1400" dirty="0"/>
          </a:p>
        </p:txBody>
      </p:sp>
      <p:sp>
        <p:nvSpPr>
          <p:cNvPr id="22" name="Rounded Rectangle 21"/>
          <p:cNvSpPr/>
          <p:nvPr/>
        </p:nvSpPr>
        <p:spPr>
          <a:xfrm>
            <a:off x="3429000" y="45720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Commerce</a:t>
            </a:r>
            <a:endParaRPr lang="en-US" sz="1400" dirty="0"/>
          </a:p>
        </p:txBody>
      </p:sp>
      <p:sp>
        <p:nvSpPr>
          <p:cNvPr id="23" name="Rounded Rectangle 22"/>
          <p:cNvSpPr/>
          <p:nvPr/>
        </p:nvSpPr>
        <p:spPr>
          <a:xfrm>
            <a:off x="3429000" y="52578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Science</a:t>
            </a:r>
            <a:endParaRPr lang="en-US" sz="1400" dirty="0"/>
          </a:p>
        </p:txBody>
      </p:sp>
      <p:sp>
        <p:nvSpPr>
          <p:cNvPr id="24" name="Rounded Rectangle 23"/>
          <p:cNvSpPr/>
          <p:nvPr/>
        </p:nvSpPr>
        <p:spPr>
          <a:xfrm>
            <a:off x="6248400" y="18288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Journalism &amp;  Mass Communication</a:t>
            </a:r>
            <a:endParaRPr lang="en-US" sz="1400" dirty="0"/>
          </a:p>
        </p:txBody>
      </p:sp>
      <p:sp>
        <p:nvSpPr>
          <p:cNvPr id="25" name="Rounded Rectangle 24"/>
          <p:cNvSpPr/>
          <p:nvPr/>
        </p:nvSpPr>
        <p:spPr>
          <a:xfrm>
            <a:off x="6248400" y="25146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Yoga</a:t>
            </a:r>
            <a:endParaRPr lang="en-US" sz="1400" dirty="0"/>
          </a:p>
        </p:txBody>
      </p:sp>
      <p:sp>
        <p:nvSpPr>
          <p:cNvPr id="26" name="Rounded Rectangle 25"/>
          <p:cNvSpPr/>
          <p:nvPr/>
        </p:nvSpPr>
        <p:spPr>
          <a:xfrm>
            <a:off x="6248400" y="32004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Fire Safety &amp; Hazard Management</a:t>
            </a:r>
            <a:endParaRPr lang="en-US" sz="1400" dirty="0"/>
          </a:p>
        </p:txBody>
      </p:sp>
      <p:sp>
        <p:nvSpPr>
          <p:cNvPr id="27" name="Rounded Rectangle 26"/>
          <p:cNvSpPr/>
          <p:nvPr/>
        </p:nvSpPr>
        <p:spPr>
          <a:xfrm>
            <a:off x="6248400" y="38862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Fashion &amp; Animation </a:t>
            </a:r>
            <a:endParaRPr lang="en-US" sz="1400" dirty="0"/>
          </a:p>
        </p:txBody>
      </p:sp>
      <p:sp>
        <p:nvSpPr>
          <p:cNvPr id="28" name="Rounded Rectangle 27"/>
          <p:cNvSpPr/>
          <p:nvPr/>
        </p:nvSpPr>
        <p:spPr>
          <a:xfrm>
            <a:off x="6248400" y="45720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Paramedical Science</a:t>
            </a:r>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14600" y="1447800"/>
            <a:ext cx="3962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Science</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133600"/>
          <a:ext cx="8534399" cy="4210730"/>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9</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Mathematics</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B.Sc.</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10</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Physics</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B.Sc.</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Chemistry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B.Sc.</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Botany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B.Sc.</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Zoology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B.Sc.</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14</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Microbiology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B.Sc.</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r h="421073">
                <a:tc>
                  <a:txBody>
                    <a:bodyPr/>
                    <a:lstStyle/>
                    <a:p>
                      <a:pPr algn="ctr"/>
                      <a:r>
                        <a:rPr lang="en-US" sz="1200" dirty="0" smtClean="0"/>
                        <a:t>15</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Bio-Technology</a:t>
                      </a:r>
                      <a:endParaRPr lang="en-US" sz="1200" dirty="0"/>
                    </a:p>
                  </a:txBody>
                  <a:tcPr marT="82296" marB="0"/>
                </a:tc>
                <a:tc>
                  <a:txBody>
                    <a:bodyPr/>
                    <a:lstStyle/>
                    <a:p>
                      <a:pPr algn="ctr"/>
                      <a:r>
                        <a:rPr lang="en-US" sz="1200" baseline="0" dirty="0" smtClean="0"/>
                        <a:t>2 Years</a:t>
                      </a:r>
                      <a:endParaRPr lang="en-US" sz="1200" dirty="0"/>
                    </a:p>
                  </a:txBody>
                  <a:tcPr marT="82296" marB="0"/>
                </a:tc>
                <a:tc>
                  <a:txBody>
                    <a:bodyPr/>
                    <a:lstStyle/>
                    <a:p>
                      <a:pPr algn="ctr"/>
                      <a:r>
                        <a:rPr lang="en-US" sz="1200" dirty="0" smtClean="0"/>
                        <a:t>B.Sc.</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r h="421073">
                <a:tc>
                  <a:txBody>
                    <a:bodyPr/>
                    <a:lstStyle/>
                    <a:p>
                      <a:pPr algn="ctr"/>
                      <a:r>
                        <a:rPr lang="en-US" sz="1200" dirty="0" smtClean="0"/>
                        <a:t>16</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Biochemistry</a:t>
                      </a:r>
                      <a:endParaRPr lang="en-US" sz="1200" dirty="0"/>
                    </a:p>
                  </a:txBody>
                  <a:tcPr marT="82296" marB="0"/>
                </a:tc>
                <a:tc>
                  <a:txBody>
                    <a:bodyPr/>
                    <a:lstStyle/>
                    <a:p>
                      <a:pPr algn="ctr"/>
                      <a:r>
                        <a:rPr lang="en-US" sz="1200" baseline="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B.Sc.</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r h="421073">
                <a:tc>
                  <a:txBody>
                    <a:bodyPr/>
                    <a:lstStyle/>
                    <a:p>
                      <a:pPr algn="ctr"/>
                      <a:r>
                        <a:rPr lang="en-US" sz="1200" dirty="0" smtClean="0"/>
                        <a:t>17</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Geology</a:t>
                      </a:r>
                      <a:endParaRPr lang="en-US" sz="1200" dirty="0"/>
                    </a:p>
                  </a:txBody>
                  <a:tcPr marT="82296" marB="0"/>
                </a:tc>
                <a:tc>
                  <a:txBody>
                    <a:bodyPr/>
                    <a:lstStyle/>
                    <a:p>
                      <a:pPr algn="ctr"/>
                      <a:r>
                        <a:rPr lang="en-US" sz="1200" baseline="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B.Sc.</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14600" y="1447800"/>
            <a:ext cx="3962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Yoga</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133600"/>
          <a:ext cx="8534399" cy="4210730"/>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Yoga</a:t>
                      </a:r>
                      <a:endParaRPr lang="en-US" sz="1200" dirty="0"/>
                    </a:p>
                  </a:txBody>
                  <a:tcPr marT="82296" marB="0"/>
                </a:tc>
                <a:tc>
                  <a:txBody>
                    <a:bodyPr/>
                    <a:lstStyle/>
                    <a:p>
                      <a:pPr algn="ctr"/>
                      <a:r>
                        <a:rPr lang="en-US" sz="1200" dirty="0" smtClean="0"/>
                        <a:t>6</a:t>
                      </a:r>
                      <a:r>
                        <a:rPr lang="en-US" sz="1200" baseline="0" dirty="0" smtClean="0"/>
                        <a:t> Months</a:t>
                      </a:r>
                      <a:endParaRPr lang="en-US" sz="1200" dirty="0"/>
                    </a:p>
                  </a:txBody>
                  <a:tcPr marT="82296" marB="0"/>
                </a:tc>
                <a:tc>
                  <a:txBody>
                    <a:bodyPr/>
                    <a:lstStyle/>
                    <a:p>
                      <a:pPr algn="ctr"/>
                      <a:r>
                        <a:rPr lang="en-US" sz="1200" dirty="0" smtClean="0"/>
                        <a:t>10</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12,000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Yoga</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16,000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Post Graduate Diploma in Yogic Science</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Graduation</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18,000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Post Graduate Diploma in Yoga &amp; naturopathy</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Graduation</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18,000</a:t>
                      </a:r>
                      <a:endParaRPr lang="en-US" sz="1200" dirty="0"/>
                    </a:p>
                  </a:txBody>
                  <a:tcPr marT="82296" marB="0"/>
                </a:tc>
              </a:tr>
              <a:tr h="421073">
                <a:tc>
                  <a:txBody>
                    <a:bodyPr/>
                    <a:lstStyle/>
                    <a:p>
                      <a:pPr algn="ctr"/>
                      <a:r>
                        <a:rPr lang="en-US" sz="1200" dirty="0" smtClean="0"/>
                        <a:t>5</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Post Graduate Diploma in Yoga &amp; Meditation</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Graduation</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18,000</a:t>
                      </a:r>
                      <a:endParaRPr lang="en-US" sz="1200" dirty="0"/>
                    </a:p>
                  </a:txBody>
                  <a:tcPr marT="82296" marB="0"/>
                </a:tc>
              </a:tr>
              <a:tr h="421073">
                <a:tc>
                  <a:txBody>
                    <a:bodyPr/>
                    <a:lstStyle/>
                    <a:p>
                      <a:pPr algn="ctr"/>
                      <a:r>
                        <a:rPr lang="en-US" sz="1200" dirty="0" smtClean="0"/>
                        <a:t>6</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B.A. in Yogic Science</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42,000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 Sc. in Yogic Science</a:t>
                      </a:r>
                      <a:endParaRPr lang="en-US" sz="1200" dirty="0"/>
                    </a:p>
                  </a:txBody>
                  <a:tcPr marT="82296" marB="0"/>
                </a:tc>
                <a:tc>
                  <a:txBody>
                    <a:bodyPr/>
                    <a:lstStyle/>
                    <a:p>
                      <a:pPr algn="ctr"/>
                      <a:r>
                        <a:rPr lang="en-US" sz="1200" baseline="0" dirty="0" smtClean="0"/>
                        <a:t>2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42,000</a:t>
                      </a:r>
                      <a:endParaRPr lang="en-US" sz="1200" dirty="0"/>
                    </a:p>
                  </a:txBody>
                  <a:tcPr marT="82296" marB="0"/>
                </a:tc>
              </a:tr>
              <a:tr h="421073">
                <a:tc>
                  <a:txBody>
                    <a:bodyPr/>
                    <a:lstStyle/>
                    <a:p>
                      <a:pPr algn="ctr"/>
                      <a:r>
                        <a:rPr lang="en-US" sz="1200" dirty="0" smtClean="0"/>
                        <a:t>8</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in Yogic Science</a:t>
                      </a:r>
                      <a:endParaRPr lang="en-US" sz="1200" dirty="0"/>
                    </a:p>
                  </a:txBody>
                  <a:tcPr marT="82296" marB="0"/>
                </a:tc>
                <a:tc>
                  <a:txBody>
                    <a:bodyPr/>
                    <a:lstStyle/>
                    <a:p>
                      <a:pPr algn="ctr"/>
                      <a:r>
                        <a:rPr lang="en-US" sz="1200" baseline="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r>
                        <a:rPr lang="en-US" sz="1200" baseline="0" dirty="0" smtClean="0"/>
                        <a:t> in Yogic Sci.</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r h="421073">
                <a:tc>
                  <a:txBody>
                    <a:bodyPr/>
                    <a:lstStyle/>
                    <a:p>
                      <a:pPr algn="ctr"/>
                      <a:r>
                        <a:rPr lang="en-US" sz="1200" dirty="0" smtClean="0"/>
                        <a:t>9</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in Yogic Science</a:t>
                      </a:r>
                      <a:endParaRPr lang="en-US" sz="1200" dirty="0"/>
                    </a:p>
                  </a:txBody>
                  <a:tcPr marT="82296" marB="0"/>
                </a:tc>
                <a:tc>
                  <a:txBody>
                    <a:bodyPr/>
                    <a:lstStyle/>
                    <a:p>
                      <a:pPr algn="ctr"/>
                      <a:r>
                        <a:rPr lang="en-US" sz="1200" baseline="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B.Sc. In Yogic Sci.</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209800" y="1447800"/>
            <a:ext cx="54102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lumMod val="20000"/>
                    <a:lumOff val="80000"/>
                  </a:schemeClr>
                </a:solidFill>
              </a:rPr>
              <a:t>Faculty of </a:t>
            </a:r>
            <a:r>
              <a:rPr lang="en-US" b="1" dirty="0" smtClean="0"/>
              <a:t>Fire Safety &amp; Hazard Management</a:t>
            </a:r>
          </a:p>
        </p:txBody>
      </p:sp>
      <p:graphicFrame>
        <p:nvGraphicFramePr>
          <p:cNvPr id="29" name="Table 28"/>
          <p:cNvGraphicFramePr>
            <a:graphicFrameLocks noGrp="1"/>
          </p:cNvGraphicFramePr>
          <p:nvPr/>
        </p:nvGraphicFramePr>
        <p:xfrm>
          <a:off x="304801" y="2404777"/>
          <a:ext cx="8534399" cy="3843623"/>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Fire Man</a:t>
                      </a:r>
                      <a:endParaRPr lang="en-US" sz="1200" dirty="0"/>
                    </a:p>
                  </a:txBody>
                  <a:tcPr marT="82296" marB="0"/>
                </a:tc>
                <a:tc>
                  <a:txBody>
                    <a:bodyPr/>
                    <a:lstStyle/>
                    <a:p>
                      <a:pPr algn="ctr"/>
                      <a:r>
                        <a:rPr lang="en-US" sz="1200" dirty="0" smtClean="0"/>
                        <a:t>6</a:t>
                      </a:r>
                      <a:r>
                        <a:rPr lang="en-US" sz="1200" baseline="0" dirty="0" smtClean="0"/>
                        <a:t> Months</a:t>
                      </a:r>
                      <a:endParaRPr lang="en-US" sz="1200" dirty="0"/>
                    </a:p>
                  </a:txBody>
                  <a:tcPr marT="82296" marB="0"/>
                </a:tc>
                <a:tc>
                  <a:txBody>
                    <a:bodyPr/>
                    <a:lstStyle/>
                    <a:p>
                      <a:pPr algn="ctr"/>
                      <a:r>
                        <a:rPr lang="en-US" sz="1200" dirty="0" smtClean="0"/>
                        <a:t>10</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Disaster Management</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10</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Disaster Management</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Graduation</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Fire Safety &amp; Hazard Management</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45,000</a:t>
                      </a:r>
                      <a:endParaRPr lang="en-US" sz="1200" dirty="0"/>
                    </a:p>
                  </a:txBody>
                  <a:tcPr marT="82296" marB="0"/>
                </a:tc>
              </a:tr>
              <a:tr h="421073">
                <a:tc>
                  <a:txBody>
                    <a:bodyPr/>
                    <a:lstStyle/>
                    <a:p>
                      <a:pPr algn="ctr"/>
                      <a:r>
                        <a:rPr lang="en-US" sz="1200" dirty="0" smtClean="0"/>
                        <a:t>5</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Health Safety &amp; Environment Management</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6</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Construction Safety Management</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Industrial Safety Management</a:t>
                      </a:r>
                      <a:endParaRPr lang="en-US" sz="1200" dirty="0"/>
                    </a:p>
                  </a:txBody>
                  <a:tcPr marT="82296" marB="0"/>
                </a:tc>
                <a:tc>
                  <a:txBody>
                    <a:bodyPr/>
                    <a:lstStyle/>
                    <a:p>
                      <a:pPr algn="ctr"/>
                      <a:r>
                        <a:rPr lang="en-US" sz="1200" baseline="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45,000</a:t>
                      </a:r>
                      <a:endParaRPr lang="en-US" sz="1200" dirty="0"/>
                    </a:p>
                  </a:txBody>
                  <a:tcPr marT="82296" marB="0"/>
                </a:tc>
              </a:tr>
              <a:tr h="421073">
                <a:tc>
                  <a:txBody>
                    <a:bodyPr/>
                    <a:lstStyle/>
                    <a:p>
                      <a:pPr algn="ctr"/>
                      <a:r>
                        <a:rPr lang="en-US" sz="1200" dirty="0" smtClean="0"/>
                        <a:t>8</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Post Graduate Diploma in Industrial Safety Management</a:t>
                      </a:r>
                      <a:endParaRPr lang="en-US" sz="1200" dirty="0"/>
                    </a:p>
                  </a:txBody>
                  <a:tcPr marT="82296" marB="0"/>
                </a:tc>
                <a:tc>
                  <a:txBody>
                    <a:bodyPr/>
                    <a:lstStyle/>
                    <a:p>
                      <a:pPr algn="ctr"/>
                      <a:r>
                        <a:rPr lang="en-US" sz="1200" baseline="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30,000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209800" y="1447800"/>
            <a:ext cx="5105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a:t>
            </a:r>
            <a:r>
              <a:rPr lang="en-US" sz="1600" b="1" dirty="0" smtClean="0"/>
              <a:t>Fire Safety &amp; Hazard Management</a:t>
            </a:r>
          </a:p>
        </p:txBody>
      </p:sp>
      <p:graphicFrame>
        <p:nvGraphicFramePr>
          <p:cNvPr id="29" name="Table 28"/>
          <p:cNvGraphicFramePr>
            <a:graphicFrameLocks noGrp="1"/>
          </p:cNvGraphicFramePr>
          <p:nvPr/>
        </p:nvGraphicFramePr>
        <p:xfrm>
          <a:off x="304801" y="2057400"/>
          <a:ext cx="8534399" cy="1290202"/>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9</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PG Diploma in Fire Safety and Disaster Management</a:t>
                      </a:r>
                      <a:endParaRPr lang="en-US" sz="1200" dirty="0"/>
                    </a:p>
                  </a:txBody>
                  <a:tcPr marT="82296" marB="0"/>
                </a:tc>
                <a:tc>
                  <a:txBody>
                    <a:bodyPr/>
                    <a:lstStyle/>
                    <a:p>
                      <a:pPr algn="ctr"/>
                      <a:r>
                        <a:rPr lang="en-US" sz="1200" dirty="0" smtClean="0"/>
                        <a:t>1</a:t>
                      </a:r>
                      <a:r>
                        <a:rPr lang="en-US" sz="1200" baseline="0" dirty="0" smtClean="0"/>
                        <a:t> Year</a:t>
                      </a:r>
                      <a:endParaRPr lang="en-US" sz="1200" dirty="0"/>
                    </a:p>
                  </a:txBody>
                  <a:tcPr marT="82296" marB="0"/>
                </a:tc>
                <a:tc>
                  <a:txBody>
                    <a:bodyPr/>
                    <a:lstStyle/>
                    <a:p>
                      <a:pPr algn="ctr"/>
                      <a:r>
                        <a:rPr lang="en-US" sz="1200" dirty="0" smtClean="0"/>
                        <a:t>Graduation</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30,000</a:t>
                      </a:r>
                      <a:endParaRPr lang="en-US" sz="1200" dirty="0"/>
                    </a:p>
                  </a:txBody>
                  <a:tcPr marT="82296" marB="0"/>
                </a:tc>
              </a:tr>
              <a:tr h="421073">
                <a:tc>
                  <a:txBody>
                    <a:bodyPr/>
                    <a:lstStyle/>
                    <a:p>
                      <a:pPr algn="ctr"/>
                      <a:r>
                        <a:rPr lang="en-US" sz="1200" dirty="0" smtClean="0"/>
                        <a:t>10</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in Fire Safety &amp; Hazard Management</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225,000</a:t>
                      </a:r>
                      <a:endParaRPr lang="en-US" sz="1200" dirty="0"/>
                    </a:p>
                  </a:txBody>
                  <a:tcPr marT="82296" marB="0"/>
                </a:tc>
              </a:tr>
            </a:tbl>
          </a:graphicData>
        </a:graphic>
      </p:graphicFrame>
      <p:sp>
        <p:nvSpPr>
          <p:cNvPr id="10" name="Rounded Rectangle 9"/>
          <p:cNvSpPr/>
          <p:nvPr/>
        </p:nvSpPr>
        <p:spPr>
          <a:xfrm>
            <a:off x="2209800" y="3505200"/>
            <a:ext cx="5105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a:t>
            </a:r>
            <a:r>
              <a:rPr lang="en-US" sz="1600" b="1" dirty="0" smtClean="0"/>
              <a:t>Journalism &amp;  Mass Communication</a:t>
            </a:r>
          </a:p>
        </p:txBody>
      </p:sp>
      <p:graphicFrame>
        <p:nvGraphicFramePr>
          <p:cNvPr id="11" name="Table 10"/>
          <p:cNvGraphicFramePr>
            <a:graphicFrameLocks noGrp="1"/>
          </p:cNvGraphicFramePr>
          <p:nvPr/>
        </p:nvGraphicFramePr>
        <p:xfrm>
          <a:off x="304800" y="4191000"/>
          <a:ext cx="8534399" cy="2105365"/>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Mass Communication</a:t>
                      </a:r>
                      <a:endParaRPr lang="en-US" sz="1200" dirty="0"/>
                    </a:p>
                  </a:txBody>
                  <a:tcPr marT="82296" marB="0"/>
                </a:tc>
                <a:tc>
                  <a:txBody>
                    <a:bodyPr/>
                    <a:lstStyle/>
                    <a:p>
                      <a:pPr algn="ctr"/>
                      <a:r>
                        <a:rPr lang="en-US" sz="1200" dirty="0" smtClean="0"/>
                        <a:t>1</a:t>
                      </a:r>
                      <a:r>
                        <a:rPr lang="en-US" sz="1200" baseline="0" dirty="0" smtClean="0"/>
                        <a:t> Year</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18,000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TV Video Production</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18,000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Bachelor of Journalism &amp; Mass Communication</a:t>
                      </a:r>
                      <a:endParaRPr lang="en-US" sz="1200" dirty="0"/>
                    </a:p>
                  </a:txBody>
                  <a:tcPr marT="82296" marB="0"/>
                </a:tc>
                <a:tc>
                  <a:txBody>
                    <a:bodyPr/>
                    <a:lstStyle/>
                    <a:p>
                      <a:pPr algn="ctr"/>
                      <a:r>
                        <a:rPr lang="en-US" sz="1200" dirty="0" smtClean="0"/>
                        <a:t>1</a:t>
                      </a:r>
                      <a:r>
                        <a:rPr lang="en-US" sz="1200" baseline="0" dirty="0" smtClean="0"/>
                        <a:t>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16,000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Master of Journalism &amp; Mass Communication</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r>
                        <a:rPr lang="en-US" sz="1200" baseline="0" dirty="0" smtClean="0"/>
                        <a:t> in Journalism</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18,000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209800" y="1600200"/>
            <a:ext cx="5105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a:t>
            </a:r>
            <a:r>
              <a:rPr lang="en-US" sz="1600" b="1" dirty="0" smtClean="0"/>
              <a:t>Fashion &amp; Animation</a:t>
            </a:r>
          </a:p>
        </p:txBody>
      </p:sp>
      <p:graphicFrame>
        <p:nvGraphicFramePr>
          <p:cNvPr id="29" name="Table 28"/>
          <p:cNvGraphicFramePr>
            <a:graphicFrameLocks noGrp="1"/>
          </p:cNvGraphicFramePr>
          <p:nvPr/>
        </p:nvGraphicFramePr>
        <p:xfrm>
          <a:off x="304801" y="2382543"/>
          <a:ext cx="8534399" cy="3789657"/>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Fashion Design</a:t>
                      </a:r>
                      <a:endParaRPr lang="en-US" sz="1200" dirty="0"/>
                    </a:p>
                  </a:txBody>
                  <a:tcPr marT="82296" marB="0"/>
                </a:tc>
                <a:tc>
                  <a:txBody>
                    <a:bodyPr/>
                    <a:lstStyle/>
                    <a:p>
                      <a:pPr algn="ctr"/>
                      <a:r>
                        <a:rPr lang="en-US" sz="1200" dirty="0" smtClean="0"/>
                        <a:t>6</a:t>
                      </a:r>
                      <a:r>
                        <a:rPr lang="en-US" sz="1200" baseline="0" dirty="0" smtClean="0"/>
                        <a:t> Months</a:t>
                      </a:r>
                      <a:endParaRPr lang="en-US" sz="1200" dirty="0"/>
                    </a:p>
                  </a:txBody>
                  <a:tcPr marT="82296" marB="0"/>
                </a:tc>
                <a:tc>
                  <a:txBody>
                    <a:bodyPr/>
                    <a:lstStyle/>
                    <a:p>
                      <a:pPr algn="ctr"/>
                      <a:r>
                        <a:rPr lang="en-US" sz="1200" dirty="0" smtClean="0"/>
                        <a:t>10</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22,000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Fashion Designing</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22,000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PG Diploma in Fashion Designing</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B.A. in (Fashion Designing / Interior Designing)</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60,000</a:t>
                      </a:r>
                      <a:endParaRPr lang="en-US" sz="1200" dirty="0"/>
                    </a:p>
                  </a:txBody>
                  <a:tcPr marT="82296" marB="0"/>
                </a:tc>
              </a:tr>
              <a:tr h="421073">
                <a:tc>
                  <a:txBody>
                    <a:bodyPr/>
                    <a:lstStyle/>
                    <a:p>
                      <a:pPr algn="ctr"/>
                      <a:r>
                        <a:rPr lang="en-US" sz="1200" dirty="0" smtClean="0"/>
                        <a:t>5</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Fashion TECHNOLOGY</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60,000</a:t>
                      </a:r>
                      <a:endParaRPr lang="en-US" sz="1200" dirty="0"/>
                    </a:p>
                  </a:txBody>
                  <a:tcPr marT="82296" marB="0"/>
                </a:tc>
              </a:tr>
              <a:tr h="421073">
                <a:tc>
                  <a:txBody>
                    <a:bodyPr/>
                    <a:lstStyle/>
                    <a:p>
                      <a:pPr algn="ctr"/>
                      <a:r>
                        <a:rPr lang="en-US" sz="1200" dirty="0" smtClean="0"/>
                        <a:t>6</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Interior Designing</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70,000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(Fashion Designing/ Interior Designing)</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60,000</a:t>
                      </a:r>
                      <a:endParaRPr lang="en-US" sz="1200" dirty="0"/>
                    </a:p>
                  </a:txBody>
                  <a:tcPr marT="82296" marB="0"/>
                </a:tc>
              </a:tr>
              <a:tr h="421073">
                <a:tc>
                  <a:txBody>
                    <a:bodyPr/>
                    <a:lstStyle/>
                    <a:p>
                      <a:pPr algn="ctr"/>
                      <a:r>
                        <a:rPr lang="en-US" sz="1200" dirty="0" smtClean="0"/>
                        <a:t>8</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in Fashion Technology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60,000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133600" y="1905000"/>
            <a:ext cx="5105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a:t>
            </a:r>
            <a:r>
              <a:rPr lang="en-US" sz="1600" b="1" dirty="0" smtClean="0"/>
              <a:t>Fashion &amp; Animation</a:t>
            </a:r>
          </a:p>
        </p:txBody>
      </p:sp>
      <p:graphicFrame>
        <p:nvGraphicFramePr>
          <p:cNvPr id="29" name="Table 28"/>
          <p:cNvGraphicFramePr>
            <a:graphicFrameLocks noGrp="1"/>
          </p:cNvGraphicFramePr>
          <p:nvPr/>
        </p:nvGraphicFramePr>
        <p:xfrm>
          <a:off x="304801" y="2883762"/>
          <a:ext cx="8534399" cy="2526438"/>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9</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in Interior Designing</a:t>
                      </a:r>
                      <a:endParaRPr lang="en-US" sz="1200" dirty="0"/>
                    </a:p>
                  </a:txBody>
                  <a:tcPr marT="82296" marB="0"/>
                </a:tc>
                <a:tc>
                  <a:txBody>
                    <a:bodyPr/>
                    <a:lstStyle/>
                    <a:p>
                      <a:pPr algn="ctr"/>
                      <a:r>
                        <a:rPr lang="en-US" sz="1200" baseline="0" dirty="0" smtClean="0"/>
                        <a:t>2 Years</a:t>
                      </a:r>
                      <a:endParaRPr lang="en-US" sz="1200" dirty="0"/>
                    </a:p>
                  </a:txBody>
                  <a:tcPr marT="82296" marB="0"/>
                </a:tc>
                <a:tc>
                  <a:txBody>
                    <a:bodyPr/>
                    <a:lstStyle/>
                    <a:p>
                      <a:pPr algn="ctr"/>
                      <a:r>
                        <a:rPr lang="en-US" sz="1200" dirty="0" smtClean="0"/>
                        <a:t>Graduation</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60,000</a:t>
                      </a:r>
                      <a:endParaRPr lang="en-US" sz="1200" dirty="0"/>
                    </a:p>
                  </a:txBody>
                  <a:tcPr marT="82296" marB="0"/>
                </a:tc>
              </a:tr>
              <a:tr h="421073">
                <a:tc>
                  <a:txBody>
                    <a:bodyPr/>
                    <a:lstStyle/>
                    <a:p>
                      <a:pPr algn="ctr"/>
                      <a:r>
                        <a:rPr lang="en-US" sz="1200" dirty="0" smtClean="0"/>
                        <a:t>10</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Animation</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18,000</a:t>
                      </a:r>
                      <a:endParaRPr lang="en-US" sz="1200" dirty="0"/>
                    </a:p>
                  </a:txBody>
                  <a:tcPr marT="82296" marB="0"/>
                </a:tc>
              </a:tr>
              <a:tr h="421073">
                <a:tc>
                  <a:txBody>
                    <a:bodyPr/>
                    <a:lstStyle/>
                    <a:p>
                      <a:pPr algn="ctr"/>
                      <a:r>
                        <a:rPr lang="en-US" sz="1200" dirty="0" smtClean="0"/>
                        <a:t>11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PG Diploma in Animation</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10,000</a:t>
                      </a:r>
                      <a:endParaRPr lang="en-US" sz="1200" dirty="0"/>
                    </a:p>
                  </a:txBody>
                  <a:tcPr marT="82296" marB="0"/>
                </a:tc>
              </a:tr>
              <a:tr h="421073">
                <a:tc>
                  <a:txBody>
                    <a:bodyPr/>
                    <a:lstStyle/>
                    <a:p>
                      <a:pPr algn="ctr"/>
                      <a:r>
                        <a:rPr lang="en-US" sz="1200" dirty="0" smtClean="0"/>
                        <a:t>12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Animation</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dirty="0" smtClean="0"/>
                        <a:t> Science</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60,000</a:t>
                      </a:r>
                      <a:endParaRPr lang="en-US" sz="1200" dirty="0"/>
                    </a:p>
                  </a:txBody>
                  <a:tcPr marT="82296" marB="0"/>
                </a:tc>
              </a:tr>
              <a:tr h="421073">
                <a:tc>
                  <a:txBody>
                    <a:bodyPr/>
                    <a:lstStyle/>
                    <a:p>
                      <a:pPr algn="ctr"/>
                      <a:r>
                        <a:rPr lang="en-US" sz="1200" dirty="0" smtClean="0"/>
                        <a:t>13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Animation</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 in Animation</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40,000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133600" y="1752600"/>
            <a:ext cx="5105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Paramedical Science</a:t>
            </a:r>
            <a:endParaRPr lang="en-US" sz="1600" b="1" dirty="0" smtClean="0"/>
          </a:p>
        </p:txBody>
      </p:sp>
      <p:graphicFrame>
        <p:nvGraphicFramePr>
          <p:cNvPr id="29" name="Table 28"/>
          <p:cNvGraphicFramePr>
            <a:graphicFrameLocks noGrp="1"/>
          </p:cNvGraphicFramePr>
          <p:nvPr/>
        </p:nvGraphicFramePr>
        <p:xfrm>
          <a:off x="304801" y="2651216"/>
          <a:ext cx="8534399" cy="3368584"/>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E.C.G. Technician</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O.T. Technician</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X-Ray. Technician</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Ultra Sound Technician</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5</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Yoga</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6</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Naturopathy</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Medical Lab Technician(DMLT)</a:t>
                      </a:r>
                      <a:endParaRPr lang="en-US" sz="1200" dirty="0"/>
                    </a:p>
                  </a:txBody>
                  <a:tcPr marT="82296" marB="0"/>
                </a:tc>
                <a:tc>
                  <a:txBody>
                    <a:bodyPr/>
                    <a:lstStyle/>
                    <a:p>
                      <a:pPr algn="ctr"/>
                      <a:r>
                        <a:rPr lang="en-US" sz="1200" dirty="0" smtClean="0"/>
                        <a:t>2</a:t>
                      </a:r>
                      <a:r>
                        <a:rPr lang="en-US" sz="1200" baseline="0" dirty="0" smtClean="0"/>
                        <a:t>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50,000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1981200" y="1828800"/>
            <a:ext cx="5105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Paramedical Science</a:t>
            </a:r>
            <a:endParaRPr lang="en-US" sz="1600" b="1" dirty="0" smtClean="0"/>
          </a:p>
        </p:txBody>
      </p:sp>
      <p:graphicFrame>
        <p:nvGraphicFramePr>
          <p:cNvPr id="29" name="Table 28"/>
          <p:cNvGraphicFramePr>
            <a:graphicFrameLocks noGrp="1"/>
          </p:cNvGraphicFramePr>
          <p:nvPr/>
        </p:nvGraphicFramePr>
        <p:xfrm>
          <a:off x="304801" y="2959962"/>
          <a:ext cx="8534399" cy="2526438"/>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8</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Pharmacy (</a:t>
                      </a:r>
                      <a:r>
                        <a:rPr kumimoji="0" lang="en-US" sz="1200" kern="1200" baseline="0" dirty="0" err="1" smtClean="0">
                          <a:solidFill>
                            <a:schemeClr val="tx1"/>
                          </a:solidFill>
                          <a:latin typeface="+mn-lt"/>
                          <a:ea typeface="+mn-ea"/>
                          <a:cs typeface="+mn-cs"/>
                        </a:rPr>
                        <a:t>Ayurved</a:t>
                      </a:r>
                      <a:r>
                        <a:rPr kumimoji="0" lang="en-US" sz="1200" kern="1200" baseline="0" dirty="0" smtClean="0">
                          <a:solidFill>
                            <a:schemeClr val="tx1"/>
                          </a:solidFill>
                          <a:latin typeface="+mn-lt"/>
                          <a:ea typeface="+mn-ea"/>
                          <a:cs typeface="+mn-cs"/>
                        </a:rPr>
                        <a:t>)</a:t>
                      </a:r>
                      <a:endParaRPr lang="en-US" sz="1200" dirty="0"/>
                    </a:p>
                  </a:txBody>
                  <a:tcPr marT="82296" marB="0"/>
                </a:tc>
                <a:tc>
                  <a:txBody>
                    <a:bodyPr/>
                    <a:lstStyle/>
                    <a:p>
                      <a:pPr algn="ctr"/>
                      <a:r>
                        <a:rPr lang="en-US" sz="1200" baseline="0" dirty="0" smtClean="0"/>
                        <a:t>2 Years</a:t>
                      </a:r>
                      <a:endParaRPr lang="en-US" sz="1200" dirty="0"/>
                    </a:p>
                  </a:txBody>
                  <a:tcPr marT="82296" marB="0"/>
                </a:tc>
                <a:tc>
                  <a:txBody>
                    <a:bodyPr/>
                    <a:lstStyle/>
                    <a:p>
                      <a:pPr algn="ctr"/>
                      <a:r>
                        <a:rPr lang="en-US" sz="1200" dirty="0" smtClean="0"/>
                        <a:t>12th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50,000</a:t>
                      </a:r>
                      <a:endParaRPr lang="en-US" sz="1200" dirty="0"/>
                    </a:p>
                  </a:txBody>
                  <a:tcPr marT="82296" marB="0"/>
                </a:tc>
              </a:tr>
              <a:tr h="421073">
                <a:tc>
                  <a:txBody>
                    <a:bodyPr/>
                    <a:lstStyle/>
                    <a:p>
                      <a:pPr algn="ctr"/>
                      <a:r>
                        <a:rPr lang="en-US" sz="1200" dirty="0" smtClean="0"/>
                        <a:t>9</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Dialysis Technician</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10</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Blood Transfusion. Tec.</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11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Bachelor in Medical Lab Technician</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dirty="0" smtClean="0"/>
                        <a:t> PCB</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75,000</a:t>
                      </a:r>
                      <a:endParaRPr lang="en-US" sz="1200" dirty="0"/>
                    </a:p>
                  </a:txBody>
                  <a:tcPr marT="82296" marB="0"/>
                </a:tc>
              </a:tr>
              <a:tr h="421073">
                <a:tc>
                  <a:txBody>
                    <a:bodyPr/>
                    <a:lstStyle/>
                    <a:p>
                      <a:pPr algn="ctr"/>
                      <a:r>
                        <a:rPr lang="en-US" sz="1200" dirty="0" smtClean="0"/>
                        <a:t>12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Bachelor of Physiotherapy</a:t>
                      </a:r>
                      <a:endParaRPr lang="en-US" sz="1200" dirty="0"/>
                    </a:p>
                  </a:txBody>
                  <a:tcPr marT="82296" marB="0"/>
                </a:tc>
                <a:tc>
                  <a:txBody>
                    <a:bodyPr/>
                    <a:lstStyle/>
                    <a:p>
                      <a:pPr algn="ctr"/>
                      <a:r>
                        <a:rPr lang="en-US" sz="1200" dirty="0" smtClean="0"/>
                        <a:t>4.5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130,000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3810000" y="2614574"/>
            <a:ext cx="1676400" cy="1347826"/>
          </a:xfrm>
          <a:prstGeom prst="rect">
            <a:avLst/>
          </a:prstGeom>
          <a:noFill/>
        </p:spPr>
      </p:pic>
      <p:sp>
        <p:nvSpPr>
          <p:cNvPr id="3" name="TextBox 2"/>
          <p:cNvSpPr txBox="1"/>
          <p:nvPr/>
        </p:nvSpPr>
        <p:spPr>
          <a:xfrm>
            <a:off x="1280262" y="3927157"/>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295400" y="4264223"/>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8" name="TextBox 7"/>
          <p:cNvSpPr txBox="1"/>
          <p:nvPr/>
        </p:nvSpPr>
        <p:spPr>
          <a:xfrm>
            <a:off x="2362200" y="4572000"/>
            <a:ext cx="4419600" cy="830997"/>
          </a:xfrm>
          <a:prstGeom prst="rect">
            <a:avLst/>
          </a:prstGeom>
          <a:noFill/>
        </p:spPr>
        <p:txBody>
          <a:bodyPr wrap="square" rtlCol="0">
            <a:spAutoFit/>
          </a:bodyPr>
          <a:lstStyle/>
          <a:p>
            <a:pPr algn="ctr"/>
            <a:r>
              <a:rPr lang="en-US" sz="1600" b="1" spc="300" dirty="0" smtClean="0">
                <a:solidFill>
                  <a:srgbClr val="FFFF00"/>
                </a:solidFill>
                <a:latin typeface="Agency FB" pitchFamily="34" charset="0"/>
              </a:rPr>
              <a:t>Swami </a:t>
            </a:r>
            <a:r>
              <a:rPr lang="en-US" sz="1600" b="1" spc="300" dirty="0" err="1" smtClean="0">
                <a:solidFill>
                  <a:srgbClr val="FFFF00"/>
                </a:solidFill>
                <a:latin typeface="Agency FB" pitchFamily="34" charset="0"/>
              </a:rPr>
              <a:t>Vivekanand</a:t>
            </a:r>
            <a:r>
              <a:rPr lang="en-US" sz="1600" b="1" spc="300" dirty="0" smtClean="0">
                <a:solidFill>
                  <a:srgbClr val="FFFF00"/>
                </a:solidFill>
                <a:latin typeface="Agency FB" pitchFamily="34" charset="0"/>
              </a:rPr>
              <a:t> University, N.H. 26, </a:t>
            </a:r>
            <a:r>
              <a:rPr lang="en-US" sz="1600" b="1" spc="300" dirty="0" err="1" smtClean="0">
                <a:solidFill>
                  <a:srgbClr val="FFFF00"/>
                </a:solidFill>
                <a:latin typeface="Agency FB" pitchFamily="34" charset="0"/>
              </a:rPr>
              <a:t>Narshingpur</a:t>
            </a:r>
            <a:r>
              <a:rPr lang="en-US" sz="1600" b="1" spc="300" dirty="0" smtClean="0">
                <a:solidFill>
                  <a:srgbClr val="FFFF00"/>
                </a:solidFill>
                <a:latin typeface="Agency FB" pitchFamily="34" charset="0"/>
              </a:rPr>
              <a:t> Road, </a:t>
            </a:r>
            <a:r>
              <a:rPr lang="en-US" sz="1600" b="1" spc="300" dirty="0" err="1" smtClean="0">
                <a:solidFill>
                  <a:srgbClr val="FFFF00"/>
                </a:solidFill>
                <a:latin typeface="Agency FB" pitchFamily="34" charset="0"/>
              </a:rPr>
              <a:t>Sironja</a:t>
            </a:r>
            <a:r>
              <a:rPr lang="en-US" sz="1600" b="1" spc="300" dirty="0" smtClean="0">
                <a:solidFill>
                  <a:srgbClr val="FFFF00"/>
                </a:solidFill>
                <a:latin typeface="Agency FB" pitchFamily="34" charset="0"/>
              </a:rPr>
              <a:t>, </a:t>
            </a:r>
            <a:r>
              <a:rPr lang="en-US" sz="1600" b="1" spc="300" dirty="0" err="1" smtClean="0">
                <a:solidFill>
                  <a:srgbClr val="FFFF00"/>
                </a:solidFill>
                <a:latin typeface="Agency FB" pitchFamily="34" charset="0"/>
              </a:rPr>
              <a:t>Sagar</a:t>
            </a:r>
            <a:r>
              <a:rPr lang="en-US" sz="1600" b="1" spc="300" dirty="0" smtClean="0">
                <a:solidFill>
                  <a:srgbClr val="FFFF00"/>
                </a:solidFill>
                <a:latin typeface="Agency FB" pitchFamily="34" charset="0"/>
              </a:rPr>
              <a:t>, (M.P.) - 470228</a:t>
            </a:r>
            <a:endParaRPr lang="en-US" sz="1600" b="1" spc="300" dirty="0">
              <a:solidFill>
                <a:srgbClr val="FFFF00"/>
              </a:solidFill>
              <a:latin typeface="Agency FB" pitchFamily="34" charset="0"/>
            </a:endParaRPr>
          </a:p>
        </p:txBody>
      </p:sp>
      <p:sp>
        <p:nvSpPr>
          <p:cNvPr id="11" name="TextBox 10"/>
          <p:cNvSpPr txBox="1"/>
          <p:nvPr/>
        </p:nvSpPr>
        <p:spPr>
          <a:xfrm>
            <a:off x="2667000" y="1009471"/>
            <a:ext cx="4191000" cy="1200329"/>
          </a:xfrm>
          <a:prstGeom prst="rect">
            <a:avLst/>
          </a:prstGeom>
          <a:noFill/>
          <a:ln>
            <a:noFill/>
          </a:ln>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7200" b="1" dirty="0" smtClean="0">
                <a:ln w="1143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t="100000" r="100000"/>
                  </a:path>
                  <a:tileRect l="-100000" b="-100000"/>
                </a:gradFill>
                <a:effectLst>
                  <a:glow rad="139700">
                    <a:schemeClr val="accent6">
                      <a:satMod val="175000"/>
                      <a:alpha val="40000"/>
                    </a:schemeClr>
                  </a:glow>
                  <a:outerShdw blurRad="80000" dist="40000" dir="5040000" algn="tl">
                    <a:srgbClr val="000000">
                      <a:alpha val="30000"/>
                    </a:srgbClr>
                  </a:outerShdw>
                  <a:reflection blurRad="6350" stA="60000" endA="900" endPos="60000" dist="29997" dir="5400000" sy="-100000" algn="bl" rotWithShape="0"/>
                </a:effectLst>
                <a:latin typeface="Edwardian Script ITC" pitchFamily="66" charset="0"/>
              </a:rPr>
              <a:t>Thank You!</a:t>
            </a:r>
            <a:endParaRPr lang="en-US" sz="7200" b="1" dirty="0">
              <a:ln w="1143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t="100000" r="100000"/>
                </a:path>
                <a:tileRect l="-100000" b="-100000"/>
              </a:gradFill>
              <a:effectLst>
                <a:glow rad="139700">
                  <a:schemeClr val="accent6">
                    <a:satMod val="175000"/>
                    <a:alpha val="40000"/>
                  </a:schemeClr>
                </a:glow>
                <a:outerShdw blurRad="80000" dist="40000" dir="5040000" algn="tl">
                  <a:srgbClr val="000000">
                    <a:alpha val="30000"/>
                  </a:srgbClr>
                </a:outerShdw>
                <a:reflection blurRad="6350" stA="60000" endA="900" endPos="60000" dist="29997" dir="5400000" sy="-100000" algn="bl" rotWithShape="0"/>
              </a:effectLst>
              <a:latin typeface="Edwardian Script ITC"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343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Engineering</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81000" y="2314575"/>
          <a:ext cx="8458200" cy="3857625"/>
        </p:xfrm>
        <a:graphic>
          <a:graphicData uri="http://schemas.openxmlformats.org/drawingml/2006/table">
            <a:tbl>
              <a:tblPr firstRow="1" bandRow="1">
                <a:tableStyleId>{8799B23B-EC83-4686-B30A-512413B5E67A}</a:tableStyleId>
              </a:tblPr>
              <a:tblGrid>
                <a:gridCol w="533400"/>
                <a:gridCol w="3429000"/>
                <a:gridCol w="838200"/>
                <a:gridCol w="1905000"/>
                <a:gridCol w="838200"/>
                <a:gridCol w="914400"/>
              </a:tblGrid>
              <a:tr h="428625">
                <a:tc>
                  <a:txBody>
                    <a:bodyPr/>
                    <a:lstStyle/>
                    <a:p>
                      <a:pPr algn="ctr"/>
                      <a:r>
                        <a:rPr lang="en-US" sz="1200" dirty="0" err="1" smtClean="0"/>
                        <a:t>S.No</a:t>
                      </a:r>
                      <a:endParaRPr lang="en-US" sz="1200" dirty="0"/>
                    </a:p>
                  </a:txBody>
                  <a:tcPr/>
                </a:tc>
                <a:tc>
                  <a:txBody>
                    <a:bodyPr/>
                    <a:lstStyle/>
                    <a:p>
                      <a:pPr algn="ctr"/>
                      <a:r>
                        <a:rPr lang="en-US" sz="1200" dirty="0" smtClean="0"/>
                        <a:t>Course</a:t>
                      </a:r>
                      <a:endParaRPr lang="en-US" sz="1200" dirty="0"/>
                    </a:p>
                  </a:txBody>
                  <a:tcPr/>
                </a:tc>
                <a:tc>
                  <a:txBody>
                    <a:bodyPr/>
                    <a:lstStyle/>
                    <a:p>
                      <a:pPr algn="ctr"/>
                      <a:r>
                        <a:rPr lang="en-US" sz="1200" dirty="0" smtClean="0"/>
                        <a:t>Duration</a:t>
                      </a:r>
                      <a:endParaRPr lang="en-US" sz="1200" dirty="0"/>
                    </a:p>
                  </a:txBody>
                  <a:tcPr/>
                </a:tc>
                <a:tc>
                  <a:txBody>
                    <a:bodyPr/>
                    <a:lstStyle/>
                    <a:p>
                      <a:pPr algn="ctr"/>
                      <a:r>
                        <a:rPr lang="en-US" sz="1200" dirty="0" smtClean="0"/>
                        <a:t>Eligibility</a:t>
                      </a:r>
                      <a:endParaRPr lang="en-US" sz="1200" dirty="0"/>
                    </a:p>
                  </a:txBody>
                  <a:tcPr/>
                </a:tc>
                <a:tc>
                  <a:txBody>
                    <a:bodyPr/>
                    <a:lstStyle/>
                    <a:p>
                      <a:pPr algn="ctr"/>
                      <a:r>
                        <a:rPr lang="en-US" sz="1200" dirty="0" smtClean="0"/>
                        <a:t>Mode</a:t>
                      </a:r>
                      <a:endParaRPr lang="en-US" sz="1200" dirty="0"/>
                    </a:p>
                  </a:txBody>
                  <a:tcPr/>
                </a:tc>
                <a:tc>
                  <a:txBody>
                    <a:bodyPr/>
                    <a:lstStyle/>
                    <a:p>
                      <a:pPr algn="ctr"/>
                      <a:r>
                        <a:rPr lang="en-US" sz="1200" dirty="0" smtClean="0"/>
                        <a:t>Total</a:t>
                      </a:r>
                      <a:r>
                        <a:rPr lang="en-US" sz="1200" baseline="0" dirty="0" smtClean="0"/>
                        <a:t> Fee</a:t>
                      </a:r>
                      <a:endParaRPr lang="en-US" sz="1200" dirty="0"/>
                    </a:p>
                  </a:txBody>
                  <a:tcPr/>
                </a:tc>
              </a:tr>
              <a:tr h="428625">
                <a:tc>
                  <a:txBody>
                    <a:bodyPr/>
                    <a:lstStyle/>
                    <a:p>
                      <a:pPr algn="ctr"/>
                      <a:r>
                        <a:rPr lang="en-US" sz="1200" dirty="0" smtClean="0"/>
                        <a:t>1</a:t>
                      </a:r>
                      <a:endParaRPr lang="en-US" sz="1200" dirty="0"/>
                    </a:p>
                  </a:txBody>
                  <a:tcPr/>
                </a:tc>
                <a:tc>
                  <a:txBody>
                    <a:bodyPr/>
                    <a:lstStyle/>
                    <a:p>
                      <a:r>
                        <a:rPr kumimoji="0" lang="en-US" sz="1200" kern="1200" baseline="0" dirty="0" smtClean="0">
                          <a:solidFill>
                            <a:schemeClr val="tx1"/>
                          </a:solidFill>
                          <a:latin typeface="+mn-lt"/>
                          <a:ea typeface="+mn-ea"/>
                          <a:cs typeface="+mn-cs"/>
                        </a:rPr>
                        <a:t>Diploma In Mechanical Engineering</a:t>
                      </a:r>
                      <a:endParaRPr lang="en-US" sz="1200" dirty="0"/>
                    </a:p>
                  </a:txBody>
                  <a:tcPr/>
                </a:tc>
                <a:tc>
                  <a:txBody>
                    <a:bodyPr/>
                    <a:lstStyle/>
                    <a:p>
                      <a:pPr algn="ctr"/>
                      <a:r>
                        <a:rPr lang="en-US" sz="1200" dirty="0" smtClean="0"/>
                        <a:t>3 Years</a:t>
                      </a:r>
                      <a:endParaRPr lang="en-US" sz="1200" dirty="0"/>
                    </a:p>
                  </a:txBody>
                  <a:tcPr/>
                </a:tc>
                <a:tc>
                  <a:txBody>
                    <a:bodyPr/>
                    <a:lstStyle/>
                    <a:p>
                      <a:pPr algn="ctr"/>
                      <a:r>
                        <a:rPr lang="en-US" sz="1200" dirty="0" smtClean="0"/>
                        <a:t>10</a:t>
                      </a:r>
                      <a:r>
                        <a:rPr lang="en-US" sz="1200" baseline="30000" dirty="0" smtClean="0"/>
                        <a:t>th</a:t>
                      </a:r>
                      <a:endParaRPr lang="en-US" sz="1200" dirty="0"/>
                    </a:p>
                  </a:txBody>
                  <a:tcPr/>
                </a:tc>
                <a:tc>
                  <a:txBody>
                    <a:bodyPr/>
                    <a:lstStyle/>
                    <a:p>
                      <a:pPr algn="ctr"/>
                      <a:r>
                        <a:rPr lang="en-US" sz="1200" dirty="0" smtClean="0"/>
                        <a:t>Semester</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84,000</a:t>
                      </a:r>
                    </a:p>
                  </a:txBody>
                  <a:tcPr/>
                </a:tc>
              </a:tr>
              <a:tr h="428625">
                <a:tc>
                  <a:txBody>
                    <a:bodyPr/>
                    <a:lstStyle/>
                    <a:p>
                      <a:pPr algn="ctr"/>
                      <a:r>
                        <a:rPr lang="en-US" sz="1200" dirty="0" smtClean="0"/>
                        <a:t>2</a:t>
                      </a:r>
                      <a:endParaRPr lang="en-US" sz="1200" dirty="0"/>
                    </a:p>
                  </a:txBody>
                  <a:tcPr/>
                </a:tc>
                <a:tc>
                  <a:txBody>
                    <a:bodyPr/>
                    <a:lstStyle/>
                    <a:p>
                      <a:r>
                        <a:rPr kumimoji="0" lang="en-US" sz="1200" kern="1200" baseline="0" dirty="0" smtClean="0">
                          <a:solidFill>
                            <a:schemeClr val="tx1"/>
                          </a:solidFill>
                          <a:latin typeface="+mn-lt"/>
                          <a:ea typeface="+mn-ea"/>
                          <a:cs typeface="+mn-cs"/>
                        </a:rPr>
                        <a:t>Diploma in Civil Engineering</a:t>
                      </a:r>
                      <a:endParaRPr lang="en-US" sz="1200" dirty="0"/>
                    </a:p>
                  </a:txBody>
                  <a:tcPr/>
                </a:tc>
                <a:tc>
                  <a:txBody>
                    <a:bodyPr/>
                    <a:lstStyle/>
                    <a:p>
                      <a:pPr algn="ctr"/>
                      <a:r>
                        <a:rPr lang="en-US" sz="1200" dirty="0" smtClean="0"/>
                        <a:t>3 Years</a:t>
                      </a:r>
                      <a:endParaRPr lang="en-US" sz="1200" dirty="0"/>
                    </a:p>
                  </a:txBody>
                  <a:tcPr/>
                </a:tc>
                <a:tc>
                  <a:txBody>
                    <a:bodyPr/>
                    <a:lstStyle/>
                    <a:p>
                      <a:pPr algn="ctr"/>
                      <a:r>
                        <a:rPr lang="en-US" sz="1200" dirty="0" smtClean="0"/>
                        <a:t>10</a:t>
                      </a:r>
                      <a:r>
                        <a:rPr lang="en-US" sz="1200" baseline="30000" dirty="0" smtClean="0"/>
                        <a:t>th</a:t>
                      </a:r>
                      <a:endParaRPr lang="en-US" sz="1200" dirty="0"/>
                    </a:p>
                  </a:txBody>
                  <a:tcPr/>
                </a:tc>
                <a:tc>
                  <a:txBody>
                    <a:bodyPr/>
                    <a:lstStyle/>
                    <a:p>
                      <a:pPr algn="ctr"/>
                      <a:r>
                        <a:rPr lang="en-US" sz="1200" dirty="0" smtClean="0"/>
                        <a:t>Semester</a:t>
                      </a:r>
                      <a:endParaRPr lang="en-US" sz="1200" dirty="0"/>
                    </a:p>
                  </a:txBody>
                  <a:tcPr/>
                </a:tc>
                <a:tc>
                  <a:txBody>
                    <a:bodyPr/>
                    <a:lstStyle/>
                    <a:p>
                      <a:pPr algn="ctr"/>
                      <a:r>
                        <a:rPr lang="en-US" sz="1200" dirty="0" smtClean="0"/>
                        <a:t>84,000</a:t>
                      </a:r>
                      <a:endParaRPr lang="en-US" sz="1200" dirty="0"/>
                    </a:p>
                  </a:txBody>
                  <a:tcPr/>
                </a:tc>
              </a:tr>
              <a:tr h="428625">
                <a:tc>
                  <a:txBody>
                    <a:bodyPr/>
                    <a:lstStyle/>
                    <a:p>
                      <a:pPr algn="ctr"/>
                      <a:r>
                        <a:rPr lang="en-US" sz="1200" dirty="0" smtClean="0"/>
                        <a:t>3</a:t>
                      </a:r>
                      <a:endParaRPr lang="en-US" sz="1200" dirty="0"/>
                    </a:p>
                  </a:txBody>
                  <a:tcPr/>
                </a:tc>
                <a:tc>
                  <a:txBody>
                    <a:bodyPr/>
                    <a:lstStyle/>
                    <a:p>
                      <a:r>
                        <a:rPr kumimoji="0" lang="en-US" sz="1200" kern="1200" baseline="0" dirty="0" smtClean="0">
                          <a:solidFill>
                            <a:schemeClr val="tx1"/>
                          </a:solidFill>
                          <a:latin typeface="+mn-lt"/>
                          <a:ea typeface="+mn-ea"/>
                          <a:cs typeface="+mn-cs"/>
                        </a:rPr>
                        <a:t>Diploma in Computer Science Engineering</a:t>
                      </a:r>
                      <a:endParaRPr lang="en-US" sz="1200" dirty="0"/>
                    </a:p>
                  </a:txBody>
                  <a:tcPr/>
                </a:tc>
                <a:tc>
                  <a:txBody>
                    <a:bodyPr/>
                    <a:lstStyle/>
                    <a:p>
                      <a:pPr algn="ctr"/>
                      <a:r>
                        <a:rPr lang="en-US" sz="1200" dirty="0" smtClean="0"/>
                        <a:t>3 Years</a:t>
                      </a:r>
                      <a:endParaRPr lang="en-US" sz="1200" dirty="0"/>
                    </a:p>
                  </a:txBody>
                  <a:tcPr/>
                </a:tc>
                <a:tc>
                  <a:txBody>
                    <a:bodyPr/>
                    <a:lstStyle/>
                    <a:p>
                      <a:pPr algn="ctr"/>
                      <a:r>
                        <a:rPr lang="en-US" sz="1200" dirty="0" smtClean="0"/>
                        <a:t>10</a:t>
                      </a:r>
                      <a:r>
                        <a:rPr lang="en-US" sz="1200" baseline="30000" dirty="0" smtClean="0"/>
                        <a:t>th</a:t>
                      </a:r>
                      <a:endParaRPr lang="en-US" sz="1200" dirty="0"/>
                    </a:p>
                  </a:txBody>
                  <a:tcPr/>
                </a:tc>
                <a:tc>
                  <a:txBody>
                    <a:bodyPr/>
                    <a:lstStyle/>
                    <a:p>
                      <a:pPr algn="ctr"/>
                      <a:r>
                        <a:rPr lang="en-US" sz="1200" dirty="0" smtClean="0"/>
                        <a:t>Semester</a:t>
                      </a:r>
                      <a:endParaRPr lang="en-US" sz="1200" dirty="0"/>
                    </a:p>
                  </a:txBody>
                  <a:tcPr/>
                </a:tc>
                <a:tc>
                  <a:txBody>
                    <a:bodyPr/>
                    <a:lstStyle/>
                    <a:p>
                      <a:pPr algn="ctr"/>
                      <a:r>
                        <a:rPr lang="en-US" sz="1200" dirty="0" smtClean="0"/>
                        <a:t>84,000</a:t>
                      </a:r>
                      <a:endParaRPr lang="en-US" sz="1200" dirty="0"/>
                    </a:p>
                  </a:txBody>
                  <a:tcPr/>
                </a:tc>
              </a:tr>
              <a:tr h="428625">
                <a:tc>
                  <a:txBody>
                    <a:bodyPr/>
                    <a:lstStyle/>
                    <a:p>
                      <a:pPr algn="ctr"/>
                      <a:r>
                        <a:rPr lang="en-US" sz="1200" dirty="0" smtClean="0"/>
                        <a:t>4</a:t>
                      </a:r>
                      <a:endParaRPr lang="en-US" sz="1200" dirty="0"/>
                    </a:p>
                  </a:txBody>
                  <a:tcPr/>
                </a:tc>
                <a:tc>
                  <a:txBody>
                    <a:bodyPr/>
                    <a:lstStyle/>
                    <a:p>
                      <a:r>
                        <a:rPr kumimoji="0" lang="en-US" sz="1200" kern="1200" baseline="0" dirty="0" smtClean="0">
                          <a:solidFill>
                            <a:schemeClr val="tx1"/>
                          </a:solidFill>
                          <a:latin typeface="+mn-lt"/>
                          <a:ea typeface="+mn-ea"/>
                          <a:cs typeface="+mn-cs"/>
                        </a:rPr>
                        <a:t>Diploma in Electronics &amp; Comm. Engineering</a:t>
                      </a:r>
                      <a:endParaRPr lang="en-US" sz="1200" dirty="0"/>
                    </a:p>
                  </a:txBody>
                  <a:tcPr/>
                </a:tc>
                <a:tc>
                  <a:txBody>
                    <a:bodyPr/>
                    <a:lstStyle/>
                    <a:p>
                      <a:pPr algn="ctr"/>
                      <a:r>
                        <a:rPr lang="en-US" sz="1200" dirty="0" smtClean="0"/>
                        <a:t>3 Years</a:t>
                      </a:r>
                      <a:endParaRPr lang="en-US" sz="1200" dirty="0"/>
                    </a:p>
                  </a:txBody>
                  <a:tcPr/>
                </a:tc>
                <a:tc>
                  <a:txBody>
                    <a:bodyPr/>
                    <a:lstStyle/>
                    <a:p>
                      <a:pPr algn="ctr"/>
                      <a:r>
                        <a:rPr lang="en-US" sz="1200" dirty="0" smtClean="0"/>
                        <a:t>10</a:t>
                      </a:r>
                      <a:r>
                        <a:rPr lang="en-US" sz="1200" baseline="30000" dirty="0" smtClean="0"/>
                        <a:t>th</a:t>
                      </a:r>
                      <a:endParaRPr lang="en-US" sz="1200" dirty="0"/>
                    </a:p>
                  </a:txBody>
                  <a:tcPr/>
                </a:tc>
                <a:tc>
                  <a:txBody>
                    <a:bodyPr/>
                    <a:lstStyle/>
                    <a:p>
                      <a:pPr algn="ctr"/>
                      <a:r>
                        <a:rPr lang="en-US" sz="1200" dirty="0" smtClean="0"/>
                        <a:t>Semester</a:t>
                      </a:r>
                      <a:endParaRPr lang="en-US" sz="1200" dirty="0"/>
                    </a:p>
                  </a:txBody>
                  <a:tcPr/>
                </a:tc>
                <a:tc>
                  <a:txBody>
                    <a:bodyPr/>
                    <a:lstStyle/>
                    <a:p>
                      <a:pPr algn="ctr"/>
                      <a:r>
                        <a:rPr lang="en-US" sz="1200" dirty="0" smtClean="0"/>
                        <a:t>84,000</a:t>
                      </a:r>
                      <a:endParaRPr lang="en-US" sz="1200" dirty="0"/>
                    </a:p>
                  </a:txBody>
                  <a:tcPr/>
                </a:tc>
              </a:tr>
              <a:tr h="428625">
                <a:tc>
                  <a:txBody>
                    <a:bodyPr/>
                    <a:lstStyle/>
                    <a:p>
                      <a:pPr algn="ctr"/>
                      <a:r>
                        <a:rPr lang="en-US" sz="1200" dirty="0" smtClean="0"/>
                        <a:t>5</a:t>
                      </a:r>
                      <a:endParaRPr lang="en-US" sz="1200" dirty="0"/>
                    </a:p>
                  </a:txBody>
                  <a:tcPr/>
                </a:tc>
                <a:tc>
                  <a:txBody>
                    <a:bodyPr/>
                    <a:lstStyle/>
                    <a:p>
                      <a:r>
                        <a:rPr kumimoji="0" lang="en-US" sz="1200" kern="1200" baseline="0" dirty="0" smtClean="0">
                          <a:solidFill>
                            <a:schemeClr val="tx1"/>
                          </a:solidFill>
                          <a:latin typeface="+mn-lt"/>
                          <a:ea typeface="+mn-ea"/>
                          <a:cs typeface="+mn-cs"/>
                        </a:rPr>
                        <a:t>Diploma in Electrical &amp; Electronic Engineering</a:t>
                      </a:r>
                      <a:endParaRPr lang="en-US" sz="1200" dirty="0"/>
                    </a:p>
                  </a:txBody>
                  <a:tcPr/>
                </a:tc>
                <a:tc>
                  <a:txBody>
                    <a:bodyPr/>
                    <a:lstStyle/>
                    <a:p>
                      <a:pPr algn="ctr"/>
                      <a:r>
                        <a:rPr lang="en-US" sz="1200" dirty="0" smtClean="0"/>
                        <a:t>3 Years</a:t>
                      </a:r>
                      <a:endParaRPr lang="en-US" sz="1200" dirty="0"/>
                    </a:p>
                  </a:txBody>
                  <a:tcPr/>
                </a:tc>
                <a:tc>
                  <a:txBody>
                    <a:bodyPr/>
                    <a:lstStyle/>
                    <a:p>
                      <a:pPr algn="ctr"/>
                      <a:r>
                        <a:rPr lang="en-US" sz="1200" dirty="0" smtClean="0"/>
                        <a:t>10</a:t>
                      </a:r>
                      <a:r>
                        <a:rPr lang="en-US" sz="1200" baseline="30000" dirty="0" smtClean="0"/>
                        <a:t>th</a:t>
                      </a:r>
                      <a:endParaRPr lang="en-US" sz="1200" dirty="0"/>
                    </a:p>
                  </a:txBody>
                  <a:tcPr/>
                </a:tc>
                <a:tc>
                  <a:txBody>
                    <a:bodyPr/>
                    <a:lstStyle/>
                    <a:p>
                      <a:pPr algn="ctr"/>
                      <a:r>
                        <a:rPr lang="en-US" sz="1200" dirty="0" smtClean="0"/>
                        <a:t>Semester</a:t>
                      </a:r>
                      <a:endParaRPr lang="en-US" sz="1200" dirty="0"/>
                    </a:p>
                  </a:txBody>
                  <a:tcPr/>
                </a:tc>
                <a:tc>
                  <a:txBody>
                    <a:bodyPr/>
                    <a:lstStyle/>
                    <a:p>
                      <a:pPr algn="ctr"/>
                      <a:r>
                        <a:rPr lang="en-US" sz="1200" dirty="0" smtClean="0"/>
                        <a:t>84,000</a:t>
                      </a:r>
                      <a:endParaRPr lang="en-US" sz="1200" dirty="0"/>
                    </a:p>
                  </a:txBody>
                  <a:tcPr/>
                </a:tc>
              </a:tr>
              <a:tr h="428625">
                <a:tc>
                  <a:txBody>
                    <a:bodyPr/>
                    <a:lstStyle/>
                    <a:p>
                      <a:pPr algn="ctr"/>
                      <a:r>
                        <a:rPr lang="en-US" sz="1200" dirty="0" smtClean="0"/>
                        <a:t>6</a:t>
                      </a:r>
                      <a:endParaRPr lang="en-US" sz="1200" dirty="0"/>
                    </a:p>
                  </a:txBody>
                  <a:tcPr/>
                </a:tc>
                <a:tc>
                  <a:txBody>
                    <a:bodyPr/>
                    <a:lstStyle/>
                    <a:p>
                      <a:r>
                        <a:rPr kumimoji="0" lang="en-US" sz="1200" kern="1200" baseline="0" dirty="0" smtClean="0">
                          <a:solidFill>
                            <a:schemeClr val="tx1"/>
                          </a:solidFill>
                          <a:latin typeface="+mn-lt"/>
                          <a:ea typeface="+mn-ea"/>
                          <a:cs typeface="+mn-cs"/>
                        </a:rPr>
                        <a:t>Diploma in agriculture Technology</a:t>
                      </a:r>
                      <a:endParaRPr lang="en-US" sz="1200" dirty="0"/>
                    </a:p>
                  </a:txBody>
                  <a:tcPr/>
                </a:tc>
                <a:tc>
                  <a:txBody>
                    <a:bodyPr/>
                    <a:lstStyle/>
                    <a:p>
                      <a:pPr algn="ctr"/>
                      <a:r>
                        <a:rPr lang="en-US" sz="1200" dirty="0" smtClean="0"/>
                        <a:t>3 Years</a:t>
                      </a:r>
                      <a:endParaRPr lang="en-US" sz="1200" dirty="0"/>
                    </a:p>
                  </a:txBody>
                  <a:tcPr/>
                </a:tc>
                <a:tc>
                  <a:txBody>
                    <a:bodyPr/>
                    <a:lstStyle/>
                    <a:p>
                      <a:pPr algn="ctr"/>
                      <a:r>
                        <a:rPr lang="en-US" sz="1200" dirty="0" smtClean="0"/>
                        <a:t>10</a:t>
                      </a:r>
                      <a:r>
                        <a:rPr lang="en-US" sz="1200" baseline="30000" dirty="0" smtClean="0"/>
                        <a:t>th</a:t>
                      </a:r>
                      <a:endParaRPr lang="en-US" sz="1200" dirty="0"/>
                    </a:p>
                  </a:txBody>
                  <a:tcPr/>
                </a:tc>
                <a:tc>
                  <a:txBody>
                    <a:bodyPr/>
                    <a:lstStyle/>
                    <a:p>
                      <a:pPr algn="ctr"/>
                      <a:r>
                        <a:rPr lang="en-US" sz="1200" dirty="0" smtClean="0"/>
                        <a:t>Semester</a:t>
                      </a:r>
                      <a:endParaRPr lang="en-US" sz="1200" dirty="0"/>
                    </a:p>
                  </a:txBody>
                  <a:tcPr/>
                </a:tc>
                <a:tc>
                  <a:txBody>
                    <a:bodyPr/>
                    <a:lstStyle/>
                    <a:p>
                      <a:pPr algn="ctr"/>
                      <a:r>
                        <a:rPr lang="en-US" sz="1200" dirty="0" smtClean="0"/>
                        <a:t>84,000</a:t>
                      </a:r>
                      <a:endParaRPr lang="en-US" sz="1200" dirty="0"/>
                    </a:p>
                  </a:txBody>
                  <a:tcPr/>
                </a:tc>
              </a:tr>
              <a:tr h="428625">
                <a:tc>
                  <a:txBody>
                    <a:bodyPr/>
                    <a:lstStyle/>
                    <a:p>
                      <a:pPr algn="ctr"/>
                      <a:r>
                        <a:rPr lang="en-US" sz="1200" dirty="0" smtClean="0"/>
                        <a:t>7</a:t>
                      </a:r>
                      <a:endParaRPr lang="en-US" sz="1200" dirty="0"/>
                    </a:p>
                  </a:txBody>
                  <a:tcPr/>
                </a:tc>
                <a:tc>
                  <a:txBody>
                    <a:bodyPr/>
                    <a:lstStyle/>
                    <a:p>
                      <a:r>
                        <a:rPr kumimoji="0" lang="en-US" sz="1200" kern="1200" baseline="0" dirty="0" smtClean="0">
                          <a:solidFill>
                            <a:schemeClr val="tx1"/>
                          </a:solidFill>
                          <a:latin typeface="+mn-lt"/>
                          <a:ea typeface="+mn-ea"/>
                          <a:cs typeface="+mn-cs"/>
                        </a:rPr>
                        <a:t>Diploma in Mining </a:t>
                      </a:r>
                      <a:r>
                        <a:rPr kumimoji="0" lang="en-US" sz="1200" kern="1200" baseline="0" dirty="0" err="1" smtClean="0">
                          <a:solidFill>
                            <a:schemeClr val="tx1"/>
                          </a:solidFill>
                          <a:latin typeface="+mn-lt"/>
                          <a:ea typeface="+mn-ea"/>
                          <a:cs typeface="+mn-cs"/>
                        </a:rPr>
                        <a:t>Engg</a:t>
                      </a:r>
                      <a:r>
                        <a:rPr kumimoji="0" lang="en-US" sz="1200" kern="1200" baseline="0" dirty="0" smtClean="0">
                          <a:solidFill>
                            <a:schemeClr val="tx1"/>
                          </a:solidFill>
                          <a:latin typeface="+mn-lt"/>
                          <a:ea typeface="+mn-ea"/>
                          <a:cs typeface="+mn-cs"/>
                        </a:rPr>
                        <a:t>.</a:t>
                      </a:r>
                      <a:endParaRPr lang="en-US" sz="1200" dirty="0"/>
                    </a:p>
                  </a:txBody>
                  <a:tcPr/>
                </a:tc>
                <a:tc>
                  <a:txBody>
                    <a:bodyPr/>
                    <a:lstStyle/>
                    <a:p>
                      <a:pPr algn="ctr"/>
                      <a:r>
                        <a:rPr lang="en-US" sz="1200" dirty="0" smtClean="0"/>
                        <a:t>3 Years</a:t>
                      </a:r>
                      <a:endParaRPr lang="en-US" sz="1200" dirty="0"/>
                    </a:p>
                  </a:txBody>
                  <a:tcPr/>
                </a:tc>
                <a:tc>
                  <a:txBody>
                    <a:bodyPr/>
                    <a:lstStyle/>
                    <a:p>
                      <a:pPr algn="ctr"/>
                      <a:r>
                        <a:rPr lang="en-US" sz="1200" dirty="0" smtClean="0"/>
                        <a:t>10</a:t>
                      </a:r>
                      <a:r>
                        <a:rPr lang="en-US" sz="1200" baseline="30000" dirty="0" smtClean="0"/>
                        <a:t>th</a:t>
                      </a:r>
                      <a:endParaRPr lang="en-US" sz="1200" dirty="0"/>
                    </a:p>
                  </a:txBody>
                  <a:tcPr/>
                </a:tc>
                <a:tc>
                  <a:txBody>
                    <a:bodyPr/>
                    <a:lstStyle/>
                    <a:p>
                      <a:pPr algn="ctr"/>
                      <a:r>
                        <a:rPr lang="en-US" sz="1200" dirty="0" smtClean="0"/>
                        <a:t>Semester</a:t>
                      </a:r>
                      <a:endParaRPr lang="en-US" sz="1200" dirty="0"/>
                    </a:p>
                  </a:txBody>
                  <a:tcPr/>
                </a:tc>
                <a:tc>
                  <a:txBody>
                    <a:bodyPr/>
                    <a:lstStyle/>
                    <a:p>
                      <a:pPr algn="ctr"/>
                      <a:r>
                        <a:rPr lang="en-US" sz="1200" dirty="0" smtClean="0"/>
                        <a:t>84,000</a:t>
                      </a:r>
                      <a:endParaRPr lang="en-US" sz="1200" dirty="0"/>
                    </a:p>
                  </a:txBody>
                  <a:tcPr/>
                </a:tc>
              </a:tr>
              <a:tr h="428625">
                <a:tc>
                  <a:txBody>
                    <a:bodyPr/>
                    <a:lstStyle/>
                    <a:p>
                      <a:pPr algn="ctr"/>
                      <a:r>
                        <a:rPr lang="en-US" sz="1200" dirty="0" smtClean="0"/>
                        <a:t>8</a:t>
                      </a:r>
                      <a:endParaRPr lang="en-US" sz="1200" dirty="0"/>
                    </a:p>
                  </a:txBody>
                  <a:tcPr/>
                </a:tc>
                <a:tc>
                  <a:txBody>
                    <a:bodyPr/>
                    <a:lstStyle/>
                    <a:p>
                      <a:r>
                        <a:rPr kumimoji="0" lang="en-US" sz="1200" kern="1200" baseline="0" dirty="0" smtClean="0">
                          <a:solidFill>
                            <a:schemeClr val="tx1"/>
                          </a:solidFill>
                          <a:latin typeface="+mn-lt"/>
                          <a:ea typeface="+mn-ea"/>
                          <a:cs typeface="+mn-cs"/>
                        </a:rPr>
                        <a:t>Diploma in Aeronautical </a:t>
                      </a:r>
                      <a:r>
                        <a:rPr kumimoji="0" lang="en-US" sz="1200" kern="1200" baseline="0" dirty="0" err="1" smtClean="0">
                          <a:solidFill>
                            <a:schemeClr val="tx1"/>
                          </a:solidFill>
                          <a:latin typeface="+mn-lt"/>
                          <a:ea typeface="+mn-ea"/>
                          <a:cs typeface="+mn-cs"/>
                        </a:rPr>
                        <a:t>Engg</a:t>
                      </a:r>
                      <a:r>
                        <a:rPr kumimoji="0" lang="en-US" sz="1200" kern="1200" baseline="0" dirty="0" smtClean="0">
                          <a:solidFill>
                            <a:schemeClr val="tx1"/>
                          </a:solidFill>
                          <a:latin typeface="+mn-lt"/>
                          <a:ea typeface="+mn-ea"/>
                          <a:cs typeface="+mn-cs"/>
                        </a:rPr>
                        <a:t>.</a:t>
                      </a:r>
                      <a:endParaRPr lang="en-US" sz="1200" dirty="0"/>
                    </a:p>
                  </a:txBody>
                  <a:tcPr/>
                </a:tc>
                <a:tc>
                  <a:txBody>
                    <a:bodyPr/>
                    <a:lstStyle/>
                    <a:p>
                      <a:pPr algn="ctr"/>
                      <a:r>
                        <a:rPr lang="en-US" sz="1200" dirty="0" smtClean="0"/>
                        <a:t>3 Years</a:t>
                      </a:r>
                      <a:endParaRPr lang="en-US" sz="1200" dirty="0"/>
                    </a:p>
                  </a:txBody>
                  <a:tcPr/>
                </a:tc>
                <a:tc>
                  <a:txBody>
                    <a:bodyPr/>
                    <a:lstStyle/>
                    <a:p>
                      <a:pPr algn="ctr"/>
                      <a:r>
                        <a:rPr lang="en-US" sz="1200" dirty="0" smtClean="0"/>
                        <a:t>10</a:t>
                      </a:r>
                      <a:r>
                        <a:rPr lang="en-US" sz="1200" baseline="30000" dirty="0" smtClean="0"/>
                        <a:t>th</a:t>
                      </a:r>
                      <a:endParaRPr lang="en-US" sz="1200" dirty="0"/>
                    </a:p>
                  </a:txBody>
                  <a:tcPr/>
                </a:tc>
                <a:tc>
                  <a:txBody>
                    <a:bodyPr/>
                    <a:lstStyle/>
                    <a:p>
                      <a:pPr algn="ctr"/>
                      <a:r>
                        <a:rPr lang="en-US" sz="1200" dirty="0" smtClean="0"/>
                        <a:t>Semester</a:t>
                      </a:r>
                      <a:endParaRPr lang="en-US" sz="1200" dirty="0"/>
                    </a:p>
                  </a:txBody>
                  <a:tcPr/>
                </a:tc>
                <a:tc>
                  <a:txBody>
                    <a:bodyPr/>
                    <a:lstStyle/>
                    <a:p>
                      <a:pPr algn="ctr"/>
                      <a:r>
                        <a:rPr lang="en-US" sz="1200" dirty="0" smtClean="0"/>
                        <a:t>84,000</a:t>
                      </a:r>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343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Engineering</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81000" y="2314575"/>
          <a:ext cx="8458200" cy="3857625"/>
        </p:xfrm>
        <a:graphic>
          <a:graphicData uri="http://schemas.openxmlformats.org/drawingml/2006/table">
            <a:tbl>
              <a:tblPr firstRow="1" bandRow="1">
                <a:tableStyleId>{8799B23B-EC83-4686-B30A-512413B5E67A}</a:tableStyleId>
              </a:tblPr>
              <a:tblGrid>
                <a:gridCol w="533400"/>
                <a:gridCol w="3429000"/>
                <a:gridCol w="838200"/>
                <a:gridCol w="1905000"/>
                <a:gridCol w="838200"/>
                <a:gridCol w="914400"/>
              </a:tblGrid>
              <a:tr h="428625">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8625">
                <a:tc>
                  <a:txBody>
                    <a:bodyPr/>
                    <a:lstStyle/>
                    <a:p>
                      <a:pPr algn="ctr"/>
                      <a:r>
                        <a:rPr lang="en-US" sz="1200" dirty="0" smtClean="0"/>
                        <a:t>9</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Food Technology</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10</a:t>
                      </a:r>
                      <a:r>
                        <a:rPr lang="en-US" sz="1200" baseline="30000" dirty="0" smtClean="0"/>
                        <a:t>th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84,000</a:t>
                      </a:r>
                      <a:endParaRPr lang="en-US" sz="1200" dirty="0"/>
                    </a:p>
                  </a:txBody>
                  <a:tcPr marT="82296" marB="0"/>
                </a:tc>
              </a:tr>
              <a:tr h="428625">
                <a:tc>
                  <a:txBody>
                    <a:bodyPr/>
                    <a:lstStyle/>
                    <a:p>
                      <a:pPr algn="ctr"/>
                      <a:r>
                        <a:rPr lang="en-US" sz="1200" dirty="0" smtClean="0"/>
                        <a:t>10</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Cement Technology</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10</a:t>
                      </a:r>
                      <a:r>
                        <a:rPr lang="en-US" sz="1200" baseline="30000" dirty="0" smtClean="0"/>
                        <a:t>th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84,000</a:t>
                      </a:r>
                    </a:p>
                  </a:txBody>
                  <a:tcPr marT="82296" marB="0"/>
                </a:tc>
              </a:tr>
              <a:tr h="428625">
                <a:tc>
                  <a:txBody>
                    <a:bodyPr/>
                    <a:lstStyle/>
                    <a:p>
                      <a:pPr algn="ctr"/>
                      <a:r>
                        <a:rPr lang="en-US" sz="1200" dirty="0" smtClean="0"/>
                        <a:t>11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Mine Surveying</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10</a:t>
                      </a:r>
                      <a:r>
                        <a:rPr lang="en-US" sz="1200" baseline="30000" dirty="0" smtClean="0"/>
                        <a:t>th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84,000</a:t>
                      </a:r>
                    </a:p>
                  </a:txBody>
                  <a:tcPr marT="82296" marB="0"/>
                </a:tc>
              </a:tr>
              <a:tr h="428625">
                <a:tc>
                  <a:txBody>
                    <a:bodyPr/>
                    <a:lstStyle/>
                    <a:p>
                      <a:pPr algn="ctr"/>
                      <a:r>
                        <a:rPr lang="en-US" sz="1200" dirty="0" smtClean="0"/>
                        <a:t>12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B.Tech. in Mechanical Engineering</a:t>
                      </a:r>
                      <a:endParaRPr lang="en-US" sz="1200" dirty="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13</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B.Tech. in Civil Engineering</a:t>
                      </a:r>
                      <a:endParaRPr lang="en-US" sz="1200" dirty="0" smtClean="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14</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B.Tech. in Electronics &amp; Comm. Engineering</a:t>
                      </a:r>
                      <a:endParaRPr lang="en-US" sz="1200" dirty="0" smtClean="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15</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B.Tech. in Electrical &amp; Electronics Engineering</a:t>
                      </a:r>
                      <a:endParaRPr lang="en-US" sz="1200" dirty="0" smtClean="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16</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B.Tech. in Computer Science</a:t>
                      </a:r>
                      <a:endParaRPr lang="en-US" sz="1200" dirty="0" smtClean="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343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Engineering</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81000" y="2314575"/>
          <a:ext cx="8458200" cy="3857625"/>
        </p:xfrm>
        <a:graphic>
          <a:graphicData uri="http://schemas.openxmlformats.org/drawingml/2006/table">
            <a:tbl>
              <a:tblPr firstRow="1" bandRow="1">
                <a:tableStyleId>{8799B23B-EC83-4686-B30A-512413B5E67A}</a:tableStyleId>
              </a:tblPr>
              <a:tblGrid>
                <a:gridCol w="533400"/>
                <a:gridCol w="3429000"/>
                <a:gridCol w="838200"/>
                <a:gridCol w="1905000"/>
                <a:gridCol w="838200"/>
                <a:gridCol w="914400"/>
              </a:tblGrid>
              <a:tr h="428625">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8625">
                <a:tc>
                  <a:txBody>
                    <a:bodyPr/>
                    <a:lstStyle/>
                    <a:p>
                      <a:pPr algn="ctr"/>
                      <a:r>
                        <a:rPr lang="en-US" sz="1200" dirty="0" smtClean="0"/>
                        <a:t>17</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B.Tech. in Information Technology Engineering</a:t>
                      </a:r>
                      <a:endParaRPr lang="en-US" sz="1200" dirty="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18</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B.Tech. in Mining Engineering</a:t>
                      </a:r>
                      <a:endParaRPr lang="en-US" sz="1200" dirty="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19</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B.Tech. in Aeronautical Engineering</a:t>
                      </a:r>
                      <a:endParaRPr lang="en-US" sz="1200" dirty="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20</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B.Tech. in Fire &amp; Safety Engineering</a:t>
                      </a:r>
                      <a:endParaRPr lang="en-US" sz="1200" dirty="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21</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B.Tech. in Food Technology</a:t>
                      </a:r>
                      <a:endParaRPr lang="en-US" sz="1200" dirty="0" smtClean="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22</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B.Tech in Petro Chemical Engineering</a:t>
                      </a:r>
                      <a:endParaRPr lang="en-US" sz="1200" dirty="0" smtClean="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23</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B.Tech in Cement Technology Engineering</a:t>
                      </a:r>
                      <a:endParaRPr lang="en-US" sz="1200" dirty="0" smtClean="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24</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M.Tech</a:t>
                      </a:r>
                      <a:r>
                        <a:rPr lang="en-US" sz="1200" dirty="0" smtClean="0"/>
                        <a:t>.</a:t>
                      </a:r>
                      <a:r>
                        <a:rPr lang="en-US" sz="1200" baseline="0" dirty="0" smtClean="0"/>
                        <a:t> </a:t>
                      </a:r>
                      <a:r>
                        <a:rPr kumimoji="0" lang="en-US" sz="1200" kern="1200" baseline="0" dirty="0" smtClean="0">
                          <a:solidFill>
                            <a:schemeClr val="tx1"/>
                          </a:solidFill>
                          <a:latin typeface="+mn-lt"/>
                          <a:ea typeface="+mn-ea"/>
                          <a:cs typeface="+mn-cs"/>
                        </a:rPr>
                        <a:t>Embedded System &amp; VLSI Design</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343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Engineering</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81000" y="2286000"/>
          <a:ext cx="8458200" cy="3877056"/>
        </p:xfrm>
        <a:graphic>
          <a:graphicData uri="http://schemas.openxmlformats.org/drawingml/2006/table">
            <a:tbl>
              <a:tblPr firstRow="1" bandRow="1">
                <a:tableStyleId>{8799B23B-EC83-4686-B30A-512413B5E67A}</a:tableStyleId>
              </a:tblPr>
              <a:tblGrid>
                <a:gridCol w="533400"/>
                <a:gridCol w="3429000"/>
                <a:gridCol w="838200"/>
                <a:gridCol w="1905000"/>
                <a:gridCol w="838200"/>
                <a:gridCol w="914400"/>
              </a:tblGrid>
              <a:tr h="428625">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8625">
                <a:tc>
                  <a:txBody>
                    <a:bodyPr/>
                    <a:lstStyle/>
                    <a:p>
                      <a:pPr algn="ctr"/>
                      <a:r>
                        <a:rPr lang="en-US" sz="1200" dirty="0" smtClean="0"/>
                        <a:t>25</a:t>
                      </a:r>
                      <a:endParaRPr lang="en-US" sz="1200" dirty="0"/>
                    </a:p>
                  </a:txBody>
                  <a:tcPr marT="82296" marB="0"/>
                </a:tc>
                <a:tc>
                  <a:txBody>
                    <a:bodyPr/>
                    <a:lstStyle/>
                    <a:p>
                      <a:r>
                        <a:rPr lang="en-US" sz="1200" dirty="0" err="1" smtClean="0"/>
                        <a:t>M.Tech</a:t>
                      </a:r>
                      <a:r>
                        <a:rPr lang="en-US" sz="1200" baseline="0" dirty="0" smtClean="0"/>
                        <a:t> in </a:t>
                      </a:r>
                      <a:r>
                        <a:rPr kumimoji="0" lang="en-US" sz="1200" kern="1200" baseline="0" dirty="0" smtClean="0">
                          <a:solidFill>
                            <a:schemeClr val="tx1"/>
                          </a:solidFill>
                          <a:latin typeface="+mn-lt"/>
                          <a:ea typeface="+mn-ea"/>
                          <a:cs typeface="+mn-cs"/>
                        </a:rPr>
                        <a:t>Digital Communication</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26</a:t>
                      </a:r>
                      <a:endParaRPr lang="en-US" sz="1200" dirty="0"/>
                    </a:p>
                  </a:txBody>
                  <a:tcPr marT="82296" marB="0"/>
                </a:tc>
                <a:tc>
                  <a:txBody>
                    <a:bodyPr/>
                    <a:lstStyle/>
                    <a:p>
                      <a:r>
                        <a:rPr lang="en-US" sz="1200" dirty="0" err="1" smtClean="0"/>
                        <a:t>M.Tech</a:t>
                      </a:r>
                      <a:r>
                        <a:rPr lang="en-US" sz="1200" dirty="0" smtClean="0"/>
                        <a:t>. in</a:t>
                      </a:r>
                      <a:r>
                        <a:rPr lang="en-US" sz="1200" baseline="0" dirty="0" smtClean="0"/>
                        <a:t> </a:t>
                      </a:r>
                      <a:r>
                        <a:rPr kumimoji="0" lang="en-US" sz="1200" kern="1200" baseline="0" dirty="0" smtClean="0">
                          <a:solidFill>
                            <a:schemeClr val="tx1"/>
                          </a:solidFill>
                          <a:latin typeface="+mn-lt"/>
                          <a:ea typeface="+mn-ea"/>
                          <a:cs typeface="+mn-cs"/>
                        </a:rPr>
                        <a:t>Highway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27</a:t>
                      </a:r>
                      <a:endParaRPr lang="en-US" sz="1200" dirty="0"/>
                    </a:p>
                  </a:txBody>
                  <a:tcPr marT="82296" marB="0"/>
                </a:tc>
                <a:tc>
                  <a:txBody>
                    <a:bodyPr/>
                    <a:lstStyle/>
                    <a:p>
                      <a:r>
                        <a:rPr kumimoji="0" lang="en-US" sz="1200" kern="1200" baseline="0" dirty="0" err="1" smtClean="0">
                          <a:solidFill>
                            <a:schemeClr val="tx1"/>
                          </a:solidFill>
                          <a:latin typeface="+mn-lt"/>
                          <a:ea typeface="+mn-ea"/>
                          <a:cs typeface="+mn-cs"/>
                        </a:rPr>
                        <a:t>M.Tech</a:t>
                      </a:r>
                      <a:r>
                        <a:rPr kumimoji="0" lang="en-US" sz="1200" kern="1200" baseline="0" dirty="0" smtClean="0">
                          <a:solidFill>
                            <a:schemeClr val="tx1"/>
                          </a:solidFill>
                          <a:latin typeface="+mn-lt"/>
                          <a:ea typeface="+mn-ea"/>
                          <a:cs typeface="+mn-cs"/>
                        </a:rPr>
                        <a:t>. in Structural </a:t>
                      </a:r>
                      <a:r>
                        <a:rPr kumimoji="0" lang="en-US" sz="1200" kern="1200" baseline="0" dirty="0" err="1" smtClean="0">
                          <a:solidFill>
                            <a:schemeClr val="tx1"/>
                          </a:solidFill>
                          <a:latin typeface="+mn-lt"/>
                          <a:ea typeface="+mn-ea"/>
                          <a:cs typeface="+mn-cs"/>
                        </a:rPr>
                        <a:t>Engg</a:t>
                      </a:r>
                      <a:r>
                        <a:rPr kumimoji="0" lang="en-US" sz="1200" kern="1200" baseline="0" dirty="0" smtClean="0">
                          <a:solidFill>
                            <a:schemeClr val="tx1"/>
                          </a:solidFill>
                          <a:latin typeface="+mn-lt"/>
                          <a:ea typeface="+mn-ea"/>
                          <a:cs typeface="+mn-cs"/>
                        </a:rPr>
                        <a: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28</a:t>
                      </a:r>
                      <a:endParaRPr lang="en-US" sz="1200" dirty="0"/>
                    </a:p>
                  </a:txBody>
                  <a:tcPr marT="82296" marB="0"/>
                </a:tc>
                <a:tc>
                  <a:txBody>
                    <a:bodyPr/>
                    <a:lstStyle/>
                    <a:p>
                      <a:r>
                        <a:rPr kumimoji="0" lang="en-US" sz="1200" kern="1200" baseline="0" dirty="0" err="1" smtClean="0">
                          <a:solidFill>
                            <a:schemeClr val="tx1"/>
                          </a:solidFill>
                          <a:latin typeface="+mn-lt"/>
                          <a:ea typeface="+mn-ea"/>
                          <a:cs typeface="+mn-cs"/>
                        </a:rPr>
                        <a:t>M.Tech</a:t>
                      </a:r>
                      <a:r>
                        <a:rPr kumimoji="0" lang="en-US" sz="1200" kern="1200" baseline="0" dirty="0" smtClean="0">
                          <a:solidFill>
                            <a:schemeClr val="tx1"/>
                          </a:solidFill>
                          <a:latin typeface="+mn-lt"/>
                          <a:ea typeface="+mn-ea"/>
                          <a:cs typeface="+mn-cs"/>
                        </a:rPr>
                        <a:t>. in Construction Technology &amp; Management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29</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M.Tech</a:t>
                      </a:r>
                      <a:r>
                        <a:rPr lang="en-US" sz="1200" dirty="0" smtClean="0"/>
                        <a:t>. in </a:t>
                      </a:r>
                      <a:r>
                        <a:rPr kumimoji="0" lang="en-US" sz="1200" kern="1200" baseline="0" dirty="0" smtClean="0">
                          <a:solidFill>
                            <a:schemeClr val="tx1"/>
                          </a:solidFill>
                          <a:latin typeface="+mn-lt"/>
                          <a:ea typeface="+mn-ea"/>
                          <a:cs typeface="+mn-cs"/>
                        </a:rPr>
                        <a:t>Environmental Engineering</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30</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M.Tech</a:t>
                      </a:r>
                      <a:r>
                        <a:rPr lang="en-US" sz="1200" dirty="0" smtClean="0"/>
                        <a:t>. in</a:t>
                      </a:r>
                      <a:r>
                        <a:rPr lang="en-US" sz="1200" baseline="0" dirty="0" smtClean="0"/>
                        <a:t> Power System</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31</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M.Tech</a:t>
                      </a:r>
                      <a:r>
                        <a:rPr lang="en-US" sz="1200" dirty="0" smtClean="0"/>
                        <a:t>. in Control System</a:t>
                      </a:r>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32</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M.Tech</a:t>
                      </a:r>
                      <a:r>
                        <a:rPr lang="en-US" sz="1200" dirty="0" smtClean="0"/>
                        <a:t>. in Thermal Engineering</a:t>
                      </a:r>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343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Engineering</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81000" y="2523363"/>
          <a:ext cx="8458200" cy="3039237"/>
        </p:xfrm>
        <a:graphic>
          <a:graphicData uri="http://schemas.openxmlformats.org/drawingml/2006/table">
            <a:tbl>
              <a:tblPr firstRow="1" bandRow="1">
                <a:tableStyleId>{8799B23B-EC83-4686-B30A-512413B5E67A}</a:tableStyleId>
              </a:tblPr>
              <a:tblGrid>
                <a:gridCol w="533400"/>
                <a:gridCol w="3429000"/>
                <a:gridCol w="838200"/>
                <a:gridCol w="1905000"/>
                <a:gridCol w="838200"/>
                <a:gridCol w="914400"/>
              </a:tblGrid>
              <a:tr h="428625">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8625">
                <a:tc>
                  <a:txBody>
                    <a:bodyPr/>
                    <a:lstStyle/>
                    <a:p>
                      <a:pPr algn="ctr"/>
                      <a:r>
                        <a:rPr lang="en-US" sz="1200" dirty="0" smtClean="0"/>
                        <a:t>33</a:t>
                      </a:r>
                      <a:endParaRPr lang="en-US" sz="1200" dirty="0"/>
                    </a:p>
                  </a:txBody>
                  <a:tcPr marT="82296" marB="0"/>
                </a:tc>
                <a:tc>
                  <a:txBody>
                    <a:bodyPr/>
                    <a:lstStyle/>
                    <a:p>
                      <a:r>
                        <a:rPr lang="en-US" sz="1200" dirty="0" err="1" smtClean="0"/>
                        <a:t>M.Tech</a:t>
                      </a:r>
                      <a:r>
                        <a:rPr lang="en-US" sz="1200" baseline="0" dirty="0" smtClean="0"/>
                        <a:t> in </a:t>
                      </a:r>
                      <a:r>
                        <a:rPr kumimoji="0" lang="en-US" sz="1200" kern="1200" baseline="0" dirty="0" smtClean="0">
                          <a:solidFill>
                            <a:schemeClr val="tx1"/>
                          </a:solidFill>
                          <a:latin typeface="+mn-lt"/>
                          <a:ea typeface="+mn-ea"/>
                          <a:cs typeface="+mn-cs"/>
                        </a:rPr>
                        <a:t>Advanced Production System</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34</a:t>
                      </a:r>
                      <a:endParaRPr lang="en-US" sz="1200" dirty="0"/>
                    </a:p>
                  </a:txBody>
                  <a:tcPr marT="82296" marB="0"/>
                </a:tc>
                <a:tc>
                  <a:txBody>
                    <a:bodyPr/>
                    <a:lstStyle/>
                    <a:p>
                      <a:r>
                        <a:rPr lang="en-US" sz="1200" dirty="0" err="1" smtClean="0"/>
                        <a:t>M.Tech</a:t>
                      </a:r>
                      <a:r>
                        <a:rPr lang="en-US" sz="1200" dirty="0" smtClean="0"/>
                        <a:t>. in</a:t>
                      </a:r>
                      <a:r>
                        <a:rPr lang="en-US" sz="1200" baseline="0" dirty="0" smtClean="0"/>
                        <a:t> </a:t>
                      </a:r>
                      <a:r>
                        <a:rPr kumimoji="0" lang="en-US" sz="1200" kern="1200" baseline="0" dirty="0" smtClean="0">
                          <a:solidFill>
                            <a:schemeClr val="tx1"/>
                          </a:solidFill>
                          <a:latin typeface="+mn-lt"/>
                          <a:ea typeface="+mn-ea"/>
                          <a:cs typeface="+mn-cs"/>
                        </a:rPr>
                        <a:t>Computer Science Engineering</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35</a:t>
                      </a:r>
                      <a:endParaRPr lang="en-US" sz="1200" dirty="0"/>
                    </a:p>
                  </a:txBody>
                  <a:tcPr marT="82296" marB="0"/>
                </a:tc>
                <a:tc>
                  <a:txBody>
                    <a:bodyPr/>
                    <a:lstStyle/>
                    <a:p>
                      <a:r>
                        <a:rPr kumimoji="0" lang="en-US" sz="1200" kern="1200" baseline="0" dirty="0" err="1" smtClean="0">
                          <a:solidFill>
                            <a:schemeClr val="tx1"/>
                          </a:solidFill>
                          <a:latin typeface="+mn-lt"/>
                          <a:ea typeface="+mn-ea"/>
                          <a:cs typeface="+mn-cs"/>
                        </a:rPr>
                        <a:t>M.Tech</a:t>
                      </a:r>
                      <a:r>
                        <a:rPr kumimoji="0" lang="en-US" sz="1200" kern="1200" baseline="0" dirty="0" smtClean="0">
                          <a:solidFill>
                            <a:schemeClr val="tx1"/>
                          </a:solidFill>
                          <a:latin typeface="+mn-lt"/>
                          <a:ea typeface="+mn-ea"/>
                          <a:cs typeface="+mn-cs"/>
                        </a:rPr>
                        <a:t>. in Information Technology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36</a:t>
                      </a:r>
                      <a:endParaRPr lang="en-US" sz="1200" dirty="0"/>
                    </a:p>
                  </a:txBody>
                  <a:tcPr marT="82296" marB="0"/>
                </a:tc>
                <a:tc>
                  <a:txBody>
                    <a:bodyPr/>
                    <a:lstStyle/>
                    <a:p>
                      <a:r>
                        <a:rPr kumimoji="0" lang="en-US" sz="1200" kern="1200" baseline="0" dirty="0" err="1" smtClean="0">
                          <a:solidFill>
                            <a:schemeClr val="tx1"/>
                          </a:solidFill>
                          <a:latin typeface="+mn-lt"/>
                          <a:ea typeface="+mn-ea"/>
                          <a:cs typeface="+mn-cs"/>
                        </a:rPr>
                        <a:t>M.Tech</a:t>
                      </a:r>
                      <a:r>
                        <a:rPr kumimoji="0" lang="en-US" sz="1200" kern="1200" baseline="0" dirty="0" smtClean="0">
                          <a:solidFill>
                            <a:schemeClr val="tx1"/>
                          </a:solidFill>
                          <a:latin typeface="+mn-lt"/>
                          <a:ea typeface="+mn-ea"/>
                          <a:cs typeface="+mn-cs"/>
                        </a:rPr>
                        <a:t>. in Aero Space Engineering</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37</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M.Tech</a:t>
                      </a:r>
                      <a:r>
                        <a:rPr lang="en-US" sz="1200" dirty="0" smtClean="0"/>
                        <a:t>. in </a:t>
                      </a:r>
                      <a:r>
                        <a:rPr kumimoji="0" lang="en-US" sz="1200" kern="1200" baseline="0" dirty="0" smtClean="0">
                          <a:solidFill>
                            <a:schemeClr val="tx1"/>
                          </a:solidFill>
                          <a:latin typeface="+mn-lt"/>
                          <a:ea typeface="+mn-ea"/>
                          <a:cs typeface="+mn-cs"/>
                        </a:rPr>
                        <a:t>Soil and water conservation engineering</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38</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M.Tech</a:t>
                      </a:r>
                      <a:r>
                        <a:rPr lang="en-US" sz="1200" dirty="0" smtClean="0"/>
                        <a:t>. in</a:t>
                      </a:r>
                      <a:r>
                        <a:rPr lang="en-US" sz="1200" baseline="0" dirty="0" smtClean="0"/>
                        <a:t> </a:t>
                      </a:r>
                      <a:r>
                        <a:rPr kumimoji="0" lang="en-US" sz="1200" kern="1200" baseline="0" dirty="0" smtClean="0">
                          <a:solidFill>
                            <a:schemeClr val="tx1"/>
                          </a:solidFill>
                          <a:latin typeface="+mn-lt"/>
                          <a:ea typeface="+mn-ea"/>
                          <a:cs typeface="+mn-cs"/>
                        </a:rPr>
                        <a:t>Farm machinery and power engineering</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343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Management</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460638"/>
          <a:ext cx="8534399" cy="3406762"/>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lang="en-US" sz="1200" dirty="0" smtClean="0"/>
                        <a:t>Diploma in Hotel Management</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10+2</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28000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lang="en-US" sz="1200" dirty="0" smtClean="0"/>
                        <a:t>BBA</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10+2</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54000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lang="en-US" sz="1200" dirty="0" smtClean="0"/>
                        <a:t>MBA</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70,000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lang="en-US" sz="1200" dirty="0" smtClean="0"/>
                        <a:t>MBA in Disaster</a:t>
                      </a:r>
                      <a:r>
                        <a:rPr lang="en-US" sz="1200" baseline="0" dirty="0" smtClean="0"/>
                        <a:t> Management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70,000</a:t>
                      </a:r>
                      <a:endParaRPr lang="en-US" sz="1200" dirty="0"/>
                    </a:p>
                  </a:txBody>
                  <a:tcPr marT="82296" marB="0"/>
                </a:tc>
              </a:tr>
              <a:tr h="440162">
                <a:tc>
                  <a:txBody>
                    <a:bodyPr/>
                    <a:lstStyle/>
                    <a:p>
                      <a:pPr algn="ctr"/>
                      <a:r>
                        <a:rPr lang="en-US" sz="1200" dirty="0" smtClean="0"/>
                        <a:t>5</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MBA in fire safety &amp;hazard management</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70,000</a:t>
                      </a:r>
                      <a:endParaRPr lang="en-US" sz="1200" dirty="0"/>
                    </a:p>
                  </a:txBody>
                  <a:tcPr marT="82296" marB="0"/>
                </a:tc>
              </a:tr>
              <a:tr h="440162">
                <a:tc>
                  <a:txBody>
                    <a:bodyPr/>
                    <a:lstStyle/>
                    <a:p>
                      <a:pPr algn="ctr"/>
                      <a:r>
                        <a:rPr lang="en-US" sz="1200" dirty="0" smtClean="0"/>
                        <a:t>6</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MBA in Hotel Management</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70,000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MBA </a:t>
                      </a:r>
                      <a:r>
                        <a:rPr kumimoji="0" lang="en-US" sz="1200" kern="1200" baseline="0" dirty="0" err="1" smtClean="0">
                          <a:solidFill>
                            <a:schemeClr val="tx1"/>
                          </a:solidFill>
                          <a:latin typeface="+mn-lt"/>
                          <a:ea typeface="+mn-ea"/>
                          <a:cs typeface="+mn-cs"/>
                        </a:rPr>
                        <a:t>Agri</a:t>
                      </a:r>
                      <a:r>
                        <a:rPr kumimoji="0" lang="en-US" sz="1200" kern="1200" baseline="0" dirty="0" smtClean="0">
                          <a:solidFill>
                            <a:schemeClr val="tx1"/>
                          </a:solidFill>
                          <a:latin typeface="+mn-lt"/>
                          <a:ea typeface="+mn-ea"/>
                          <a:cs typeface="+mn-cs"/>
                        </a:rPr>
                        <a:t>- Business management</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with Agriculture</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70,000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343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Agriculture</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460638"/>
          <a:ext cx="8534399" cy="3406762"/>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Agriculture</a:t>
                      </a:r>
                      <a:endParaRPr lang="en-US" sz="1200" dirty="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12</a:t>
                      </a:r>
                      <a:r>
                        <a:rPr lang="en-US" sz="1200" baseline="30000" dirty="0" smtClean="0"/>
                        <a:t>th</a:t>
                      </a:r>
                      <a:r>
                        <a:rPr lang="en-US" sz="1200" baseline="0" dirty="0" smtClean="0"/>
                        <a:t> With Agriculture</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220,000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B.Tech Agriculture</a:t>
                      </a:r>
                      <a:endParaRPr lang="en-US" sz="1200" dirty="0"/>
                    </a:p>
                  </a:txBody>
                  <a:tcPr marT="82296" marB="0"/>
                </a:tc>
                <a:tc>
                  <a:txBody>
                    <a:bodyPr/>
                    <a:lstStyle/>
                    <a:p>
                      <a:pPr algn="ctr"/>
                      <a:r>
                        <a:rPr lang="en-US" sz="1200" dirty="0" smtClean="0"/>
                        <a:t>4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Agriculture</a:t>
                      </a:r>
                      <a:endParaRPr lang="en-US" sz="1200" dirty="0" smtClean="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Horticulture</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with Agriculture</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80,000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Agronomy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 with Agriculture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80,000</a:t>
                      </a:r>
                      <a:endParaRPr lang="en-US" sz="1200" dirty="0"/>
                    </a:p>
                  </a:txBody>
                  <a:tcPr marT="82296" marB="0"/>
                </a:tc>
              </a:tr>
              <a:tr h="440162">
                <a:tc>
                  <a:txBody>
                    <a:bodyPr/>
                    <a:lstStyle/>
                    <a:p>
                      <a:pPr algn="ctr"/>
                      <a:r>
                        <a:rPr lang="en-US" sz="1200" dirty="0" smtClean="0"/>
                        <a:t>5</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M.Sc. Ag. Genetic &amp; Plant Breeding</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 with Agriculture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80,000</a:t>
                      </a:r>
                      <a:endParaRPr lang="en-US" sz="1200" dirty="0"/>
                    </a:p>
                  </a:txBody>
                  <a:tcPr marT="82296" marB="0"/>
                </a:tc>
              </a:tr>
              <a:tr h="440162">
                <a:tc>
                  <a:txBody>
                    <a:bodyPr/>
                    <a:lstStyle/>
                    <a:p>
                      <a:pPr algn="ctr"/>
                      <a:r>
                        <a:rPr lang="en-US" sz="1200" dirty="0" smtClean="0"/>
                        <a:t>6</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M.Sc. Ag. Plant Pathology</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 with Agriculture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80,000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M.Sc. Ag. Soil Science</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with Agriculture</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80,000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417</TotalTime>
  <Words>4131</Words>
  <Application>Microsoft Office PowerPoint</Application>
  <PresentationFormat>On-screen Show (4:3)</PresentationFormat>
  <Paragraphs>1366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Technic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Office ARG</dc:creator>
  <cp:lastModifiedBy>Office ARG</cp:lastModifiedBy>
  <cp:revision>229</cp:revision>
  <dcterms:created xsi:type="dcterms:W3CDTF">2006-08-16T00:00:00Z</dcterms:created>
  <dcterms:modified xsi:type="dcterms:W3CDTF">2021-09-09T05:44:18Z</dcterms:modified>
</cp:coreProperties>
</file>