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6" r:id="rId8"/>
    <p:sldId id="278" r:id="rId9"/>
    <p:sldId id="265" r:id="rId10"/>
    <p:sldId id="267" r:id="rId11"/>
    <p:sldId id="264" r:id="rId12"/>
    <p:sldId id="268" r:id="rId13"/>
    <p:sldId id="270" r:id="rId14"/>
    <p:sldId id="274" r:id="rId15"/>
    <p:sldId id="269" r:id="rId16"/>
    <p:sldId id="273" r:id="rId17"/>
    <p:sldId id="276" r:id="rId18"/>
    <p:sldId id="275" r:id="rId19"/>
    <p:sldId id="271" r:id="rId20"/>
    <p:sldId id="25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1" autoAdjust="0"/>
    <p:restoredTop sz="94714" autoAdjust="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3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3C65-195D-40B5-A382-1CFB96C3A4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08AE-7CFC-40CE-8767-36471F6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uke.edu/~rnau/411home.htm" TargetMode="External"/><Relationship Id="rId7" Type="http://schemas.openxmlformats.org/officeDocument/2006/relationships/hyperlink" Target="https://www.statsmodels.org/stable/tsa.html" TargetMode="External"/><Relationship Id="rId2" Type="http://schemas.openxmlformats.org/officeDocument/2006/relationships/hyperlink" Target="https://www.itl.nist.gov/div898/handbook/pmc/section4/pmc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anabu.com/2016/03/22/time-series-seasonal-ARIMA-model-in-python/" TargetMode="External"/><Relationship Id="rId5" Type="http://schemas.openxmlformats.org/officeDocument/2006/relationships/hyperlink" Target="https://medium.com/open-machine-learning-course/open-machine-learning-course-topic-9-time-series-analysis-in-python-a270cb05e0b3" TargetMode="External"/><Relationship Id="rId4" Type="http://schemas.openxmlformats.org/officeDocument/2006/relationships/hyperlink" Target="http://people.duke.edu/~rnau/whatus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Time Series Analysis with Python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Akhilesh Jain (AJ)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11 July 2018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893" y="3811329"/>
            <a:ext cx="347711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Cross-Validation for time series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31" y="2062686"/>
            <a:ext cx="8154538" cy="387721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77" y="5906529"/>
            <a:ext cx="781179" cy="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Stationarity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518" y="1952968"/>
            <a:ext cx="5372053" cy="2544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entaur" panose="02030504050205020304" pitchFamily="18" charset="0"/>
              </a:rPr>
              <a:t>A time series is “stationary” if all of its statistical properties—mean, variance, autocorrelations, etc.—are constant in time. Thus, it has no trend, no heteroscedasticity, and a constant degree of “</a:t>
            </a:r>
            <a:r>
              <a:rPr lang="en-US" sz="2400" dirty="0" err="1" smtClean="0">
                <a:latin typeface="Centaur" panose="02030504050205020304" pitchFamily="18" charset="0"/>
              </a:rPr>
              <a:t>wiggliness</a:t>
            </a:r>
            <a:r>
              <a:rPr lang="en-US" sz="2400" dirty="0" smtClean="0">
                <a:latin typeface="Centaur" panose="02030504050205020304" pitchFamily="18" charset="0"/>
              </a:rPr>
              <a:t>.”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6" y="1286938"/>
            <a:ext cx="4279129" cy="2021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2" y="3131909"/>
            <a:ext cx="4244283" cy="1839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92" y="4894767"/>
            <a:ext cx="4035205" cy="19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ell MT" panose="02020503060305020303" pitchFamily="18" charset="0"/>
              </a:rPr>
              <a:t>Stationarizing</a:t>
            </a:r>
            <a:r>
              <a:rPr lang="en-US" smtClean="0">
                <a:latin typeface="Bell MT" panose="02020503060305020303" pitchFamily="18" charset="0"/>
              </a:rPr>
              <a:t> the data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Stationary time series data is like independent variables in regression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By </a:t>
            </a:r>
            <a:r>
              <a:rPr lang="en-US" dirty="0" smtClean="0">
                <a:latin typeface="Bell MT" panose="02020503060305020303" pitchFamily="18" charset="0"/>
              </a:rPr>
              <a:t>making the data stationary, we can actually apply regression techniques to this time dependent variable.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Transformations to </a:t>
            </a:r>
            <a:r>
              <a:rPr lang="en-US" dirty="0" err="1" smtClean="0">
                <a:latin typeface="Bell MT" panose="02020503060305020303" pitchFamily="18" charset="0"/>
              </a:rPr>
              <a:t>stationarize</a:t>
            </a:r>
            <a:r>
              <a:rPr lang="en-US" dirty="0" smtClean="0">
                <a:latin typeface="Bell MT" panose="02020503060305020303" pitchFamily="18" charset="0"/>
              </a:rPr>
              <a:t> the data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Bell MT" panose="02020503060305020303" pitchFamily="18" charset="0"/>
              </a:rPr>
              <a:t>Logarithmic</a:t>
            </a:r>
            <a:r>
              <a:rPr lang="en-US" dirty="0" smtClean="0">
                <a:latin typeface="Bell MT" panose="02020503060305020303" pitchFamily="18" charset="0"/>
              </a:rPr>
              <a:t> : Convert multiplicative pattern to additive pattern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Bell MT" panose="02020503060305020303" pitchFamily="18" charset="0"/>
              </a:rPr>
              <a:t>First Difference</a:t>
            </a:r>
            <a:r>
              <a:rPr lang="en-US" dirty="0" smtClean="0">
                <a:latin typeface="Bell MT" panose="02020503060305020303" pitchFamily="18" charset="0"/>
              </a:rPr>
              <a:t>: to </a:t>
            </a:r>
            <a:r>
              <a:rPr lang="en-US" dirty="0" err="1" smtClean="0">
                <a:latin typeface="Bell MT" panose="02020503060305020303" pitchFamily="18" charset="0"/>
              </a:rPr>
              <a:t>stationarize</a:t>
            </a:r>
            <a:r>
              <a:rPr lang="en-US" dirty="0" smtClean="0">
                <a:latin typeface="Bell MT" panose="02020503060305020303" pitchFamily="18" charset="0"/>
              </a:rPr>
              <a:t> a series with strong trend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Bell MT" panose="02020503060305020303" pitchFamily="18" charset="0"/>
              </a:rPr>
              <a:t>Seasonal Difference</a:t>
            </a:r>
            <a:r>
              <a:rPr lang="en-US" dirty="0" smtClean="0">
                <a:latin typeface="Bell MT" panose="02020503060305020303" pitchFamily="18" charset="0"/>
              </a:rPr>
              <a:t>: to remove gross features of seasonality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Testing stationarity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latin typeface="Bell MT" panose="02020503060305020303" pitchFamily="18" charset="0"/>
              </a:rPr>
              <a:t>Augmented Dickey-Fuller Test</a:t>
            </a:r>
            <a:r>
              <a:rPr lang="en-US" sz="2400" dirty="0" smtClean="0">
                <a:latin typeface="Bell MT" panose="02020503060305020303" pitchFamily="18" charset="0"/>
              </a:rPr>
              <a:t>: </a:t>
            </a:r>
          </a:p>
          <a:p>
            <a:pPr marL="457200" lvl="1" indent="0" algn="ctr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x(t)=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ρ*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x(t−1)+e(t)</a:t>
            </a:r>
          </a:p>
          <a:p>
            <a:pPr lvl="1" algn="ctr">
              <a:buFont typeface="Symbol" panose="05050102010706020507" pitchFamily="18" charset="2"/>
              <a:buChar char="Þ"/>
            </a:pP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</a:t>
            </a:r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)−x(t−1)=(ρ−1)*x(t−1)+e(t</a:t>
            </a: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algn="ctr">
              <a:buNone/>
            </a:pPr>
            <a:r>
              <a:rPr lang="de-DE" sz="2000" i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for ρ = 1, x(t)−x(t−1)=noise </a:t>
            </a:r>
          </a:p>
          <a:p>
            <a:pPr marL="457200" lvl="1" indent="0" algn="ctr">
              <a:buNone/>
            </a:pPr>
            <a:r>
              <a:rPr lang="de-DE" sz="2000" i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(Intgrated by order 1)</a:t>
            </a:r>
            <a:endParaRPr lang="en-US" sz="2000" i="1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Bell MT" panose="02020503060305020303" pitchFamily="18" charset="0"/>
              </a:rPr>
              <a:t>Null Hypothesis </a:t>
            </a:r>
            <a:r>
              <a:rPr lang="en-US" sz="2400" dirty="0">
                <a:latin typeface="Bell MT" panose="02020503060305020303" pitchFamily="18" charset="0"/>
              </a:rPr>
              <a:t>(H0</a:t>
            </a:r>
            <a:r>
              <a:rPr lang="en-US" sz="2400" dirty="0" smtClean="0">
                <a:latin typeface="Bell MT" panose="02020503060305020303" pitchFamily="18" charset="0"/>
              </a:rPr>
              <a:t>):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Bell MT" panose="02020503060305020303" pitchFamily="18" charset="0"/>
              </a:rPr>
              <a:t>time series is non-stationary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3A3A3A"/>
                </a:solidFill>
                <a:effectLst/>
                <a:latin typeface="Bell MT" panose="02020503060305020303" pitchFamily="18" charset="0"/>
              </a:rPr>
              <a:t> and </a:t>
            </a:r>
            <a:r>
              <a:rPr lang="en-US" sz="2400" dirty="0" smtClean="0">
                <a:latin typeface="Bell MT" panose="02020503060305020303" pitchFamily="18" charset="0"/>
              </a:rPr>
              <a:t>has </a:t>
            </a:r>
            <a:r>
              <a:rPr lang="en-US" sz="2400" dirty="0">
                <a:latin typeface="Bell MT" panose="02020503060305020303" pitchFamily="18" charset="0"/>
              </a:rPr>
              <a:t>a unit </a:t>
            </a:r>
            <a:r>
              <a:rPr lang="en-US" sz="2400" dirty="0" smtClean="0">
                <a:latin typeface="Bell MT" panose="02020503060305020303" pitchFamily="18" charset="0"/>
              </a:rPr>
              <a:t>root,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Bell MT" panose="02020503060305020303" pitchFamily="18" charset="0"/>
              </a:rPr>
              <a:t>against</a:t>
            </a:r>
          </a:p>
          <a:p>
            <a:pPr marL="0" indent="0">
              <a:buNone/>
            </a:pP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</a:rPr>
              <a:t>  Alternate </a:t>
            </a:r>
            <a:r>
              <a:rPr lang="en-US" sz="2400" dirty="0">
                <a:latin typeface="Bell MT" panose="02020503060305020303" pitchFamily="18" charset="0"/>
              </a:rPr>
              <a:t>Hypothesis (H1):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Bell MT" panose="02020503060305020303" pitchFamily="18" charset="0"/>
              </a:rPr>
              <a:t>time series is stationary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3A3A3A"/>
                </a:solidFill>
                <a:effectLst/>
                <a:latin typeface="Bell MT" panose="02020503060305020303" pitchFamily="18" charset="0"/>
              </a:rPr>
              <a:t> and does not </a:t>
            </a:r>
            <a:r>
              <a:rPr lang="en-US" sz="2400" dirty="0" smtClean="0">
                <a:latin typeface="Bell MT" panose="02020503060305020303" pitchFamily="18" charset="0"/>
              </a:rPr>
              <a:t>have a unit root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The more </a:t>
            </a:r>
            <a:r>
              <a:rPr lang="en-US" sz="2400" dirty="0" smtClean="0">
                <a:solidFill>
                  <a:srgbClr val="0000FF"/>
                </a:solidFill>
                <a:latin typeface="Bell MT" panose="02020503060305020303" pitchFamily="18" charset="0"/>
              </a:rPr>
              <a:t>negative test statistic</a:t>
            </a:r>
            <a:r>
              <a:rPr lang="en-US" sz="2400" dirty="0" smtClean="0">
                <a:latin typeface="Bell MT" panose="02020503060305020303" pitchFamily="18" charset="0"/>
              </a:rPr>
              <a:t>, the more likely we are to reject the null hypothesis (we have a stationary dataset)</a:t>
            </a:r>
            <a:endParaRPr lang="en-US" sz="24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09923" y="5921310"/>
            <a:ext cx="781179" cy="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SARIMA</a:t>
            </a: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84"/>
            <a:ext cx="9739184" cy="5032375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rgbClr val="0000FF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</a:t>
            </a:r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easonal </a:t>
            </a:r>
            <a:r>
              <a:rPr lang="en-US" sz="3500" u="sng" dirty="0" err="1" smtClean="0">
                <a:solidFill>
                  <a:srgbClr val="0000FF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</a:t>
            </a:r>
            <a:r>
              <a:rPr lang="en-US" sz="3500" dirty="0" err="1" smtClean="0">
                <a:latin typeface="Bell MT" panose="02020503060305020303" pitchFamily="18" charset="0"/>
                <a:cs typeface="Times New Roman" panose="02020603050405020304" pitchFamily="18" charset="0"/>
              </a:rPr>
              <a:t>uto</a:t>
            </a:r>
            <a:r>
              <a:rPr lang="en-US" sz="3500" u="sng" dirty="0" err="1" smtClean="0">
                <a:solidFill>
                  <a:srgbClr val="0000FF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R</a:t>
            </a:r>
            <a:r>
              <a:rPr lang="en-US" sz="3500" dirty="0" err="1" smtClean="0">
                <a:latin typeface="Bell MT" panose="02020503060305020303" pitchFamily="18" charset="0"/>
                <a:cs typeface="Times New Roman" panose="02020603050405020304" pitchFamily="18" charset="0"/>
              </a:rPr>
              <a:t>egression</a:t>
            </a:r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 (</a:t>
            </a:r>
            <a:r>
              <a:rPr lang="en-US" sz="3500" u="sng" dirty="0" smtClean="0">
                <a:solidFill>
                  <a:srgbClr val="0000FF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I</a:t>
            </a:r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ntegrated) </a:t>
            </a:r>
            <a:r>
              <a:rPr lang="en-US" sz="3500" u="sng" dirty="0" smtClean="0">
                <a:solidFill>
                  <a:srgbClr val="0000FF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M</a:t>
            </a:r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oving </a:t>
            </a:r>
            <a:r>
              <a:rPr lang="en-US" sz="3500" u="sng" dirty="0" smtClean="0">
                <a:solidFill>
                  <a:srgbClr val="0000FF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A</a:t>
            </a:r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verage model</a:t>
            </a:r>
          </a:p>
          <a:p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Most general forecasting model</a:t>
            </a:r>
          </a:p>
          <a:p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Combines transformations: differencing, logging, deflating etc.</a:t>
            </a:r>
          </a:p>
          <a:p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Includes models such as Generalized Random Walk, Exponential Smoothing and </a:t>
            </a:r>
            <a:r>
              <a:rPr lang="en-US" sz="3500" dirty="0" err="1" smtClean="0">
                <a:latin typeface="Bell MT" panose="02020503060305020303" pitchFamily="18" charset="0"/>
                <a:cs typeface="Times New Roman" panose="02020603050405020304" pitchFamily="18" charset="0"/>
              </a:rPr>
              <a:t>Stationarized</a:t>
            </a:r>
            <a:r>
              <a:rPr lang="en-US" sz="35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 regression model</a:t>
            </a:r>
          </a:p>
          <a:p>
            <a:endParaRPr lang="en-US" sz="3500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SARIMA(</a:t>
            </a:r>
            <a:r>
              <a:rPr lang="en-US" i="1" dirty="0" err="1" smtClean="0">
                <a:latin typeface="Bell MT" panose="02020503060305020303" pitchFamily="18" charset="0"/>
                <a:cs typeface="Times New Roman" panose="02020603050405020304" pitchFamily="18" charset="0"/>
              </a:rPr>
              <a:t>p,d,q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)x(</a:t>
            </a:r>
            <a:r>
              <a:rPr lang="en-US" i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P,D,Q,s</a:t>
            </a: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84"/>
            <a:ext cx="9739184" cy="5032375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AR(</a:t>
            </a:r>
            <a:r>
              <a:rPr lang="en-US" sz="4200" i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) —  </a:t>
            </a:r>
            <a:r>
              <a:rPr lang="en-US" sz="4200" dirty="0" err="1" smtClean="0">
                <a:latin typeface="Bell MT" panose="02020503060305020303" pitchFamily="18" charset="0"/>
                <a:cs typeface="Times New Roman" panose="02020603050405020304" pitchFamily="18" charset="0"/>
              </a:rPr>
              <a:t>Autoregression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 model - current series values depend on its previous values with some lag (or several lags). </a:t>
            </a:r>
          </a:p>
          <a:p>
            <a:pPr marL="0" indent="0">
              <a:buNone/>
            </a:pP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	p = Maximum </a:t>
            </a:r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lag in the model 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from PACF plot</a:t>
            </a:r>
          </a:p>
          <a:p>
            <a:pPr marL="0" indent="0">
              <a:buNone/>
            </a:pPr>
            <a:endParaRPr lang="en-US" sz="4200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MA(</a:t>
            </a:r>
            <a:r>
              <a:rPr lang="en-US" sz="4200" i="1" dirty="0">
                <a:latin typeface="Bell MT" panose="02020503060305020303" pitchFamily="18" charset="0"/>
                <a:cs typeface="Times New Roman" panose="02020603050405020304" pitchFamily="18" charset="0"/>
              </a:rPr>
              <a:t>q</a:t>
            </a:r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) — moving average 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model - current </a:t>
            </a:r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error depends on the previous with some 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lag</a:t>
            </a:r>
          </a:p>
          <a:p>
            <a:pPr marL="0" indent="0">
              <a:buNone/>
            </a:pP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	q = Maximum lag in the model from ACF plot</a:t>
            </a:r>
          </a:p>
          <a:p>
            <a:pPr marL="0" indent="0">
              <a:buNone/>
            </a:pPr>
            <a:endParaRPr lang="en-US" sz="4200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I(</a:t>
            </a:r>
            <a:r>
              <a:rPr lang="en-US" sz="4200" i="1" dirty="0">
                <a:latin typeface="Bell MT" panose="02020503060305020303" pitchFamily="18" charset="0"/>
                <a:cs typeface="Times New Roman" panose="02020603050405020304" pitchFamily="18" charset="0"/>
              </a:rPr>
              <a:t>d</a:t>
            </a:r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)— order of 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integration = number </a:t>
            </a:r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of 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non-seasonal </a:t>
            </a:r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differences needed for making the series stationary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200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 = # of seasonal autoregressive terms</a:t>
            </a:r>
          </a:p>
          <a:p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D = # of seasonal differences</a:t>
            </a:r>
          </a:p>
          <a:p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Q = # of seasonal moving-average terms </a:t>
            </a:r>
          </a:p>
          <a:p>
            <a:r>
              <a:rPr lang="en-US" sz="4200" dirty="0">
                <a:latin typeface="Bell MT" panose="02020503060305020303" pitchFamily="18" charset="0"/>
                <a:cs typeface="Times New Roman" panose="02020603050405020304" pitchFamily="18" charset="0"/>
              </a:rPr>
              <a:t>s</a:t>
            </a:r>
            <a:r>
              <a:rPr lang="en-US" sz="42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— this letter is responsible for seasonality and equals the season period length of the series</a:t>
            </a:r>
            <a:endParaRPr lang="en-US" sz="3400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2" t="21727"/>
          <a:stretch/>
        </p:blipFill>
        <p:spPr>
          <a:xfrm>
            <a:off x="2388973" y="1237174"/>
            <a:ext cx="7735330" cy="46029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SARIMA(</a:t>
            </a:r>
            <a:r>
              <a:rPr lang="en-US" i="1" dirty="0" err="1" smtClean="0">
                <a:latin typeface="Bell MT" panose="02020503060305020303" pitchFamily="18" charset="0"/>
                <a:cs typeface="Times New Roman" panose="02020603050405020304" pitchFamily="18" charset="0"/>
              </a:rPr>
              <a:t>p,d,q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)x(</a:t>
            </a:r>
            <a:r>
              <a:rPr lang="en-US" i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P,D,Q,s</a:t>
            </a: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4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Steps for ARIMA model construction</a:t>
            </a: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1. </a:t>
            </a:r>
            <a:r>
              <a:rPr lang="en-US" dirty="0" err="1" smtClean="0">
                <a:latin typeface="Bell MT" panose="02020503060305020303" pitchFamily="18" charset="0"/>
              </a:rPr>
              <a:t>Stationarize</a:t>
            </a:r>
            <a:r>
              <a:rPr lang="en-US" dirty="0" smtClean="0">
                <a:latin typeface="Bell MT" panose="02020503060305020303" pitchFamily="18" charset="0"/>
              </a:rPr>
              <a:t> the series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2. Study the pattern of autocorrelations and partial autocorrelations 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3. Fit the model 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4. Check quality metrics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01685" y="5830693"/>
            <a:ext cx="781179" cy="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Summary a.k.a. </a:t>
            </a:r>
            <a:b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4 things to remember one week from now</a:t>
            </a: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873" y="2379524"/>
            <a:ext cx="3911262" cy="18883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534" y="2303821"/>
            <a:ext cx="7597346" cy="39282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Bell MT" panose="02020503060305020303" pitchFamily="18" charset="0"/>
              </a:rPr>
              <a:t>Time Series </a:t>
            </a:r>
            <a:r>
              <a:rPr lang="en-US" dirty="0" smtClean="0">
                <a:latin typeface="Bell MT" panose="02020503060305020303" pitchFamily="18" charset="0"/>
              </a:rPr>
              <a:t>Components</a:t>
            </a: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= Level + Trend + Seasonality + Noise</a:t>
            </a:r>
          </a:p>
          <a:p>
            <a:pPr marL="457200" lvl="1" indent="0">
              <a:buNone/>
            </a:pPr>
            <a:endParaRPr 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Use Triple exponential smoothing a.k.a. Holt-Winters for seasonality</a:t>
            </a:r>
          </a:p>
          <a:p>
            <a:pPr lvl="1"/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Bell MT" panose="02020503060305020303" pitchFamily="18" charset="0"/>
                <a:cs typeface="Times New Roman" panose="02020603050405020304" pitchFamily="18" charset="0"/>
              </a:rPr>
              <a:t>Stationarize</a:t>
            </a:r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 your data</a:t>
            </a: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 for SARIMA (and Spark)</a:t>
            </a: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71" y="4685144"/>
            <a:ext cx="4279129" cy="2021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318" y="5160841"/>
            <a:ext cx="729834" cy="7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Useful Resources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Bell MT" panose="02020503060305020303" pitchFamily="18" charset="0"/>
              </a:rPr>
              <a:t>Understanding basic </a:t>
            </a:r>
            <a:r>
              <a:rPr lang="en-US" sz="1800" dirty="0">
                <a:latin typeface="Bell MT" panose="02020503060305020303" pitchFamily="18" charset="0"/>
              </a:rPr>
              <a:t>c</a:t>
            </a:r>
            <a:r>
              <a:rPr lang="en-US" sz="1800" dirty="0" smtClean="0">
                <a:latin typeface="Bell MT" panose="02020503060305020303" pitchFamily="18" charset="0"/>
              </a:rPr>
              <a:t>oncepts behind statistical time series analysis: </a:t>
            </a:r>
            <a:r>
              <a:rPr lang="en-US" sz="1800" dirty="0" smtClean="0">
                <a:latin typeface="Bell MT" panose="02020503060305020303" pitchFamily="18" charset="0"/>
                <a:hlinkClick r:id="rId2"/>
              </a:rPr>
              <a:t>https://www.itl.nist.gov/div898/handbook/pmc/section4/pmc4.htm</a:t>
            </a:r>
            <a:endParaRPr lang="en-US" sz="18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Bell MT" panose="02020503060305020303" pitchFamily="18" charset="0"/>
            </a:endParaRPr>
          </a:p>
          <a:p>
            <a:r>
              <a:rPr lang="en-US" sz="1800" dirty="0" smtClean="0">
                <a:latin typeface="Bell MT" panose="02020503060305020303" pitchFamily="18" charset="0"/>
              </a:rPr>
              <a:t>Full notes on statistical forecasting: </a:t>
            </a:r>
            <a:r>
              <a:rPr lang="en-US" sz="1800" dirty="0" smtClean="0">
                <a:latin typeface="Bell MT" panose="02020503060305020303" pitchFamily="18" charset="0"/>
                <a:hlinkClick r:id="rId3"/>
              </a:rPr>
              <a:t>http://people.duke.edu/~rnau/411home.htm</a:t>
            </a:r>
            <a:endParaRPr lang="en-US" sz="1800" dirty="0" smtClean="0">
              <a:latin typeface="Bell MT" panose="02020503060305020303" pitchFamily="18" charset="0"/>
            </a:endParaRPr>
          </a:p>
          <a:p>
            <a:pPr lvl="1"/>
            <a:endParaRPr lang="en-US" sz="1800" dirty="0" smtClean="0">
              <a:latin typeface="Bell MT" panose="02020503060305020303" pitchFamily="18" charset="0"/>
            </a:endParaRPr>
          </a:p>
          <a:p>
            <a:pPr lvl="1"/>
            <a:r>
              <a:rPr lang="en-US" sz="1400" dirty="0" smtClean="0">
                <a:latin typeface="Bell MT" panose="02020503060305020303" pitchFamily="18" charset="0"/>
              </a:rPr>
              <a:t>When to use which forecasting model: </a:t>
            </a:r>
            <a:r>
              <a:rPr lang="en-US" sz="1400" dirty="0" smtClean="0">
                <a:latin typeface="Bell MT" panose="02020503060305020303" pitchFamily="18" charset="0"/>
                <a:hlinkClick r:id="rId4"/>
              </a:rPr>
              <a:t>http://people.duke.edu/~rnau/whatuse.htm</a:t>
            </a:r>
            <a:r>
              <a:rPr lang="en-US" sz="1400" dirty="0" smtClean="0">
                <a:latin typeface="Bell MT" panose="02020503060305020303" pitchFamily="18" charset="0"/>
              </a:rPr>
              <a:t> </a:t>
            </a:r>
          </a:p>
          <a:p>
            <a:pPr marL="457200" lvl="1" indent="0">
              <a:buNone/>
            </a:pPr>
            <a:endParaRPr lang="en-US" sz="1800" dirty="0" smtClean="0">
              <a:latin typeface="Bell MT" panose="02020503060305020303" pitchFamily="18" charset="0"/>
            </a:endParaRPr>
          </a:p>
          <a:p>
            <a:r>
              <a:rPr lang="en-US" sz="1800" dirty="0" smtClean="0">
                <a:latin typeface="Bell MT" panose="02020503060305020303" pitchFamily="18" charset="0"/>
              </a:rPr>
              <a:t>Good python tutorial on TSA</a:t>
            </a:r>
            <a:endParaRPr lang="en-US" sz="1800" dirty="0">
              <a:latin typeface="Bell MT" panose="02020503060305020303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Bell MT" panose="02020503060305020303" pitchFamily="18" charset="0"/>
                <a:hlinkClick r:id="rId5"/>
              </a:rPr>
              <a:t>https://medium.com/open-machine-learning-course/open-machine-learning-course-topic-9-time-series-analysis-in-python-a270cb05e0b3</a:t>
            </a:r>
            <a:endParaRPr lang="en-US" sz="1800" dirty="0" smtClean="0">
              <a:latin typeface="Bell MT" panose="02020503060305020303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Bell MT" panose="02020503060305020303" pitchFamily="18" charset="0"/>
                <a:hlinkClick r:id="rId6"/>
              </a:rPr>
              <a:t>http://www.seanabu.com/2016/03/22/time-series-seasonal-ARIMA-model-in-python/</a:t>
            </a:r>
            <a:endParaRPr lang="en-US" sz="1800" dirty="0">
              <a:latin typeface="Bell MT" panose="02020503060305020303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Bell MT" panose="02020503060305020303" pitchFamily="18" charset="0"/>
            </a:endParaRPr>
          </a:p>
          <a:p>
            <a:r>
              <a:rPr lang="en-US" sz="1800" dirty="0" err="1" smtClean="0">
                <a:latin typeface="Bell MT" panose="02020503060305020303" pitchFamily="18" charset="0"/>
              </a:rPr>
              <a:t>Statsmodel</a:t>
            </a:r>
            <a:r>
              <a:rPr lang="en-US" sz="1800" dirty="0" smtClean="0">
                <a:latin typeface="Bell MT" panose="02020503060305020303" pitchFamily="18" charset="0"/>
              </a:rPr>
              <a:t> library: </a:t>
            </a:r>
            <a:r>
              <a:rPr lang="en-US" sz="1800" dirty="0" smtClean="0">
                <a:latin typeface="Bell MT" panose="02020503060305020303" pitchFamily="18" charset="0"/>
                <a:hlinkClick r:id="rId7"/>
              </a:rPr>
              <a:t>https://www.statsmodels.org/stable/tsa.html</a:t>
            </a:r>
            <a:endParaRPr lang="en-US" sz="18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Outline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Introduction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Decomposing time series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Holt-Winters </a:t>
            </a:r>
            <a:r>
              <a:rPr lang="en-US" dirty="0" smtClean="0">
                <a:latin typeface="Bell MT" panose="02020503060305020303" pitchFamily="18" charset="0"/>
              </a:rPr>
              <a:t>model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Stationarity and SARIMA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4" y="282746"/>
            <a:ext cx="10515600" cy="1325563"/>
          </a:xfrm>
        </p:spPr>
        <p:txBody>
          <a:bodyPr/>
          <a:lstStyle/>
          <a:p>
            <a:r>
              <a:rPr lang="en-US" i="1" dirty="0">
                <a:latin typeface="Bell MT" panose="02020503060305020303" pitchFamily="18" charset="0"/>
              </a:rPr>
              <a:t>Monty Python's Flying </a:t>
            </a:r>
            <a:r>
              <a:rPr lang="en-US" i="1" dirty="0" smtClean="0">
                <a:latin typeface="Bell MT" panose="02020503060305020303" pitchFamily="18" charset="0"/>
              </a:rPr>
              <a:t>Circus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794" y="1771136"/>
            <a:ext cx="6351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When he began implementing Python, </a:t>
            </a:r>
            <a:r>
              <a:rPr lang="en-US" sz="2800" dirty="0">
                <a:solidFill>
                  <a:srgbClr val="0070C0"/>
                </a:solidFill>
                <a:latin typeface="Bell MT" panose="02020503060305020303" pitchFamily="18" charset="0"/>
              </a:rPr>
              <a:t>Guido van Rossum </a:t>
            </a:r>
            <a:r>
              <a:rPr lang="en-US" sz="2800" dirty="0">
                <a:latin typeface="Bell MT" panose="02020503060305020303" pitchFamily="18" charset="0"/>
              </a:rPr>
              <a:t>was also reading the published scripts from “</a:t>
            </a:r>
            <a:r>
              <a:rPr lang="en-US" sz="2800" u="sng" dirty="0">
                <a:latin typeface="Bell MT" panose="02020503060305020303" pitchFamily="18" charset="0"/>
              </a:rPr>
              <a:t>Monty Python’s Flying Circus</a:t>
            </a:r>
            <a:r>
              <a:rPr lang="en-US" sz="2800" dirty="0">
                <a:latin typeface="Bell MT" panose="02020503060305020303" pitchFamily="18" charset="0"/>
              </a:rPr>
              <a:t>”, a BBC comedy series from the 1970s. </a:t>
            </a:r>
            <a:endParaRPr lang="en-US" sz="2800" dirty="0" smtClean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ell MT" panose="02020503060305020303" pitchFamily="18" charset="0"/>
              </a:rPr>
              <a:t>Van </a:t>
            </a:r>
            <a:r>
              <a:rPr lang="en-US" sz="2800" dirty="0">
                <a:latin typeface="Bell MT" panose="02020503060305020303" pitchFamily="18" charset="0"/>
              </a:rPr>
              <a:t>Rossum thought he needed a name that was </a:t>
            </a:r>
            <a:r>
              <a:rPr lang="en-US" sz="2800" dirty="0">
                <a:solidFill>
                  <a:srgbClr val="0070C0"/>
                </a:solidFill>
                <a:latin typeface="Bell MT" panose="02020503060305020303" pitchFamily="18" charset="0"/>
              </a:rPr>
              <a:t>short, unique, and slightly mysterious</a:t>
            </a:r>
            <a:r>
              <a:rPr lang="en-US" sz="2800" dirty="0">
                <a:latin typeface="Bell MT" panose="02020503060305020303" pitchFamily="18" charset="0"/>
              </a:rPr>
              <a:t>, so he decided to call the language Python.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63" y="1834247"/>
            <a:ext cx="4564134" cy="348874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77469" y="682044"/>
            <a:ext cx="781179" cy="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Thank you for attending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Any questions?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Introduction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49714" cy="435133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Bell MT" panose="02020503060305020303" pitchFamily="18" charset="0"/>
              </a:rPr>
              <a:t>A </a:t>
            </a:r>
            <a:r>
              <a:rPr lang="en-US" altLang="en-US" i="1" dirty="0" smtClean="0">
                <a:solidFill>
                  <a:srgbClr val="0000FF"/>
                </a:solidFill>
                <a:latin typeface="Bell MT" panose="02020503060305020303" pitchFamily="18" charset="0"/>
              </a:rPr>
              <a:t>time-series</a:t>
            </a:r>
            <a:r>
              <a:rPr lang="en-US" altLang="en-US" dirty="0" smtClean="0">
                <a:solidFill>
                  <a:srgbClr val="0000FF"/>
                </a:solidFill>
                <a:latin typeface="Bell MT" panose="02020503060305020303" pitchFamily="18" charset="0"/>
              </a:rPr>
              <a:t> is a set of observations on a quantitative variable collected over time.</a:t>
            </a:r>
          </a:p>
          <a:p>
            <a:r>
              <a:rPr lang="en-US" altLang="en-US" sz="2600" dirty="0" smtClean="0">
                <a:latin typeface="Bell MT" panose="02020503060305020303" pitchFamily="18" charset="0"/>
              </a:rPr>
              <a:t>Examples</a:t>
            </a: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sz="2600" dirty="0" smtClean="0">
                <a:latin typeface="Bell MT" panose="02020503060305020303" pitchFamily="18" charset="0"/>
              </a:rPr>
              <a:t>Sales, software downloads</a:t>
            </a: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sz="2600" dirty="0" smtClean="0">
                <a:latin typeface="Bell MT" panose="02020503060305020303" pitchFamily="18" charset="0"/>
              </a:rPr>
              <a:t>Views on OSIsoft Learning YouTube channel</a:t>
            </a: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sz="2600" dirty="0" smtClean="0">
                <a:latin typeface="Bell MT" panose="02020503060305020303" pitchFamily="18" charset="0"/>
              </a:rPr>
              <a:t>Incoming calls to </a:t>
            </a:r>
            <a:r>
              <a:rPr lang="en-US" altLang="en-US" sz="2600" dirty="0" err="1" smtClean="0">
                <a:latin typeface="Bell MT" panose="02020503060305020303" pitchFamily="18" charset="0"/>
              </a:rPr>
              <a:t>TechSupport</a:t>
            </a:r>
            <a:endParaRPr lang="en-US" altLang="en-US" sz="2600" dirty="0" smtClean="0">
              <a:latin typeface="Bell MT" panose="02020503060305020303" pitchFamily="18" charset="0"/>
            </a:endParaRP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sz="2600" dirty="0" smtClean="0">
                <a:latin typeface="Bell MT" panose="02020503060305020303" pitchFamily="18" charset="0"/>
              </a:rPr>
              <a:t>Message logs from PI System (?)</a:t>
            </a:r>
          </a:p>
          <a:p>
            <a:r>
              <a:rPr lang="en-US" altLang="en-US" sz="2600" dirty="0" smtClean="0">
                <a:latin typeface="Bell MT" panose="02020503060305020303" pitchFamily="18" charset="0"/>
              </a:rPr>
              <a:t>Businesses are often very interested in forecasting time series variables.</a:t>
            </a:r>
          </a:p>
          <a:p>
            <a:pPr marL="0" indent="0">
              <a:buNone/>
            </a:pPr>
            <a:endParaRPr lang="en-US" altLang="en-US" dirty="0" smtClean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Bell MT" panose="02020503060305020303" pitchFamily="18" charset="0"/>
              </a:rPr>
              <a:t>Methods used in Forecasting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78227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Bell MT" panose="02020503060305020303" pitchFamily="18" charset="0"/>
              </a:rPr>
              <a:t>Regression </a:t>
            </a:r>
            <a:r>
              <a:rPr lang="en-US" altLang="en-US" dirty="0" smtClean="0">
                <a:latin typeface="Bell MT" panose="02020503060305020303" pitchFamily="18" charset="0"/>
              </a:rPr>
              <a:t>Analysis</a:t>
            </a: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dirty="0" smtClean="0">
                <a:solidFill>
                  <a:srgbClr val="C00000"/>
                </a:solidFill>
                <a:latin typeface="Bell MT" panose="02020503060305020303" pitchFamily="18" charset="0"/>
              </a:rPr>
              <a:t>Independent variables may not available </a:t>
            </a:r>
            <a:r>
              <a:rPr lang="en-US" altLang="en-US" dirty="0" smtClean="0">
                <a:latin typeface="Bell MT" panose="02020503060305020303" pitchFamily="18" charset="0"/>
              </a:rPr>
              <a:t>to build a regression model of a time series variable.</a:t>
            </a:r>
          </a:p>
          <a:p>
            <a:r>
              <a:rPr lang="en-US" altLang="en-US" dirty="0" smtClean="0">
                <a:solidFill>
                  <a:srgbClr val="0000FF"/>
                </a:solidFill>
                <a:latin typeface="Bell MT" panose="02020503060305020303" pitchFamily="18" charset="0"/>
              </a:rPr>
              <a:t>Time </a:t>
            </a:r>
            <a:r>
              <a:rPr lang="en-US" altLang="en-US" dirty="0">
                <a:solidFill>
                  <a:srgbClr val="0000FF"/>
                </a:solidFill>
                <a:latin typeface="Bell MT" panose="02020503060305020303" pitchFamily="18" charset="0"/>
              </a:rPr>
              <a:t>Series Analysis (TSA)</a:t>
            </a: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  <a:latin typeface="Bell MT" panose="02020503060305020303" pitchFamily="18" charset="0"/>
              </a:rPr>
              <a:t>A statistical technique that uses time-series data for explaining the past or forecasting future events.</a:t>
            </a: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  <a:latin typeface="Bell MT" panose="02020503060305020303" pitchFamily="18" charset="0"/>
              </a:rPr>
              <a:t>The prediction is a function of time (days, months, years, etc.)</a:t>
            </a:r>
          </a:p>
          <a:p>
            <a:pPr lvl="1">
              <a:buFont typeface="Bell MT" panose="02020503060305020303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  <a:latin typeface="Bell MT" panose="02020503060305020303" pitchFamily="18" charset="0"/>
              </a:rPr>
              <a:t>No causal variable; examine past behavior of a variable and </a:t>
            </a:r>
            <a:r>
              <a:rPr lang="en-US" altLang="en-US" dirty="0" smtClean="0">
                <a:solidFill>
                  <a:srgbClr val="0000FF"/>
                </a:solidFill>
                <a:latin typeface="Bell MT" panose="02020503060305020303" pitchFamily="18" charset="0"/>
              </a:rPr>
              <a:t>attempt </a:t>
            </a:r>
            <a:r>
              <a:rPr lang="en-US" altLang="en-US" dirty="0">
                <a:solidFill>
                  <a:srgbClr val="0000FF"/>
                </a:solidFill>
                <a:latin typeface="Bell MT" panose="02020503060305020303" pitchFamily="18" charset="0"/>
              </a:rPr>
              <a:t>to predict future behavior</a:t>
            </a:r>
          </a:p>
          <a:p>
            <a:endParaRPr lang="en-US" altLang="en-US" dirty="0">
              <a:latin typeface="Bell MT" panose="02020503060305020303" pitchFamily="18" charset="0"/>
            </a:endParaRPr>
          </a:p>
          <a:p>
            <a:endParaRPr lang="en-US" altLang="en-US" dirty="0">
              <a:latin typeface="Bell MT" panose="02020503060305020303" pitchFamily="18" charset="0"/>
            </a:endParaRPr>
          </a:p>
          <a:p>
            <a:endParaRPr lang="en-US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Components time series data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982" y="1591104"/>
            <a:ext cx="5659507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 smtClean="0">
                <a:latin typeface="Bell MT" panose="02020503060305020303" pitchFamily="18" charset="0"/>
              </a:rPr>
              <a:t>Time Series components are</a:t>
            </a:r>
          </a:p>
          <a:p>
            <a:pPr lvl="1" fontAlgn="base"/>
            <a:r>
              <a:rPr lang="en-US" sz="2200" dirty="0" smtClean="0">
                <a:solidFill>
                  <a:srgbClr val="0000FF"/>
                </a:solidFill>
                <a:latin typeface="Bell MT" panose="02020503060305020303" pitchFamily="18" charset="0"/>
              </a:rPr>
              <a:t>Level</a:t>
            </a:r>
            <a:r>
              <a:rPr lang="en-US" sz="2200" dirty="0" smtClean="0">
                <a:latin typeface="Bell MT" panose="02020503060305020303" pitchFamily="18" charset="0"/>
              </a:rPr>
              <a:t>: The average value in the series.</a:t>
            </a:r>
          </a:p>
          <a:p>
            <a:pPr lvl="1" fontAlgn="base"/>
            <a:r>
              <a:rPr lang="en-US" sz="2200" dirty="0" smtClean="0">
                <a:solidFill>
                  <a:srgbClr val="0000FF"/>
                </a:solidFill>
                <a:latin typeface="Bell MT" panose="02020503060305020303" pitchFamily="18" charset="0"/>
              </a:rPr>
              <a:t>Trend</a:t>
            </a:r>
            <a:r>
              <a:rPr lang="en-US" sz="2200" dirty="0" smtClean="0">
                <a:latin typeface="Bell MT" panose="02020503060305020303" pitchFamily="18" charset="0"/>
              </a:rPr>
              <a:t>: The increasing or decreasing value in the series.</a:t>
            </a:r>
          </a:p>
          <a:p>
            <a:pPr lvl="1" fontAlgn="base"/>
            <a:r>
              <a:rPr lang="en-US" sz="2200" dirty="0" smtClean="0">
                <a:solidFill>
                  <a:srgbClr val="0000FF"/>
                </a:solidFill>
                <a:latin typeface="Bell MT" panose="02020503060305020303" pitchFamily="18" charset="0"/>
              </a:rPr>
              <a:t>Seasonality</a:t>
            </a:r>
            <a:r>
              <a:rPr lang="en-US" sz="2200" dirty="0" smtClean="0">
                <a:latin typeface="Bell MT" panose="02020503060305020303" pitchFamily="18" charset="0"/>
              </a:rPr>
              <a:t>: The repeating short-term cycle (up and down) in the series.</a:t>
            </a:r>
          </a:p>
          <a:p>
            <a:pPr lvl="1" fontAlgn="base"/>
            <a:r>
              <a:rPr lang="en-US" sz="2200" dirty="0" smtClean="0">
                <a:solidFill>
                  <a:srgbClr val="C00000"/>
                </a:solidFill>
                <a:latin typeface="Bell MT" panose="02020503060305020303" pitchFamily="18" charset="0"/>
              </a:rPr>
              <a:t>Noise</a:t>
            </a:r>
            <a:r>
              <a:rPr lang="en-US" sz="2200" dirty="0" smtClean="0">
                <a:latin typeface="Bell MT" panose="02020503060305020303" pitchFamily="18" charset="0"/>
              </a:rPr>
              <a:t>: The random variation in the series</a:t>
            </a:r>
          </a:p>
          <a:p>
            <a:pPr fontAlgn="base"/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855" y="63649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Bell MT" panose="02020503060305020303" pitchFamily="18" charset="0"/>
              </a:rPr>
              <a:t>Learn more: https://machinelearningmastery.com/decompose-time-series-data-trend-seasonality/</a:t>
            </a:r>
            <a:endParaRPr lang="en-US" sz="1200" dirty="0"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1" y="1473843"/>
            <a:ext cx="5529687" cy="26697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3201" y="4286720"/>
            <a:ext cx="6005781" cy="207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>
                <a:solidFill>
                  <a:srgbClr val="0000FF"/>
                </a:solidFill>
                <a:latin typeface="Bell MT" panose="02020503060305020303" pitchFamily="18" charset="0"/>
              </a:rPr>
              <a:t>Systematic </a:t>
            </a:r>
            <a:r>
              <a:rPr lang="en-US" sz="2400" dirty="0" smtClean="0">
                <a:latin typeface="Bell MT" panose="02020503060305020303" pitchFamily="18" charset="0"/>
              </a:rPr>
              <a:t>components: consistent, recurrent and can be described and modeled.</a:t>
            </a:r>
          </a:p>
          <a:p>
            <a:pPr fontAlgn="base"/>
            <a:r>
              <a:rPr lang="en-US" sz="2400" dirty="0" smtClean="0">
                <a:solidFill>
                  <a:srgbClr val="C00000"/>
                </a:solidFill>
                <a:latin typeface="Bell MT" panose="02020503060305020303" pitchFamily="18" charset="0"/>
              </a:rPr>
              <a:t>Non-Systematic</a:t>
            </a:r>
            <a:r>
              <a:rPr lang="en-US" sz="2400" dirty="0" smtClean="0">
                <a:latin typeface="Bell MT" panose="02020503060305020303" pitchFamily="18" charset="0"/>
              </a:rPr>
              <a:t> components: cannot be directly modeled.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Models for decomposing time series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9162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anose="02030504050205020304" pitchFamily="18" charset="0"/>
              </a:rPr>
              <a:t>Additive model</a:t>
            </a:r>
          </a:p>
          <a:p>
            <a:pPr marL="457200" lvl="1" indent="0">
              <a:buNone/>
            </a:pP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= Level + Trend + Seasonality + Noise</a:t>
            </a:r>
          </a:p>
          <a:p>
            <a:pPr lvl="1"/>
            <a:endParaRPr lang="en-US" sz="2000" dirty="0" smtClean="0">
              <a:latin typeface="Centaur" panose="02030504050205020304" pitchFamily="18" charset="0"/>
            </a:endParaRPr>
          </a:p>
          <a:p>
            <a:r>
              <a:rPr lang="en-US" sz="2400" dirty="0" smtClean="0">
                <a:latin typeface="Centaur" panose="02030504050205020304" pitchFamily="18" charset="0"/>
              </a:rPr>
              <a:t>Multiplicative model</a:t>
            </a:r>
          </a:p>
          <a:p>
            <a:pPr marL="457200" lvl="1" indent="0">
              <a:buNone/>
            </a:pP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= Level * Trend * Seasonality * Noi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</a:p>
          <a:p>
            <a:endParaRPr lang="en-US" sz="2400" dirty="0" smtClean="0">
              <a:latin typeface="Centaur" panose="02030504050205020304" pitchFamily="18" charset="0"/>
            </a:endParaRPr>
          </a:p>
          <a:p>
            <a:r>
              <a:rPr lang="en-US" sz="2400" dirty="0" smtClean="0">
                <a:latin typeface="Centaur" panose="02030504050205020304" pitchFamily="18" charset="0"/>
              </a:rPr>
              <a:t>Pseudo-Additive Decomposition</a:t>
            </a:r>
          </a:p>
          <a:p>
            <a:pPr marL="457200" lvl="1" indent="0">
              <a:buNone/>
            </a:pP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= Trend * (Seasonality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Noise - 1)</a:t>
            </a:r>
          </a:p>
          <a:p>
            <a:pPr lvl="1"/>
            <a:endParaRPr lang="en-US" sz="2000" dirty="0" smtClean="0">
              <a:latin typeface="Centaur" panose="02030504050205020304" pitchFamily="18" charset="0"/>
            </a:endParaRPr>
          </a:p>
          <a:p>
            <a:endParaRPr lang="en-US" sz="2400" dirty="0">
              <a:latin typeface="Centaur" panose="020305040502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52" y="1690688"/>
            <a:ext cx="4725059" cy="4601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77" y="5906529"/>
            <a:ext cx="781179" cy="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Forecasting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4905" cy="476636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Today is same as yesterday </a:t>
            </a:r>
            <a:r>
              <a:rPr kumimoji="0" lang="en-US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ŷ</a:t>
            </a:r>
            <a:r>
              <a:rPr kumimoji="0" lang="en-US" altLang="en-US" sz="1800" b="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x+1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8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1800" i="1" baseline="-25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200" b="0" i="1" u="none" strike="noStrike" cap="none" normalizeH="0" baseline="-2500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i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Moving average</a:t>
            </a:r>
            <a:r>
              <a:rPr kumimoji="0" lang="en-US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ŷ</a:t>
            </a:r>
            <a:r>
              <a:rPr kumimoji="0" lang="en-US" altLang="en-US" sz="1800" b="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x+1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average of last n values</a:t>
            </a:r>
            <a:endParaRPr kumimoji="0" lang="en-US" altLang="en-US" sz="1200" b="0" i="1" u="none" strike="noStrike" cap="none" normalizeH="0" baseline="-2500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Exponential smoothing: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ŷ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05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α </a:t>
            </a:r>
            <a:r>
              <a:rPr lang="en-US" altLang="en-US" sz="1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(1−α)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 ŷ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x−1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5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i="1" dirty="0">
              <a:solidFill>
                <a:srgbClr val="0000FF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51891" y="3217779"/>
            <a:ext cx="532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What is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Equal weight to all values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51891" y="4464802"/>
            <a:ext cx="5320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Exponential comes from the last term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Forecast</a:t>
            </a:r>
            <a:r>
              <a:rPr kumimoji="0" lang="en-US" altLang="en-US" sz="1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 more than one values?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Trend and seasonality?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72556" y="1890742"/>
            <a:ext cx="532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Is it though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08" y="2793305"/>
            <a:ext cx="3667637" cy="24101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04081" y="4245568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Exponential 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Double Exponential smoothing:</a:t>
            </a:r>
            <a:endParaRPr lang="en-US" altLang="en-US" i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4905" cy="476636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Double Exponential smoothing model:</a:t>
            </a:r>
            <a:endParaRPr lang="en-US" altLang="en-US" sz="1800" i="1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 smtClean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i="1" dirty="0">
              <a:solidFill>
                <a:srgbClr val="0000FF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2480956"/>
            <a:ext cx="38792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α (</a:t>
            </a:r>
            <a:r>
              <a:rPr lang="en-US" alt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alt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(1−α) (ℓ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x−1</a:t>
            </a:r>
            <a:r>
              <a:rPr lang="en-US" alt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x−1</a:t>
            </a:r>
            <a:r>
              <a:rPr lang="en-US" alt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b="0" i="1" u="none" strike="noStrike" cap="none" normalizeH="0" baseline="-2500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l-GR" alt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 (ℓ</a:t>
            </a:r>
            <a:r>
              <a:rPr kumimoji="0" lang="en-US" altLang="en-US" b="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−ℓ</a:t>
            </a:r>
            <a:r>
              <a:rPr kumimoji="0" lang="en-US" altLang="en-US" b="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x−1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(1−</a:t>
            </a:r>
            <a:r>
              <a:rPr kumimoji="0" lang="el-GR" alt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β)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b="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x−1</a:t>
            </a:r>
          </a:p>
          <a:p>
            <a:endParaRPr lang="en-US" altLang="en-US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ŷ</a:t>
            </a:r>
            <a:r>
              <a:rPr kumimoji="0" lang="en-US" altLang="en-US" b="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kumimoji="0" lang="en-US" altLang="en-US" b="0" i="1" u="none" strike="noStrike" cap="none" normalizeH="0" baseline="-2500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b="0" i="1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b="0" i="1" u="none" strike="noStrike" cap="none" normalizeH="0" baseline="-2500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altLang="en-US" b="0" i="1" u="none" strike="noStrike" cap="none" normalizeH="0" baseline="-2500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b="0" i="1" u="none" strike="noStrike" cap="none" normalizeH="0" baseline="-2500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1200" b="0" i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7367" y="4674974"/>
            <a:ext cx="532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Seasonality?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How to determine </a:t>
            </a:r>
            <a:r>
              <a:rPr lang="en-US" altLang="en-US" sz="1400" i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4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 and </a:t>
            </a:r>
            <a:r>
              <a:rPr kumimoji="0" lang="el-GR" alt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?</a:t>
            </a:r>
            <a:r>
              <a:rPr lang="en-US" altLang="en-US" sz="1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34" y="2327094"/>
            <a:ext cx="3829584" cy="26673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91103" y="5090547"/>
            <a:ext cx="176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Single vs. 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Triple exponential smoothing 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a.k.a. </a:t>
            </a:r>
            <a:r>
              <a:rPr lang="en-US" i="1" dirty="0" smtClean="0">
                <a:latin typeface="Bell MT" panose="02020503060305020303" pitchFamily="18" charset="0"/>
              </a:rPr>
              <a:t>Holt-Winters</a:t>
            </a:r>
            <a:endParaRPr lang="en-US" i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4905" cy="476636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Calculate level: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Calculate trend: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Calculate seasonal comp: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i="1" dirty="0">
              <a:solidFill>
                <a:srgbClr val="0000FF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29346" y="4029215"/>
            <a:ext cx="3879273" cy="877163"/>
            <a:chOff x="6095999" y="4588625"/>
            <a:chExt cx="3879273" cy="877163"/>
          </a:xfrm>
        </p:grpSpPr>
        <p:sp>
          <p:nvSpPr>
            <p:cNvPr id="7" name="TextBox 6"/>
            <p:cNvSpPr txBox="1"/>
            <p:nvPr/>
          </p:nvSpPr>
          <p:spPr>
            <a:xfrm>
              <a:off x="7563084" y="4888707"/>
              <a:ext cx="140335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050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smoothed over previous values of same season</a:t>
              </a:r>
              <a:endPara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95999" y="4588625"/>
              <a:ext cx="3879273" cy="738663"/>
              <a:chOff x="6095999" y="4588625"/>
              <a:chExt cx="3879273" cy="7386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095999" y="4588625"/>
                <a:ext cx="3879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US" altLang="en-US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en-US" sz="1050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γ (</a:t>
                </a:r>
                <a:r>
                  <a:rPr kumimoji="0" lang="en-US" altLang="en-US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1050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−ℓ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(1−γ) </a:t>
                </a:r>
                <a:r>
                  <a:rPr kumimoji="0" lang="en-US" altLang="en-US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en-US" sz="1050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−L</a:t>
                </a:r>
              </a:p>
              <a:p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493514" y="4911790"/>
                <a:ext cx="10695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05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adjusted for level</a:t>
                </a:r>
                <a:endParaRPr kumimoji="0" lang="en-US" altLang="en-US" sz="600" b="0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781694" y="2934980"/>
            <a:ext cx="3879273" cy="855656"/>
            <a:chOff x="6095999" y="4588625"/>
            <a:chExt cx="3879273" cy="855656"/>
          </a:xfrm>
        </p:grpSpPr>
        <p:sp>
          <p:nvSpPr>
            <p:cNvPr id="12" name="TextBox 11"/>
            <p:cNvSpPr txBox="1"/>
            <p:nvPr/>
          </p:nvSpPr>
          <p:spPr>
            <a:xfrm>
              <a:off x="7835381" y="4867200"/>
              <a:ext cx="11479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050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smoothed over previous trend component</a:t>
              </a:r>
              <a:endPara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095999" y="4588625"/>
              <a:ext cx="3879273" cy="540185"/>
              <a:chOff x="6095999" y="4588625"/>
              <a:chExt cx="3879273" cy="54018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095999" y="4588625"/>
                <a:ext cx="3879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en-US" sz="1050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β (ℓ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−ℓ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x−1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(</a:t>
                </a:r>
                <a:r>
                  <a:rPr lang="en-US" alt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1−β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x−1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93266" y="4867200"/>
                <a:ext cx="15282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05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adjusted level</a:t>
                </a:r>
                <a:endParaRPr kumimoji="0" lang="en-US" altLang="en-US" sz="600" b="0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781694" y="1825625"/>
            <a:ext cx="3879273" cy="855656"/>
            <a:chOff x="6095999" y="4588625"/>
            <a:chExt cx="3879273" cy="855656"/>
          </a:xfrm>
        </p:grpSpPr>
        <p:sp>
          <p:nvSpPr>
            <p:cNvPr id="17" name="TextBox 16"/>
            <p:cNvSpPr txBox="1"/>
            <p:nvPr/>
          </p:nvSpPr>
          <p:spPr>
            <a:xfrm>
              <a:off x="8044848" y="4867200"/>
              <a:ext cx="1147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050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with trend</a:t>
              </a:r>
              <a:endPara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95999" y="4588625"/>
              <a:ext cx="3879273" cy="855656"/>
              <a:chOff x="6095999" y="4588625"/>
              <a:chExt cx="3879273" cy="855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095999" y="4588625"/>
                <a:ext cx="3879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ℓ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α (</a:t>
                </a:r>
                <a:r>
                  <a:rPr lang="en-US" altLang="en-US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1050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en-US" i="1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en-US" sz="1050" b="0" i="1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−L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(1−α) (ℓ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x−1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+b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x−1</a:t>
                </a:r>
                <a:r>
                  <a:rPr lang="en-US" altLang="en-US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en-US" altLang="en-US" sz="1200" b="0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93267" y="4867200"/>
                <a:ext cx="126364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05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kumimoji="0" lang="en-US" altLang="en-US" sz="1050" b="0" i="1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altLang="en-US" sz="105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en-US" sz="1050" b="0" i="1" u="none" strike="noStrike" cap="none" normalizeH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easonality removed</a:t>
                </a:r>
                <a:endParaRPr kumimoji="0" lang="en-US" altLang="en-US" sz="600" b="0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2959331" y="5583486"/>
            <a:ext cx="483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ŷ</a:t>
            </a:r>
            <a:r>
              <a:rPr kumimoji="0" lang="en-US" altLang="en-US" sz="2400" b="0" i="1" u="none" strike="noStrike" cap="none" normalizeH="0" baseline="-2500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x+m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kumimoji="0" lang="en-US" altLang="en-US" sz="240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400" b="0" i="1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+m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i="1" u="none" strike="noStrike" cap="none" normalizeH="0" baseline="-25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x−L+1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2762" y="4029215"/>
            <a:ext cx="53201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Used if</a:t>
            </a:r>
            <a:r>
              <a:rPr kumimoji="0" lang="en-US" altLang="en-US" sz="1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 s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easonality is expected.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ell MT" panose="02020503060305020303" pitchFamily="18" charset="0"/>
              </a:rPr>
              <a:t>Length of the season required</a:t>
            </a:r>
            <a:endParaRPr kumimoji="0" lang="en-US" altLang="en-US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For each observation in the season, there is a separate component; e.g., L = 7 days</a:t>
            </a:r>
            <a:r>
              <a:rPr kumimoji="0" lang="en-US" altLang="en-US" sz="1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 =&gt; 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7 seasonal components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62762" y="2774487"/>
            <a:ext cx="532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Same as second exponential smoothing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ell MT" panose="02020503060305020303" pitchFamily="18" charset="0"/>
              </a:rPr>
              <a:t>Exponential smoothing on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969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Bell MT</vt:lpstr>
      <vt:lpstr>Calibri</vt:lpstr>
      <vt:lpstr>Calibri Light</vt:lpstr>
      <vt:lpstr>Centaur</vt:lpstr>
      <vt:lpstr>Symbol</vt:lpstr>
      <vt:lpstr>Times New Roman</vt:lpstr>
      <vt:lpstr>Office Theme</vt:lpstr>
      <vt:lpstr>Time Series Analysis with Python</vt:lpstr>
      <vt:lpstr>Outline</vt:lpstr>
      <vt:lpstr>Introduction</vt:lpstr>
      <vt:lpstr>Methods used in Forecasting</vt:lpstr>
      <vt:lpstr>Components time series data</vt:lpstr>
      <vt:lpstr>Models for decomposing time series</vt:lpstr>
      <vt:lpstr>Forecasting</vt:lpstr>
      <vt:lpstr>Double Exponential smoothing:</vt:lpstr>
      <vt:lpstr>Triple exponential smoothing  a.k.a. Holt-Winters</vt:lpstr>
      <vt:lpstr>Cross-Validation for time series</vt:lpstr>
      <vt:lpstr>Stationarity</vt:lpstr>
      <vt:lpstr>Stationarizing the data</vt:lpstr>
      <vt:lpstr>Testing stationarity</vt:lpstr>
      <vt:lpstr>SARIMA</vt:lpstr>
      <vt:lpstr>SARIMA(p,d,q)x(P,D,Q,s)</vt:lpstr>
      <vt:lpstr>SARIMA(p,d,q)x(P,D,Q,s)</vt:lpstr>
      <vt:lpstr>Steps for ARIMA model construction</vt:lpstr>
      <vt:lpstr>Summary a.k.a.  4 things to remember one week from now</vt:lpstr>
      <vt:lpstr>Useful Resources</vt:lpstr>
      <vt:lpstr>Monty Python's Flying Circus</vt:lpstr>
      <vt:lpstr>Thank you for attending</vt:lpstr>
    </vt:vector>
  </TitlesOfParts>
  <Company>OSIsoft, LLC.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using Python</dc:title>
  <dc:creator>Akhilesh Jain</dc:creator>
  <cp:lastModifiedBy>Akhilesh Jain</cp:lastModifiedBy>
  <cp:revision>72</cp:revision>
  <dcterms:created xsi:type="dcterms:W3CDTF">2018-07-10T04:04:21Z</dcterms:created>
  <dcterms:modified xsi:type="dcterms:W3CDTF">2018-07-11T20:13:24Z</dcterms:modified>
</cp:coreProperties>
</file>