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1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39F3-3142-4530-B1DD-D7E238E5234F}"/>
              </a:ext>
            </a:extLst>
          </p:cNvPr>
          <p:cNvSpPr>
            <a:spLocks noGrp="1"/>
          </p:cNvSpPr>
          <p:nvPr>
            <p:ph type="ctrTitle"/>
          </p:nvPr>
        </p:nvSpPr>
        <p:spPr>
          <a:xfrm>
            <a:off x="1576879" y="1122363"/>
            <a:ext cx="8791575" cy="2387600"/>
          </a:xfrm>
        </p:spPr>
        <p:txBody>
          <a:bodyPr>
            <a:normAutofit/>
          </a:bodyPr>
          <a:lstStyle/>
          <a:p>
            <a:pPr algn="ctr" fontAlgn="base"/>
            <a:r>
              <a:rPr lang="en-IN" sz="5400" b="1" i="0" u="sng" dirty="0">
                <a:solidFill>
                  <a:schemeClr val="bg1"/>
                </a:solidFill>
                <a:effectLst/>
                <a:latin typeface="Agency FB" panose="020B0503020202020204" pitchFamily="34" charset="0"/>
              </a:rPr>
              <a:t>Engineering Graduate Salary Prediction</a:t>
            </a:r>
          </a:p>
        </p:txBody>
      </p:sp>
      <p:sp>
        <p:nvSpPr>
          <p:cNvPr id="3" name="Subtitle 2">
            <a:extLst>
              <a:ext uri="{FF2B5EF4-FFF2-40B4-BE49-F238E27FC236}">
                <a16:creationId xmlns:a16="http://schemas.microsoft.com/office/drawing/2014/main" id="{BB2F7BC3-AB67-4D2F-890A-8598EF810AF8}"/>
              </a:ext>
            </a:extLst>
          </p:cNvPr>
          <p:cNvSpPr>
            <a:spLocks noGrp="1"/>
          </p:cNvSpPr>
          <p:nvPr>
            <p:ph type="subTitle" idx="1"/>
          </p:nvPr>
        </p:nvSpPr>
        <p:spPr>
          <a:xfrm>
            <a:off x="1758182" y="4079875"/>
            <a:ext cx="8791575" cy="1655762"/>
          </a:xfrm>
        </p:spPr>
        <p:txBody>
          <a:bodyPr>
            <a:normAutofit/>
          </a:bodyPr>
          <a:lstStyle/>
          <a:p>
            <a:pPr algn="r">
              <a:spcBef>
                <a:spcPts val="0"/>
              </a:spcBef>
            </a:pPr>
            <a:r>
              <a:rPr lang="en-IN" i="1" dirty="0">
                <a:solidFill>
                  <a:schemeClr val="accent6">
                    <a:lumMod val="60000"/>
                    <a:lumOff val="40000"/>
                  </a:schemeClr>
                </a:solidFill>
                <a:effectLst>
                  <a:outerShdw blurRad="38100" dist="38100" dir="2700000" algn="tl">
                    <a:srgbClr val="000000">
                      <a:alpha val="43137"/>
                    </a:srgbClr>
                  </a:outerShdw>
                </a:effectLst>
                <a:latin typeface="Century" panose="02040604050505020304" pitchFamily="18" charset="0"/>
              </a:rPr>
              <a:t>Akhil D.U</a:t>
            </a:r>
          </a:p>
          <a:p>
            <a:pPr algn="r">
              <a:spcBef>
                <a:spcPts val="0"/>
              </a:spcBef>
            </a:pPr>
            <a:r>
              <a:rPr lang="en-IN" i="1" dirty="0">
                <a:solidFill>
                  <a:schemeClr val="accent6">
                    <a:lumMod val="60000"/>
                    <a:lumOff val="40000"/>
                  </a:schemeClr>
                </a:solidFill>
                <a:effectLst>
                  <a:outerShdw blurRad="38100" dist="38100" dir="2700000" algn="tl">
                    <a:srgbClr val="000000">
                      <a:alpha val="43137"/>
                    </a:srgbClr>
                  </a:outerShdw>
                </a:effectLst>
                <a:latin typeface="Century" panose="02040604050505020304" pitchFamily="18" charset="0"/>
              </a:rPr>
              <a:t>(IL022340) </a:t>
            </a:r>
          </a:p>
          <a:p>
            <a:pPr algn="r">
              <a:spcBef>
                <a:spcPts val="0"/>
              </a:spcBef>
            </a:pPr>
            <a:r>
              <a:rPr lang="en-IN" i="1" dirty="0">
                <a:solidFill>
                  <a:schemeClr val="accent6">
                    <a:lumMod val="60000"/>
                    <a:lumOff val="40000"/>
                  </a:schemeClr>
                </a:solidFill>
                <a:effectLst>
                  <a:outerShdw blurRad="38100" dist="38100" dir="2700000" algn="tl">
                    <a:srgbClr val="000000">
                      <a:alpha val="43137"/>
                    </a:srgbClr>
                  </a:outerShdw>
                </a:effectLst>
                <a:latin typeface="Century" panose="02040604050505020304" pitchFamily="18" charset="0"/>
              </a:rPr>
              <a:t>PGA-20</a:t>
            </a:r>
          </a:p>
        </p:txBody>
      </p:sp>
    </p:spTree>
    <p:extLst>
      <p:ext uri="{BB962C8B-B14F-4D97-AF65-F5344CB8AC3E}">
        <p14:creationId xmlns:p14="http://schemas.microsoft.com/office/powerpoint/2010/main" val="195866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00DB-2478-409C-AB74-3E6F392A99B3}"/>
              </a:ext>
            </a:extLst>
          </p:cNvPr>
          <p:cNvSpPr>
            <a:spLocks noGrp="1"/>
          </p:cNvSpPr>
          <p:nvPr>
            <p:ph type="title"/>
          </p:nvPr>
        </p:nvSpPr>
        <p:spPr>
          <a:xfrm>
            <a:off x="1069224" y="891234"/>
            <a:ext cx="9905998" cy="1478570"/>
          </a:xfrm>
        </p:spPr>
        <p:txBody>
          <a:bodyPr>
            <a:normAutofit/>
          </a:bodyPr>
          <a:lstStyle/>
          <a:p>
            <a:r>
              <a:rPr lang="en-IN" sz="3200" b="1" i="1" u="sng" dirty="0">
                <a:solidFill>
                  <a:schemeClr val="bg2"/>
                </a:solidFill>
                <a:latin typeface="Javanese Text" panose="02000000000000000000" pitchFamily="2" charset="0"/>
              </a:rPr>
              <a:t>Result:</a:t>
            </a:r>
          </a:p>
        </p:txBody>
      </p:sp>
      <p:sp>
        <p:nvSpPr>
          <p:cNvPr id="3" name="Content Placeholder 2">
            <a:extLst>
              <a:ext uri="{FF2B5EF4-FFF2-40B4-BE49-F238E27FC236}">
                <a16:creationId xmlns:a16="http://schemas.microsoft.com/office/drawing/2014/main" id="{189D5241-908C-482B-B3DE-6BB3F8EE5B84}"/>
              </a:ext>
            </a:extLst>
          </p:cNvPr>
          <p:cNvSpPr>
            <a:spLocks noGrp="1"/>
          </p:cNvSpPr>
          <p:nvPr>
            <p:ph idx="1"/>
          </p:nvPr>
        </p:nvSpPr>
        <p:spPr>
          <a:xfrm>
            <a:off x="1069223" y="2249487"/>
            <a:ext cx="9905999" cy="3541714"/>
          </a:xfrm>
        </p:spPr>
        <p:txBody>
          <a:bodyPr>
            <a:normAutofit/>
          </a:bodyPr>
          <a:lstStyle/>
          <a:p>
            <a:pPr marL="0" indent="0">
              <a:lnSpc>
                <a:spcPct val="100000"/>
              </a:lnSpc>
              <a:buNone/>
            </a:pPr>
            <a:r>
              <a:rPr lang="en-US" sz="1800" dirty="0">
                <a:solidFill>
                  <a:schemeClr val="bg1"/>
                </a:solidFill>
                <a:latin typeface="Calibri" panose="020F0502020204030204" pitchFamily="34" charset="0"/>
                <a:cs typeface="Calibri" panose="020F0502020204030204" pitchFamily="34" charset="0"/>
              </a:rPr>
              <a:t>Out of all the models built using different Regression Techniques, Random Forest algorithm using feature selection technique yielded the best Evaluation result compared to other models. </a:t>
            </a:r>
          </a:p>
          <a:p>
            <a:pPr>
              <a:lnSpc>
                <a:spcPct val="100000"/>
              </a:lnSpc>
            </a:pPr>
            <a:r>
              <a:rPr lang="en-US" sz="1800" b="1" dirty="0">
                <a:solidFill>
                  <a:schemeClr val="bg1"/>
                </a:solidFill>
                <a:latin typeface="Calibri" panose="020F0502020204030204" pitchFamily="34" charset="0"/>
                <a:cs typeface="Calibri" panose="020F0502020204030204" pitchFamily="34" charset="0"/>
              </a:rPr>
              <a:t>RMSE: </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36030.17448662575</a:t>
            </a:r>
          </a:p>
          <a:p>
            <a:pPr>
              <a:lnSpc>
                <a:spcPct val="100000"/>
              </a:lnSpc>
            </a:pPr>
            <a:r>
              <a:rPr lang="en-US" sz="1800" b="1" dirty="0">
                <a:solidFill>
                  <a:schemeClr val="bg1"/>
                </a:solidFill>
                <a:latin typeface="Calibri" panose="020F0502020204030204" pitchFamily="34" charset="0"/>
                <a:cs typeface="Calibri" panose="020F0502020204030204" pitchFamily="34" charset="0"/>
              </a:rPr>
              <a:t>MAPE: </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3.749811842532091</a:t>
            </a:r>
            <a:endParaRPr lang="en-IN" sz="1800" dirty="0">
              <a:solidFill>
                <a:schemeClr val="bg1"/>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629875E6-AC08-40B0-9B75-1D01D7D34785}"/>
              </a:ext>
            </a:extLst>
          </p:cNvPr>
          <p:cNvSpPr>
            <a:spLocks noChangeArrowheads="1"/>
          </p:cNvSpPr>
          <p:nvPr/>
        </p:nvSpPr>
        <p:spPr bwMode="auto">
          <a:xfrm>
            <a:off x="0" y="167044"/>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6F5AB25-CCB1-4FCE-BD6D-B577AB030E69}"/>
              </a:ext>
            </a:extLst>
          </p:cNvPr>
          <p:cNvSpPr>
            <a:spLocks noChangeArrowheads="1"/>
          </p:cNvSpPr>
          <p:nvPr/>
        </p:nvSpPr>
        <p:spPr bwMode="auto">
          <a:xfrm>
            <a:off x="-72189" y="151656"/>
            <a:ext cx="10579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49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837D-B072-4B1C-80D1-F1C1A2988E9D}"/>
              </a:ext>
            </a:extLst>
          </p:cNvPr>
          <p:cNvSpPr>
            <a:spLocks noGrp="1"/>
          </p:cNvSpPr>
          <p:nvPr>
            <p:ph type="title"/>
          </p:nvPr>
        </p:nvSpPr>
        <p:spPr>
          <a:xfrm>
            <a:off x="1015288" y="941711"/>
            <a:ext cx="9905998" cy="1478570"/>
          </a:xfrm>
        </p:spPr>
        <p:txBody>
          <a:bodyPr/>
          <a:lstStyle/>
          <a:p>
            <a:r>
              <a:rPr lang="en-US" b="1" i="1" u="sng" dirty="0">
                <a:solidFill>
                  <a:schemeClr val="bg2"/>
                </a:solidFill>
                <a:latin typeface="Javanese Text" panose="02000000000000000000" pitchFamily="2" charset="0"/>
              </a:rPr>
              <a:t>Problem Statement:</a:t>
            </a:r>
            <a:endParaRPr lang="en-IN" b="1" i="1" u="sng" dirty="0">
              <a:solidFill>
                <a:schemeClr val="bg2"/>
              </a:solidFill>
              <a:latin typeface="Javanese Text" panose="02000000000000000000" pitchFamily="2" charset="0"/>
            </a:endParaRPr>
          </a:p>
        </p:txBody>
      </p:sp>
      <p:sp>
        <p:nvSpPr>
          <p:cNvPr id="3" name="Content Placeholder 2">
            <a:extLst>
              <a:ext uri="{FF2B5EF4-FFF2-40B4-BE49-F238E27FC236}">
                <a16:creationId xmlns:a16="http://schemas.microsoft.com/office/drawing/2014/main" id="{9B065A21-F34E-4355-AF29-0ECC57F0E7D1}"/>
              </a:ext>
            </a:extLst>
          </p:cNvPr>
          <p:cNvSpPr>
            <a:spLocks noGrp="1"/>
          </p:cNvSpPr>
          <p:nvPr>
            <p:ph idx="1"/>
          </p:nvPr>
        </p:nvSpPr>
        <p:spPr>
          <a:xfrm>
            <a:off x="1015288" y="2233722"/>
            <a:ext cx="9905999" cy="3541714"/>
          </a:xfrm>
        </p:spPr>
        <p:txBody>
          <a:bodyPr>
            <a:normAutofit fontScale="92500" lnSpcReduction="20000"/>
          </a:bodyPr>
          <a:lstStyle/>
          <a:p>
            <a:r>
              <a:rPr lang="en-US" sz="2100" b="1" i="0" dirty="0">
                <a:solidFill>
                  <a:schemeClr val="bg1"/>
                </a:solidFill>
                <a:effectLst/>
                <a:latin typeface="Calibri" panose="020F0502020204030204" pitchFamily="34" charset="0"/>
                <a:cs typeface="Calibri" panose="020F0502020204030204" pitchFamily="34" charset="0"/>
              </a:rPr>
              <a:t>Engineering Graduates in India</a:t>
            </a:r>
            <a:r>
              <a:rPr lang="en-US" sz="2100" b="0" i="0" dirty="0">
                <a:solidFill>
                  <a:schemeClr val="bg1"/>
                </a:solidFill>
                <a:effectLst/>
                <a:latin typeface="Calibri" panose="020F0502020204030204" pitchFamily="34" charset="0"/>
                <a:cs typeface="Calibri" panose="020F0502020204030204" pitchFamily="34" charset="0"/>
              </a:rPr>
              <a:t>:</a:t>
            </a:r>
            <a:br>
              <a:rPr lang="en-US" sz="2100" dirty="0">
                <a:solidFill>
                  <a:schemeClr val="bg1"/>
                </a:solidFill>
                <a:latin typeface="Calibri" panose="020F0502020204030204" pitchFamily="34" charset="0"/>
                <a:cs typeface="Calibri" panose="020F0502020204030204" pitchFamily="34" charset="0"/>
              </a:rPr>
            </a:br>
            <a:r>
              <a:rPr lang="en-US" sz="2100" b="0" i="0" dirty="0">
                <a:solidFill>
                  <a:schemeClr val="bg1"/>
                </a:solidFill>
                <a:effectLst/>
                <a:latin typeface="Calibri" panose="020F0502020204030204" pitchFamily="34" charset="0"/>
                <a:cs typeface="Calibri" panose="020F0502020204030204" pitchFamily="34" charset="0"/>
              </a:rPr>
              <a:t>India has a total 6,214 Engineering and Technology Institutions in which around 2.9 million students are enrolled. Every year on an average 1.5 million students get their degree in engineering, but due to lack of skill required to perform technical jobs less than 20 percent get employment in their core domain. </a:t>
            </a:r>
            <a:endParaRPr lang="en-US" sz="2100" dirty="0">
              <a:solidFill>
                <a:schemeClr val="bg1"/>
              </a:solidFill>
              <a:latin typeface="Calibri" panose="020F0502020204030204" pitchFamily="34" charset="0"/>
              <a:cs typeface="Calibri" panose="020F0502020204030204" pitchFamily="34" charset="0"/>
            </a:endParaRPr>
          </a:p>
          <a:p>
            <a:r>
              <a:rPr lang="en-US" sz="2100" b="0" i="0" dirty="0">
                <a:solidFill>
                  <a:schemeClr val="bg1"/>
                </a:solidFill>
                <a:effectLst/>
                <a:latin typeface="Calibri" panose="020F0502020204030204" pitchFamily="34" charset="0"/>
                <a:cs typeface="Calibri" panose="020F0502020204030204" pitchFamily="34" charset="0"/>
              </a:rPr>
              <a:t>To determine the salary and the jobs these engineers are offered right after graduation. Various factors such as college grades, candidate skills, the proximity of the college to industrial hubs, the specialization one have, market conditions for specific industries determine this. Based on these various factors, </a:t>
            </a:r>
          </a:p>
          <a:p>
            <a:r>
              <a:rPr lang="en-US" sz="2100" b="1" dirty="0">
                <a:solidFill>
                  <a:schemeClr val="bg1"/>
                </a:solidFill>
                <a:latin typeface="Calibri" panose="020F0502020204030204" pitchFamily="34" charset="0"/>
                <a:cs typeface="Calibri" panose="020F0502020204030204" pitchFamily="34" charset="0"/>
              </a:rPr>
              <a:t>“The</a:t>
            </a:r>
            <a:r>
              <a:rPr lang="en-US" sz="2100" b="1" i="0" dirty="0">
                <a:solidFill>
                  <a:schemeClr val="bg1"/>
                </a:solidFill>
                <a:effectLst/>
                <a:latin typeface="Calibri" panose="020F0502020204030204" pitchFamily="34" charset="0"/>
                <a:cs typeface="Calibri" panose="020F0502020204030204" pitchFamily="34" charset="0"/>
              </a:rPr>
              <a:t> objective is to determine the salary of an engineering graduate in India</a:t>
            </a:r>
            <a:r>
              <a:rPr lang="en-US" b="1" i="0" dirty="0">
                <a:solidFill>
                  <a:schemeClr val="bg1"/>
                </a:solidFill>
                <a:effectLst/>
                <a:latin typeface="Calibri" panose="020F0502020204030204" pitchFamily="34" charset="0"/>
                <a:cs typeface="Calibri" panose="020F0502020204030204" pitchFamily="34" charset="0"/>
              </a:rPr>
              <a:t>.”</a:t>
            </a:r>
            <a:endParaRPr lang="en-IN"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968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0D60-8647-49F8-9AD1-4D3D9610F071}"/>
              </a:ext>
            </a:extLst>
          </p:cNvPr>
          <p:cNvSpPr>
            <a:spLocks noGrp="1"/>
          </p:cNvSpPr>
          <p:nvPr>
            <p:ph type="title"/>
          </p:nvPr>
        </p:nvSpPr>
        <p:spPr>
          <a:xfrm>
            <a:off x="1141412" y="1162428"/>
            <a:ext cx="9905998" cy="1478570"/>
          </a:xfrm>
        </p:spPr>
        <p:txBody>
          <a:bodyPr/>
          <a:lstStyle/>
          <a:p>
            <a:r>
              <a:rPr lang="en-US" b="1" i="1" u="sng" dirty="0">
                <a:solidFill>
                  <a:schemeClr val="bg2"/>
                </a:solidFill>
                <a:latin typeface="Javanese Text" panose="02000000000000000000" pitchFamily="2" charset="0"/>
              </a:rPr>
              <a:t>Business Use:</a:t>
            </a:r>
            <a:endParaRPr lang="en-IN" b="1" i="1" u="sng" dirty="0">
              <a:solidFill>
                <a:schemeClr val="bg2"/>
              </a:solidFill>
              <a:latin typeface="Javanese Text" panose="02000000000000000000" pitchFamily="2" charset="0"/>
            </a:endParaRPr>
          </a:p>
        </p:txBody>
      </p:sp>
      <p:sp>
        <p:nvSpPr>
          <p:cNvPr id="3" name="Content Placeholder 2">
            <a:extLst>
              <a:ext uri="{FF2B5EF4-FFF2-40B4-BE49-F238E27FC236}">
                <a16:creationId xmlns:a16="http://schemas.microsoft.com/office/drawing/2014/main" id="{9E61475A-A947-4050-8A86-5AF1E97A47E7}"/>
              </a:ext>
            </a:extLst>
          </p:cNvPr>
          <p:cNvSpPr>
            <a:spLocks noGrp="1"/>
          </p:cNvSpPr>
          <p:nvPr>
            <p:ph idx="1"/>
          </p:nvPr>
        </p:nvSpPr>
        <p:spPr/>
        <p:txBody>
          <a:bodyPr>
            <a:normAutofit/>
          </a:bodyPr>
          <a:lstStyle/>
          <a:p>
            <a:r>
              <a:rPr lang="en-US" sz="1900" dirty="0">
                <a:solidFill>
                  <a:schemeClr val="bg1"/>
                </a:solidFill>
                <a:latin typeface="Calibri" panose="020F0502020204030204" pitchFamily="34" charset="0"/>
                <a:cs typeface="Calibri" panose="020F0502020204030204" pitchFamily="34" charset="0"/>
              </a:rPr>
              <a:t>The model will help to</a:t>
            </a:r>
            <a:r>
              <a:rPr lang="en-US" sz="1900" i="0" dirty="0">
                <a:solidFill>
                  <a:schemeClr val="bg1"/>
                </a:solidFill>
                <a:effectLst/>
                <a:latin typeface="Calibri" panose="020F0502020204030204" pitchFamily="34" charset="0"/>
                <a:cs typeface="Calibri" panose="020F0502020204030204" pitchFamily="34" charset="0"/>
              </a:rPr>
              <a:t> </a:t>
            </a:r>
            <a:r>
              <a:rPr lang="en-US" sz="1900" dirty="0">
                <a:solidFill>
                  <a:schemeClr val="bg1"/>
                </a:solidFill>
                <a:latin typeface="Calibri" panose="020F0502020204030204" pitchFamily="34" charset="0"/>
                <a:cs typeface="Calibri" panose="020F0502020204030204" pitchFamily="34" charset="0"/>
              </a:rPr>
              <a:t>p</a:t>
            </a:r>
            <a:r>
              <a:rPr lang="en-US" sz="1900" i="0" dirty="0">
                <a:solidFill>
                  <a:schemeClr val="bg1"/>
                </a:solidFill>
                <a:effectLst/>
                <a:latin typeface="Calibri" panose="020F0502020204030204" pitchFamily="34" charset="0"/>
                <a:cs typeface="Calibri" panose="020F0502020204030204" pitchFamily="34" charset="0"/>
              </a:rPr>
              <a:t>redict The Salary of An Indian Engineering Graduate</a:t>
            </a:r>
          </a:p>
          <a:p>
            <a:r>
              <a:rPr lang="en-US" sz="1900" b="0" i="0" dirty="0">
                <a:solidFill>
                  <a:schemeClr val="bg1"/>
                </a:solidFill>
                <a:effectLst/>
                <a:latin typeface="Calibri" panose="020F0502020204030204" pitchFamily="34" charset="0"/>
                <a:cs typeface="Calibri" panose="020F0502020204030204" pitchFamily="34" charset="0"/>
              </a:rPr>
              <a:t> </a:t>
            </a:r>
            <a:r>
              <a:rPr lang="en-US" sz="1900" dirty="0">
                <a:solidFill>
                  <a:schemeClr val="bg1"/>
                </a:solidFill>
                <a:latin typeface="Calibri" panose="020F0502020204030204" pitchFamily="34" charset="0"/>
                <a:cs typeface="Calibri" panose="020F0502020204030204" pitchFamily="34" charset="0"/>
              </a:rPr>
              <a:t>Through various EDA analysis done, it allows </a:t>
            </a:r>
            <a:r>
              <a:rPr lang="en-US" sz="1900" b="0" i="0" dirty="0">
                <a:solidFill>
                  <a:schemeClr val="bg1"/>
                </a:solidFill>
                <a:effectLst/>
                <a:latin typeface="Calibri" panose="020F0502020204030204" pitchFamily="34" charset="0"/>
                <a:cs typeface="Calibri" panose="020F0502020204030204" pitchFamily="34" charset="0"/>
              </a:rPr>
              <a:t>to understand what influences the salary and job titles in the labor market. </a:t>
            </a:r>
            <a:endParaRPr lang="en-IN" sz="19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204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4076-F0BA-4AF3-8A72-B03757B080F9}"/>
              </a:ext>
            </a:extLst>
          </p:cNvPr>
          <p:cNvSpPr>
            <a:spLocks noGrp="1"/>
          </p:cNvSpPr>
          <p:nvPr>
            <p:ph type="title"/>
          </p:nvPr>
        </p:nvSpPr>
        <p:spPr>
          <a:xfrm>
            <a:off x="953815" y="405896"/>
            <a:ext cx="9905998" cy="1478570"/>
          </a:xfrm>
        </p:spPr>
        <p:txBody>
          <a:bodyPr/>
          <a:lstStyle/>
          <a:p>
            <a:r>
              <a:rPr lang="en-US" b="1" i="1" u="sng" dirty="0">
                <a:solidFill>
                  <a:schemeClr val="bg2"/>
                </a:solidFill>
                <a:latin typeface="Javanese Text" panose="02000000000000000000" pitchFamily="2" charset="0"/>
              </a:rPr>
              <a:t>Approach:</a:t>
            </a:r>
            <a:endParaRPr lang="en-IN" b="1" i="1" u="sng" dirty="0">
              <a:solidFill>
                <a:schemeClr val="bg2"/>
              </a:solidFill>
              <a:latin typeface="Javanese Text" panose="02000000000000000000" pitchFamily="2" charset="0"/>
            </a:endParaRPr>
          </a:p>
        </p:txBody>
      </p:sp>
      <p:pic>
        <p:nvPicPr>
          <p:cNvPr id="9" name="Content Placeholder 8" descr="Diagram, timeline&#10;&#10;Description automatically generated">
            <a:extLst>
              <a:ext uri="{FF2B5EF4-FFF2-40B4-BE49-F238E27FC236}">
                <a16:creationId xmlns:a16="http://schemas.microsoft.com/office/drawing/2014/main" id="{68BF8938-C8CF-469D-B7EB-0AF56E537635}"/>
              </a:ext>
            </a:extLst>
          </p:cNvPr>
          <p:cNvPicPr>
            <a:picLocks noGrp="1" noChangeAspect="1"/>
          </p:cNvPicPr>
          <p:nvPr>
            <p:ph idx="1"/>
          </p:nvPr>
        </p:nvPicPr>
        <p:blipFill>
          <a:blip r:embed="rId2"/>
          <a:stretch>
            <a:fillRect/>
          </a:stretch>
        </p:blipFill>
        <p:spPr>
          <a:xfrm>
            <a:off x="1049918" y="1545508"/>
            <a:ext cx="7743333" cy="4642458"/>
          </a:xfrm>
        </p:spPr>
      </p:pic>
      <p:sp>
        <p:nvSpPr>
          <p:cNvPr id="10" name="TextBox 9">
            <a:extLst>
              <a:ext uri="{FF2B5EF4-FFF2-40B4-BE49-F238E27FC236}">
                <a16:creationId xmlns:a16="http://schemas.microsoft.com/office/drawing/2014/main" id="{276A1A20-DF17-4BB8-B6E3-6E96F39B42BD}"/>
              </a:ext>
            </a:extLst>
          </p:cNvPr>
          <p:cNvSpPr txBox="1"/>
          <p:nvPr/>
        </p:nvSpPr>
        <p:spPr>
          <a:xfrm>
            <a:off x="8994228" y="1276293"/>
            <a:ext cx="2356944" cy="4308872"/>
          </a:xfrm>
          <a:prstGeom prst="rect">
            <a:avLst/>
          </a:prstGeom>
          <a:noFill/>
        </p:spPr>
        <p:txBody>
          <a:bodyPr wrap="square" rtlCol="0">
            <a:spAutoFit/>
          </a:bodyPr>
          <a:lstStyle/>
          <a:p>
            <a:r>
              <a:rPr lang="en-US" b="1" i="1" u="sng" dirty="0">
                <a:solidFill>
                  <a:schemeClr val="bg1"/>
                </a:solidFill>
                <a:latin typeface="Calibri" panose="020F0502020204030204" pitchFamily="34" charset="0"/>
                <a:cs typeface="Calibri" panose="020F0502020204030204" pitchFamily="34" charset="0"/>
              </a:rPr>
              <a:t>Note : </a:t>
            </a:r>
            <a:endParaRPr lang="en-US" i="1" u="sng"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bg1"/>
                </a:solidFill>
                <a:latin typeface="Calibri" panose="020F0502020204030204" pitchFamily="34" charset="0"/>
                <a:cs typeface="Calibri" panose="020F0502020204030204" pitchFamily="34" charset="0"/>
              </a:rPr>
              <a:t>RMSE &amp; MAPE value has been used to Evaluate the best model.</a:t>
            </a:r>
          </a:p>
          <a:p>
            <a:endParaRPr lang="en-US" sz="16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bg1"/>
                </a:solidFill>
                <a:latin typeface="Calibri" panose="020F0502020204030204" pitchFamily="34" charset="0"/>
                <a:cs typeface="Calibri" panose="020F0502020204030204" pitchFamily="34" charset="0"/>
              </a:rPr>
              <a:t>MAPE &lt;10% for a model is considered as good model to be able to make accurate prediction.</a:t>
            </a:r>
          </a:p>
          <a:p>
            <a:endParaRPr lang="en-US" sz="16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bg1"/>
                </a:solidFill>
                <a:latin typeface="Calibri" panose="020F0502020204030204" pitchFamily="34" charset="0"/>
                <a:cs typeface="Calibri" panose="020F0502020204030204" pitchFamily="34" charset="0"/>
              </a:rPr>
              <a:t>Hence the model with least MAPE value closer to “0” will be selected as the best model.</a:t>
            </a:r>
            <a:endParaRPr lang="en-IN"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547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D244-F9DA-4BFE-84CD-C7341391D0DE}"/>
              </a:ext>
            </a:extLst>
          </p:cNvPr>
          <p:cNvSpPr>
            <a:spLocks noGrp="1"/>
          </p:cNvSpPr>
          <p:nvPr>
            <p:ph type="title"/>
          </p:nvPr>
        </p:nvSpPr>
        <p:spPr>
          <a:xfrm>
            <a:off x="936462" y="815588"/>
            <a:ext cx="9905998" cy="1478570"/>
          </a:xfrm>
        </p:spPr>
        <p:txBody>
          <a:bodyPr/>
          <a:lstStyle/>
          <a:p>
            <a:r>
              <a:rPr lang="en-US" b="1" i="1" u="sng" dirty="0">
                <a:solidFill>
                  <a:schemeClr val="bg2"/>
                </a:solidFill>
                <a:latin typeface="Javanese Text" panose="02000000000000000000" pitchFamily="2" charset="0"/>
              </a:rPr>
              <a:t>Findings and the methods used:</a:t>
            </a:r>
            <a:endParaRPr lang="en-IN" b="1" i="1" u="sng" dirty="0">
              <a:solidFill>
                <a:schemeClr val="bg2"/>
              </a:solidFill>
              <a:latin typeface="Javanese Text" panose="02000000000000000000" pitchFamily="2" charset="0"/>
            </a:endParaRPr>
          </a:p>
        </p:txBody>
      </p:sp>
      <p:sp>
        <p:nvSpPr>
          <p:cNvPr id="3" name="Content Placeholder 2">
            <a:extLst>
              <a:ext uri="{FF2B5EF4-FFF2-40B4-BE49-F238E27FC236}">
                <a16:creationId xmlns:a16="http://schemas.microsoft.com/office/drawing/2014/main" id="{D60676BA-1ADC-45BB-833B-2C09061FCCB0}"/>
              </a:ext>
            </a:extLst>
          </p:cNvPr>
          <p:cNvSpPr>
            <a:spLocks noGrp="1"/>
          </p:cNvSpPr>
          <p:nvPr>
            <p:ph idx="1"/>
          </p:nvPr>
        </p:nvSpPr>
        <p:spPr>
          <a:xfrm>
            <a:off x="936461" y="1910529"/>
            <a:ext cx="9905999" cy="3541714"/>
          </a:xfrm>
        </p:spPr>
        <p:txBody>
          <a:bodyPr>
            <a:noAutofit/>
          </a:bodyPr>
          <a:lstStyle/>
          <a:p>
            <a:pPr>
              <a:lnSpc>
                <a:spcPct val="100000"/>
              </a:lnSpc>
            </a:pPr>
            <a:r>
              <a:rPr lang="en-US" sz="1600" dirty="0">
                <a:solidFill>
                  <a:schemeClr val="bg1"/>
                </a:solidFill>
                <a:latin typeface="Calibri" panose="020F0502020204030204" pitchFamily="34" charset="0"/>
                <a:cs typeface="Calibri" panose="020F0502020204030204" pitchFamily="34" charset="0"/>
              </a:rPr>
              <a:t>Data was understood by performing various extrapolatory data analysis on the dataset for both Continuous and Categorical Features.</a:t>
            </a:r>
          </a:p>
          <a:p>
            <a:pPr>
              <a:lnSpc>
                <a:spcPct val="100000"/>
              </a:lnSpc>
            </a:pPr>
            <a:r>
              <a:rPr lang="en-US" sz="1600" dirty="0">
                <a:solidFill>
                  <a:schemeClr val="bg1"/>
                </a:solidFill>
                <a:latin typeface="Calibri" panose="020F0502020204030204" pitchFamily="34" charset="0"/>
                <a:cs typeface="Calibri" panose="020F0502020204030204" pitchFamily="34" charset="0"/>
              </a:rPr>
              <a:t>Few Columns in the data frame had an invalid value as “-1”, therefore converted them to null values and performed imputation using KNN imputer</a:t>
            </a:r>
          </a:p>
          <a:p>
            <a:pPr>
              <a:lnSpc>
                <a:spcPct val="100000"/>
              </a:lnSpc>
            </a:pPr>
            <a:r>
              <a:rPr lang="en-US" sz="1600" dirty="0">
                <a:solidFill>
                  <a:schemeClr val="bg1"/>
                </a:solidFill>
                <a:latin typeface="Calibri" panose="020F0502020204030204" pitchFamily="34" charset="0"/>
                <a:cs typeface="Calibri" panose="020F0502020204030204" pitchFamily="34" charset="0"/>
              </a:rPr>
              <a:t>“</a:t>
            </a:r>
            <a:r>
              <a:rPr lang="en-IN" sz="1600" b="1" i="0" dirty="0">
                <a:solidFill>
                  <a:schemeClr val="bg1"/>
                </a:solidFill>
                <a:effectLst/>
                <a:latin typeface="Calibri" panose="020F0502020204030204" pitchFamily="34" charset="0"/>
                <a:cs typeface="Calibri" panose="020F0502020204030204" pitchFamily="34" charset="0"/>
              </a:rPr>
              <a:t>Specialization</a:t>
            </a:r>
            <a:r>
              <a:rPr lang="en-US" sz="1600" b="1" i="0" dirty="0">
                <a:solidFill>
                  <a:schemeClr val="bg1"/>
                </a:solidFill>
                <a:effectLst/>
                <a:latin typeface="Calibri" panose="020F0502020204030204" pitchFamily="34" charset="0"/>
                <a:cs typeface="Calibri" panose="020F0502020204030204" pitchFamily="34" charset="0"/>
              </a:rPr>
              <a:t>” &amp; “</a:t>
            </a:r>
            <a:r>
              <a:rPr lang="en-IN" sz="1600" b="1" i="0" dirty="0">
                <a:solidFill>
                  <a:schemeClr val="bg1"/>
                </a:solidFill>
                <a:effectLst/>
                <a:latin typeface="Calibri" panose="020F0502020204030204" pitchFamily="34" charset="0"/>
                <a:cs typeface="Calibri" panose="020F0502020204030204" pitchFamily="34" charset="0"/>
              </a:rPr>
              <a:t>CollegeState</a:t>
            </a:r>
            <a:r>
              <a:rPr lang="en-US" sz="1600" b="1" i="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cs typeface="Calibri" panose="020F0502020204030204" pitchFamily="34" charset="0"/>
              </a:rPr>
              <a:t>variables had too many categories in them resulting in High Cardinality. Hence, reduced by grouping the categories based on logic.</a:t>
            </a:r>
          </a:p>
          <a:p>
            <a:pPr>
              <a:lnSpc>
                <a:spcPct val="100000"/>
              </a:lnSpc>
            </a:pPr>
            <a:r>
              <a:rPr lang="en-US" sz="1600" dirty="0">
                <a:solidFill>
                  <a:schemeClr val="bg1"/>
                </a:solidFill>
                <a:latin typeface="Calibri" panose="020F0502020204030204" pitchFamily="34" charset="0"/>
                <a:cs typeface="Calibri" panose="020F0502020204030204" pitchFamily="34" charset="0"/>
              </a:rPr>
              <a:t>Outliers were present for all the columns, performed the Outlier analysis via IQR method</a:t>
            </a:r>
          </a:p>
          <a:p>
            <a:pPr>
              <a:lnSpc>
                <a:spcPct val="100000"/>
              </a:lnSpc>
            </a:pPr>
            <a:r>
              <a:rPr lang="en-US" sz="1600" dirty="0">
                <a:solidFill>
                  <a:schemeClr val="bg1"/>
                </a:solidFill>
                <a:latin typeface="Calibri" panose="020F0502020204030204" pitchFamily="34" charset="0"/>
                <a:cs typeface="Calibri" panose="020F0502020204030204" pitchFamily="34" charset="0"/>
              </a:rPr>
              <a:t>Data engineering was done on the “DOB” column to extract features like `year`, `quarter`, `weekofyear`, `month`, `day`, `hour`, `minute`. further converted the Column as Age variable by subtracting the values with current year</a:t>
            </a:r>
          </a:p>
          <a:p>
            <a:pPr>
              <a:lnSpc>
                <a:spcPct val="100000"/>
              </a:lnSpc>
            </a:pPr>
            <a:r>
              <a:rPr lang="en-US" sz="1600" dirty="0">
                <a:solidFill>
                  <a:schemeClr val="bg1"/>
                </a:solidFill>
                <a:latin typeface="Calibri" panose="020F0502020204030204" pitchFamily="34" charset="0"/>
                <a:cs typeface="Calibri" panose="020F0502020204030204" pitchFamily="34" charset="0"/>
              </a:rPr>
              <a:t>Due to presence of Outliers, Performed Feature Scaling for all the numerical variables through </a:t>
            </a:r>
            <a:r>
              <a:rPr lang="en-US" sz="1600" b="1" dirty="0">
                <a:solidFill>
                  <a:schemeClr val="bg1"/>
                </a:solidFill>
                <a:latin typeface="Calibri" panose="020F0502020204030204" pitchFamily="34" charset="0"/>
                <a:cs typeface="Calibri" panose="020F0502020204030204" pitchFamily="34" charset="0"/>
              </a:rPr>
              <a:t>Standardization</a:t>
            </a:r>
            <a:r>
              <a:rPr lang="en-US" sz="1600" dirty="0">
                <a:solidFill>
                  <a:schemeClr val="bg1"/>
                </a:solidFill>
                <a:latin typeface="Calibri" panose="020F0502020204030204" pitchFamily="34" charset="0"/>
                <a:cs typeface="Calibri" panose="020F0502020204030204" pitchFamily="34" charset="0"/>
              </a:rPr>
              <a:t> </a:t>
            </a:r>
          </a:p>
          <a:p>
            <a:pPr>
              <a:lnSpc>
                <a:spcPct val="100000"/>
              </a:lnSpc>
            </a:pPr>
            <a:r>
              <a:rPr lang="en-US" sz="1600" dirty="0">
                <a:solidFill>
                  <a:schemeClr val="bg1"/>
                </a:solidFill>
                <a:latin typeface="Calibri" panose="020F0502020204030204" pitchFamily="34" charset="0"/>
                <a:cs typeface="Calibri" panose="020F0502020204030204" pitchFamily="34" charset="0"/>
              </a:rPr>
              <a:t>Through the VIF checks, No multicollinearity exists for any of the columns and each variable was independent to each other</a:t>
            </a:r>
          </a:p>
        </p:txBody>
      </p:sp>
    </p:spTree>
    <p:extLst>
      <p:ext uri="{BB962C8B-B14F-4D97-AF65-F5344CB8AC3E}">
        <p14:creationId xmlns:p14="http://schemas.microsoft.com/office/powerpoint/2010/main" val="181234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1A5EA-F78A-45D9-8199-1B40BD8E4906}"/>
              </a:ext>
            </a:extLst>
          </p:cNvPr>
          <p:cNvSpPr txBox="1"/>
          <p:nvPr/>
        </p:nvSpPr>
        <p:spPr>
          <a:xfrm>
            <a:off x="1198180" y="2144110"/>
            <a:ext cx="9561786" cy="1938992"/>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Different Regression models were tried out such as Linear Regression both SGD &amp; CFS, Decision Tree, Random forest &amp; Random forest using best parameters, Boosting algorithms like Adaboost, GradientBoosting &amp; XGBoost.</a:t>
            </a:r>
          </a:p>
          <a:p>
            <a:pPr marL="285750" indent="-285750">
              <a:lnSpc>
                <a:spcPct val="100000"/>
              </a:lnSpc>
              <a:buFont typeface="Arial" panose="020B0604020202020204" pitchFamily="34" charset="0"/>
              <a:buChar char="•"/>
            </a:pPr>
            <a:endParaRPr lang="en-US" sz="2000" dirty="0">
              <a:solidFill>
                <a:schemeClr val="bg1"/>
              </a:solidFill>
              <a:latin typeface="Calibri" panose="020F0502020204030204" pitchFamily="34" charset="0"/>
              <a:cs typeface="Calibri" panose="020F0502020204030204" pitchFamily="34" charset="0"/>
            </a:endParaRPr>
          </a:p>
          <a:p>
            <a:pPr marL="285750" indent="-285750">
              <a:lnSpc>
                <a:spcPct val="100000"/>
              </a:lnSpc>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Based on comparing the Evaluation metrics (RMSE &amp; MAPE), Model built using </a:t>
            </a:r>
            <a:r>
              <a:rPr lang="en-US" sz="2000" b="1" dirty="0">
                <a:solidFill>
                  <a:schemeClr val="bg1"/>
                </a:solidFill>
                <a:latin typeface="Calibri" panose="020F0502020204030204" pitchFamily="34" charset="0"/>
                <a:cs typeface="Calibri" panose="020F0502020204030204" pitchFamily="34" charset="0"/>
              </a:rPr>
              <a:t>“Random Forest” </a:t>
            </a:r>
            <a:r>
              <a:rPr lang="en-US" sz="2000" dirty="0">
                <a:solidFill>
                  <a:schemeClr val="bg1"/>
                </a:solidFill>
                <a:latin typeface="Calibri" panose="020F0502020204030204" pitchFamily="34" charset="0"/>
                <a:cs typeface="Calibri" panose="020F0502020204030204" pitchFamily="34" charset="0"/>
              </a:rPr>
              <a:t>technique provided Least error compared to all other techniques.</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705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9849-E566-464C-B1CF-384DEBF3E6A2}"/>
              </a:ext>
            </a:extLst>
          </p:cNvPr>
          <p:cNvSpPr>
            <a:spLocks noGrp="1"/>
          </p:cNvSpPr>
          <p:nvPr>
            <p:ph type="title"/>
          </p:nvPr>
        </p:nvSpPr>
        <p:spPr>
          <a:xfrm>
            <a:off x="999523" y="597885"/>
            <a:ext cx="9905998" cy="1478570"/>
          </a:xfrm>
        </p:spPr>
        <p:txBody>
          <a:bodyPr>
            <a:normAutofit/>
          </a:bodyPr>
          <a:lstStyle/>
          <a:p>
            <a:r>
              <a:rPr lang="en-IN" sz="3200" b="1" i="1" u="sng" dirty="0">
                <a:solidFill>
                  <a:schemeClr val="bg2"/>
                </a:solidFill>
                <a:latin typeface="Javanese Text" panose="02000000000000000000" pitchFamily="2" charset="0"/>
              </a:rPr>
              <a:t>Course Enrolled by students</a:t>
            </a:r>
          </a:p>
        </p:txBody>
      </p:sp>
      <p:pic>
        <p:nvPicPr>
          <p:cNvPr id="4" name="Picture 2">
            <a:extLst>
              <a:ext uri="{FF2B5EF4-FFF2-40B4-BE49-F238E27FC236}">
                <a16:creationId xmlns:a16="http://schemas.microsoft.com/office/drawing/2014/main" id="{84C39449-C08A-445B-BA67-396A235436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2764" y="1658144"/>
            <a:ext cx="7149830" cy="3541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BE7C2C-8DE9-4577-8D36-66F73DAADC10}"/>
              </a:ext>
            </a:extLst>
          </p:cNvPr>
          <p:cNvSpPr txBox="1"/>
          <p:nvPr/>
        </p:nvSpPr>
        <p:spPr>
          <a:xfrm>
            <a:off x="1902764" y="5541333"/>
            <a:ext cx="6823450" cy="584775"/>
          </a:xfrm>
          <a:prstGeom prst="rect">
            <a:avLst/>
          </a:prstGeom>
          <a:noFill/>
        </p:spPr>
        <p:txBody>
          <a:bodyPr wrap="square" rtlCol="0">
            <a:spAutoFit/>
          </a:bodyPr>
          <a:lstStyle/>
          <a:p>
            <a:r>
              <a:rPr lang="en-IN" sz="1600" dirty="0">
                <a:solidFill>
                  <a:schemeClr val="bg1"/>
                </a:solidFill>
                <a:latin typeface="Calibri" panose="020F0502020204030204" pitchFamily="34" charset="0"/>
                <a:cs typeface="Calibri" panose="020F0502020204030204" pitchFamily="34" charset="0"/>
              </a:rPr>
              <a:t>Majority of the students almost 91.96% are B.Tech/B.E graduates by this we can conclude that most students in India have B.Tech as their Highest Education</a:t>
            </a:r>
          </a:p>
        </p:txBody>
      </p:sp>
    </p:spTree>
    <p:extLst>
      <p:ext uri="{BB962C8B-B14F-4D97-AF65-F5344CB8AC3E}">
        <p14:creationId xmlns:p14="http://schemas.microsoft.com/office/powerpoint/2010/main" val="226089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0AC7-265B-4708-90FD-39742883C592}"/>
              </a:ext>
            </a:extLst>
          </p:cNvPr>
          <p:cNvSpPr>
            <a:spLocks noGrp="1"/>
          </p:cNvSpPr>
          <p:nvPr>
            <p:ph type="title"/>
          </p:nvPr>
        </p:nvSpPr>
        <p:spPr>
          <a:xfrm>
            <a:off x="959589" y="368245"/>
            <a:ext cx="10272821" cy="1478570"/>
          </a:xfrm>
        </p:spPr>
        <p:txBody>
          <a:bodyPr>
            <a:normAutofit/>
          </a:bodyPr>
          <a:lstStyle/>
          <a:p>
            <a:r>
              <a:rPr lang="en-IN" sz="2400" b="1" i="1" u="sng" dirty="0">
                <a:solidFill>
                  <a:schemeClr val="bg2"/>
                </a:solidFill>
                <a:latin typeface="Javanese Text" panose="02000000000000000000" pitchFamily="2" charset="0"/>
              </a:rPr>
              <a:t>Core Specializations students consider for graduation</a:t>
            </a:r>
          </a:p>
        </p:txBody>
      </p:sp>
      <p:pic>
        <p:nvPicPr>
          <p:cNvPr id="4" name="Picture 2">
            <a:extLst>
              <a:ext uri="{FF2B5EF4-FFF2-40B4-BE49-F238E27FC236}">
                <a16:creationId xmlns:a16="http://schemas.microsoft.com/office/drawing/2014/main" id="{A81E4322-AF2A-43CC-840E-297D4DE7FC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2" y="1277007"/>
            <a:ext cx="8882283" cy="41902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162673-AA71-4CEB-A758-A04F5D0CAD6A}"/>
              </a:ext>
            </a:extLst>
          </p:cNvPr>
          <p:cNvSpPr txBox="1"/>
          <p:nvPr/>
        </p:nvSpPr>
        <p:spPr>
          <a:xfrm flipH="1">
            <a:off x="1701097" y="5549462"/>
            <a:ext cx="8081406"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Calibri" panose="020F0502020204030204" pitchFamily="34" charset="0"/>
                <a:cs typeface="Calibri" panose="020F0502020204030204" pitchFamily="34" charset="0"/>
              </a:rPr>
              <a:t>Majority of the students have been enrolled in “Computer Science &amp; Engineering” specialization or Computer related course like programming, networking, etc.</a:t>
            </a:r>
          </a:p>
          <a:p>
            <a:pPr marL="285750" indent="-285750">
              <a:buFont typeface="Arial" panose="020B0604020202020204" pitchFamily="34" charset="0"/>
              <a:buChar char="•"/>
            </a:pPr>
            <a:r>
              <a:rPr lang="en-IN" sz="1600" dirty="0">
                <a:solidFill>
                  <a:schemeClr val="bg1"/>
                </a:solidFill>
                <a:latin typeface="Calibri" panose="020F0502020204030204" pitchFamily="34" charset="0"/>
                <a:cs typeface="Calibri" panose="020F0502020204030204" pitchFamily="34" charset="0"/>
              </a:rPr>
              <a:t>Electronics &amp; communications is next specialization after CSE, to which most of the students choose as their specialization.</a:t>
            </a:r>
          </a:p>
        </p:txBody>
      </p:sp>
    </p:spTree>
    <p:extLst>
      <p:ext uri="{BB962C8B-B14F-4D97-AF65-F5344CB8AC3E}">
        <p14:creationId xmlns:p14="http://schemas.microsoft.com/office/powerpoint/2010/main" val="313359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CCDB-3512-4D16-9842-D6A22631D13C}"/>
              </a:ext>
            </a:extLst>
          </p:cNvPr>
          <p:cNvSpPr>
            <a:spLocks noGrp="1"/>
          </p:cNvSpPr>
          <p:nvPr>
            <p:ph type="title"/>
          </p:nvPr>
        </p:nvSpPr>
        <p:spPr>
          <a:xfrm>
            <a:off x="1141413" y="752525"/>
            <a:ext cx="9905998" cy="1478570"/>
          </a:xfrm>
        </p:spPr>
        <p:txBody>
          <a:bodyPr>
            <a:normAutofit/>
          </a:bodyPr>
          <a:lstStyle/>
          <a:p>
            <a:r>
              <a:rPr lang="en-US" sz="3200" b="1" i="1" u="sng" dirty="0">
                <a:solidFill>
                  <a:schemeClr val="bg2"/>
                </a:solidFill>
              </a:rPr>
              <a:t>Further improvements:</a:t>
            </a:r>
            <a:endParaRPr lang="en-IN" sz="3200" b="1" i="1" u="sng" dirty="0">
              <a:solidFill>
                <a:schemeClr val="bg2"/>
              </a:solidFill>
            </a:endParaRPr>
          </a:p>
        </p:txBody>
      </p:sp>
      <p:sp>
        <p:nvSpPr>
          <p:cNvPr id="3" name="Content Placeholder 2">
            <a:extLst>
              <a:ext uri="{FF2B5EF4-FFF2-40B4-BE49-F238E27FC236}">
                <a16:creationId xmlns:a16="http://schemas.microsoft.com/office/drawing/2014/main" id="{3662AB78-7F0A-4998-8695-46EDFE32A2F4}"/>
              </a:ext>
            </a:extLst>
          </p:cNvPr>
          <p:cNvSpPr>
            <a:spLocks noGrp="1"/>
          </p:cNvSpPr>
          <p:nvPr>
            <p:ph idx="1"/>
          </p:nvPr>
        </p:nvSpPr>
        <p:spPr>
          <a:xfrm>
            <a:off x="1141413" y="2097088"/>
            <a:ext cx="9905999" cy="1936258"/>
          </a:xfrm>
        </p:spPr>
        <p:txBody>
          <a:bodyPr/>
          <a:lstStyle/>
          <a:p>
            <a:r>
              <a:rPr lang="en-US" dirty="0">
                <a:solidFill>
                  <a:schemeClr val="bg1"/>
                </a:solidFill>
                <a:latin typeface="Calibri" panose="020F0502020204030204" pitchFamily="34" charset="0"/>
                <a:cs typeface="Calibri" panose="020F0502020204030204" pitchFamily="34" charset="0"/>
              </a:rPr>
              <a:t>Feature selection techniques such as forward elimination, backward elimination and RFE method can be used to select features for further improvements.</a:t>
            </a:r>
            <a:endParaRPr lang="en-IN" dirty="0">
              <a:solidFill>
                <a:schemeClr val="bg1"/>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74347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626</TotalTime>
  <Words>639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Calibri</vt:lpstr>
      <vt:lpstr>Century</vt:lpstr>
      <vt:lpstr>Courier New</vt:lpstr>
      <vt:lpstr>Javanese Text</vt:lpstr>
      <vt:lpstr>Tw Cen MT</vt:lpstr>
      <vt:lpstr>Circuit</vt:lpstr>
      <vt:lpstr>Engineering Graduate Salary Prediction</vt:lpstr>
      <vt:lpstr>Problem Statement:</vt:lpstr>
      <vt:lpstr>Business Use:</vt:lpstr>
      <vt:lpstr>Approach:</vt:lpstr>
      <vt:lpstr>Findings and the methods used:</vt:lpstr>
      <vt:lpstr>PowerPoint Presentation</vt:lpstr>
      <vt:lpstr>Course Enrolled by students</vt:lpstr>
      <vt:lpstr>Core Specializations students consider for graduation</vt:lpstr>
      <vt:lpstr>Further improvements: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Graduate Salary Prediction</dc:title>
  <dc:creator>MEGHANA D U</dc:creator>
  <cp:lastModifiedBy>MEGHANA D U</cp:lastModifiedBy>
  <cp:revision>5</cp:revision>
  <dcterms:created xsi:type="dcterms:W3CDTF">2021-11-21T09:09:56Z</dcterms:created>
  <dcterms:modified xsi:type="dcterms:W3CDTF">2021-12-17T21:18:02Z</dcterms:modified>
</cp:coreProperties>
</file>