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73"/>
  </p:normalViewPr>
  <p:slideViewPr>
    <p:cSldViewPr snapToGrid="0" snapToObjects="1">
      <p:cViewPr>
        <p:scale>
          <a:sx n="78" d="100"/>
          <a:sy n="78" d="100"/>
        </p:scale>
        <p:origin x="-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66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F1AAE9F-10CD-1649-95DF-D2E37B201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62" y="8059891"/>
            <a:ext cx="3319913" cy="21093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A2746E7-42CF-DE46-9552-08793D83B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634" y="2353517"/>
            <a:ext cx="3918436" cy="2410993"/>
          </a:xfrm>
          <a:prstGeom prst="rect">
            <a:avLst/>
          </a:prstGeom>
        </p:spPr>
      </p:pic>
      <p:sp>
        <p:nvSpPr>
          <p:cNvPr id="312" name="Line"/>
          <p:cNvSpPr/>
          <p:nvPr/>
        </p:nvSpPr>
        <p:spPr>
          <a:xfrm flipV="1">
            <a:off x="224321" y="10518061"/>
            <a:ext cx="13500000" cy="9518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15" name="Square"/>
          <p:cNvSpPr/>
          <p:nvPr/>
        </p:nvSpPr>
        <p:spPr>
          <a:xfrm>
            <a:off x="1198395" y="6214625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graphicFrame>
        <p:nvGraphicFramePr>
          <p:cNvPr id="317" name="Table"/>
          <p:cNvGraphicFramePr/>
          <p:nvPr>
            <p:extLst>
              <p:ext uri="{D42A27DB-BD31-4B8C-83A1-F6EECF244321}">
                <p14:modId xmlns:p14="http://schemas.microsoft.com/office/powerpoint/2010/main" val="357198873"/>
              </p:ext>
            </p:extLst>
          </p:nvPr>
        </p:nvGraphicFramePr>
        <p:xfrm>
          <a:off x="4680000" y="3609309"/>
          <a:ext cx="3918436" cy="3277974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26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952">
                <a:tc>
                  <a:txBody>
                    <a:bodyPr/>
                    <a:lstStyle/>
                    <a:p>
                      <a:pPr indent="50800"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r>
                        <a:rPr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escription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22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na_interpolation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cs typeface="Source Sans Pro"/>
                          <a:sym typeface="Helvetica Light"/>
                        </a:rPr>
                        <a:t>  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cs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cs typeface="Source Sans Pro"/>
                          <a:sym typeface="Helvetica Light"/>
                        </a:rPr>
                        <a:t> Interpolation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08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sym typeface="Helvetica Light"/>
                        </a:rPr>
                        <a:t>na_kalman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Kalman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Smoothing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12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sym typeface="Helvetica Light"/>
                        </a:rPr>
                        <a:t>na_locf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Last Observation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Carried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Forward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0051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sym typeface="Helvetica Light"/>
                        </a:rPr>
                        <a:t>na_ma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Moving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Average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288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sym typeface="Helvetica Light"/>
                        </a:rPr>
                        <a:t>na_mean</a:t>
                      </a:r>
                      <a:endParaRPr lang="de-DE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sym typeface="Helvetica Light"/>
                      </a:endParaRP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Mean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Value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2951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na_random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Imputation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Random Sample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6903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na_remove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Remove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Missing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Values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6475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na_replace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Replace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Missing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Values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by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a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Defined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Value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482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na_seadec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Seasonally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Decomposed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Imputation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211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5080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   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 Semibold"/>
                          <a:cs typeface="Source Sans Pro"/>
                          <a:sym typeface="Helvetica Light"/>
                        </a:rPr>
                        <a:t>na_seasplit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bg1">
                        <a:alpha val="25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Seasonally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Splitted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Helvetica Light"/>
                        </a:rPr>
                        <a:t> Imputation</a:t>
                      </a:r>
                    </a:p>
                  </a:txBody>
                  <a:tcPr marL="123825" marR="123825" marT="57150" marB="57150" anchor="ctr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bg1">
                        <a:alpha val="251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 flipV="1">
            <a:off x="9180000" y="1440000"/>
            <a:ext cx="3097217" cy="502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19" name="Basics"/>
          <p:cNvSpPr txBox="1"/>
          <p:nvPr/>
        </p:nvSpPr>
        <p:spPr>
          <a:xfrm>
            <a:off x="324000" y="1548000"/>
            <a:ext cx="103233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Mission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354952" y="10542175"/>
            <a:ext cx="13500000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CC BY-SA      •      Steffen Moritz      •      </a:t>
            </a:r>
            <a:r>
              <a:rPr lang="en-AU" sz="900" b="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steffen.moritz@gmail.com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 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</a:rPr>
              <a:t> •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  https://github.com/SteffenMoritz/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imputeTS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package version  3.1      •       Updated: July 2020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4000" y="1980000"/>
            <a:ext cx="3780000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AU" b="1" dirty="0">
                <a:latin typeface="+mn-lt"/>
              </a:rPr>
              <a:t>Missing Data </a:t>
            </a:r>
            <a:r>
              <a:rPr lang="en-AU" dirty="0">
                <a:latin typeface="+mn-lt"/>
              </a:rPr>
              <a:t>is nearly everywhere. Also in time series, especially in sensor recordings missing data is common.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324000" y="2484000"/>
            <a:ext cx="3657596" cy="235813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700" tIns="12700" rIns="12700" bIns="1270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AU" sz="1300" i="1" dirty="0" err="1">
                <a:solidFill>
                  <a:schemeClr val="tx1"/>
                </a:solidFill>
                <a:ea typeface="+mj-ea"/>
              </a:rPr>
              <a:t>imputeTS</a:t>
            </a:r>
            <a:r>
              <a:rPr lang="en-AU" sz="1300" b="0" i="1" dirty="0">
                <a:solidFill>
                  <a:schemeClr val="tx1"/>
                </a:solidFill>
                <a:ea typeface="+mj-ea"/>
              </a:rPr>
              <a:t>  helps you with your missing data problems.</a:t>
            </a:r>
          </a:p>
        </p:txBody>
      </p:sp>
      <p:sp>
        <p:nvSpPr>
          <p:cNvPr id="326" name="Manipulate Variables"/>
          <p:cNvSpPr txBox="1"/>
          <p:nvPr/>
        </p:nvSpPr>
        <p:spPr>
          <a:xfrm>
            <a:off x="9180000" y="1556604"/>
            <a:ext cx="3433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Imputation Analysis Plots</a:t>
            </a:r>
          </a:p>
        </p:txBody>
      </p:sp>
      <p:sp>
        <p:nvSpPr>
          <p:cNvPr id="330" name="Line"/>
          <p:cNvSpPr/>
          <p:nvPr/>
        </p:nvSpPr>
        <p:spPr>
          <a:xfrm>
            <a:off x="323328" y="1476000"/>
            <a:ext cx="378000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494527"/>
            <a:ext cx="11603059" cy="803346"/>
          </a:xfrm>
          <a:prstGeom prst="rect">
            <a:avLst/>
          </a:prstGeom>
          <a:noFill/>
        </p:spPr>
        <p:txBody>
          <a:bodyPr lIns="0" tIns="0" rIns="0" bIns="0" anchor="t">
            <a:normAutofit fontScale="90000"/>
          </a:bodyPr>
          <a:lstStyle/>
          <a:p>
            <a:r>
              <a:rPr lang="en-AU" sz="4400">
                <a:solidFill>
                  <a:schemeClr val="bg1">
                    <a:lumMod val="50000"/>
                  </a:schemeClr>
                </a:solidFill>
                <a:latin typeface="Source Sans Pro Semibold"/>
                <a:ea typeface="Source Sans Pro Semibold"/>
                <a:cs typeface="Source Sans Pro Semibold"/>
              </a:rPr>
              <a:t>Time Series Imputation with imputeTS</a:t>
            </a:r>
            <a:r>
              <a:rPr lang="en-AU" sz="4000">
                <a:latin typeface="Source Sans Pro Semibold"/>
                <a:ea typeface="Source Sans Pro Semibold"/>
                <a:cs typeface="Source Sans Pro Semibold"/>
              </a:rPr>
              <a:t>: </a:t>
            </a:r>
            <a:r>
              <a:rPr lang="en-AU" sz="4000">
                <a:solidFill>
                  <a:schemeClr val="tx1"/>
                </a:solidFill>
                <a:latin typeface="Source Sans Pro Semibold"/>
                <a:ea typeface="Source Sans Pro Semibold"/>
                <a:cs typeface="Source Sans Pro Semibold"/>
              </a:rPr>
              <a:t>: </a:t>
            </a:r>
            <a:r>
              <a:rPr lang="en-AU" sz="3300">
                <a:solidFill>
                  <a:schemeClr val="tx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AU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485588" y="3858475"/>
            <a:ext cx="269683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AU" dirty="0"/>
              <a:t>Imputation Functions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485588" y="4509312"/>
            <a:ext cx="2407514" cy="200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rPr lang="en-AU" dirty="0"/>
              <a:t>Missing Data Visualizations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486000" y="5193625"/>
            <a:ext cx="2426503" cy="25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rPr lang="en-AU" dirty="0"/>
              <a:t>Stats and Datasets</a:t>
            </a:r>
          </a:p>
        </p:txBody>
      </p:sp>
      <p:sp>
        <p:nvSpPr>
          <p:cNvPr id="340" name="Line"/>
          <p:cNvSpPr/>
          <p:nvPr/>
        </p:nvSpPr>
        <p:spPr>
          <a:xfrm flipV="1">
            <a:off x="4679999" y="1476000"/>
            <a:ext cx="3960000" cy="9517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59" name="Line"/>
          <p:cNvSpPr/>
          <p:nvPr/>
        </p:nvSpPr>
        <p:spPr>
          <a:xfrm>
            <a:off x="9179999" y="5367342"/>
            <a:ext cx="432000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364" name="FONTS"/>
          <p:cNvSpPr txBox="1"/>
          <p:nvPr/>
        </p:nvSpPr>
        <p:spPr>
          <a:xfrm>
            <a:off x="4680000" y="3384652"/>
            <a:ext cx="18755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AU" dirty="0"/>
              <a:t>List of available Algorithms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180000" y="9473958"/>
            <a:ext cx="67486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AU" dirty="0"/>
              <a:t>CITATION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180000" y="5730646"/>
            <a:ext cx="428232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The functions also work well in tidy style pipe workflows. Here an example of first using imputation and later forecasting and plotting. 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680000" y="1548000"/>
            <a:ext cx="153567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Imputation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9180000" y="5439342"/>
            <a:ext cx="143308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Workflows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433" y="14591"/>
            <a:ext cx="1593470" cy="1839973"/>
          </a:xfrm>
          <a:prstGeom prst="rect">
            <a:avLst/>
          </a:prstGeom>
        </p:spPr>
      </p:pic>
      <p:sp>
        <p:nvSpPr>
          <p:cNvPr id="145" name="Useful Elements">
            <a:extLst>
              <a:ext uri="{FF2B5EF4-FFF2-40B4-BE49-F238E27FC236}">
                <a16:creationId xmlns:a16="http://schemas.microsoft.com/office/drawing/2014/main" id="{476E5553-6E51-214D-B671-730E274BCA44}"/>
              </a:ext>
            </a:extLst>
          </p:cNvPr>
          <p:cNvSpPr txBox="1"/>
          <p:nvPr/>
        </p:nvSpPr>
        <p:spPr>
          <a:xfrm>
            <a:off x="9180000" y="7416000"/>
            <a:ext cx="119263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Datasets</a:t>
            </a:r>
          </a:p>
        </p:txBody>
      </p:sp>
      <p:graphicFrame>
        <p:nvGraphicFramePr>
          <p:cNvPr id="146" name="Table">
            <a:extLst>
              <a:ext uri="{FF2B5EF4-FFF2-40B4-BE49-F238E27FC236}">
                <a16:creationId xmlns:a16="http://schemas.microsoft.com/office/drawing/2014/main" id="{1434A33C-D9EB-F54C-9DBC-974B996F6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061681"/>
              </p:ext>
            </p:extLst>
          </p:nvPr>
        </p:nvGraphicFramePr>
        <p:xfrm>
          <a:off x="9180000" y="8026552"/>
          <a:ext cx="3995804" cy="1327275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11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365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r>
                        <a:rPr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escription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3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b="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tsAirgap</a:t>
                      </a:r>
                      <a:endParaRPr lang="de-DE" sz="1100" b="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Monthly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totals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of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international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airline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passengers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.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latin typeface="+mn-lt"/>
                          <a:sym typeface="Source Sans Pro"/>
                        </a:rPr>
                        <a:t>144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Observations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/ 13 NAs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8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b="0" i="0" dirty="0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tsNH4</a:t>
                      </a:r>
                      <a:endParaRPr sz="1100" b="0" i="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NH4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concentration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 in a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wastewater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system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.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3552 </a:t>
                      </a:r>
                      <a:r>
                        <a:rPr lang="de-DE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observations</a:t>
                      </a:r>
                      <a:r>
                        <a:rPr lang="de-DE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Source Sans Pro"/>
                          <a:sym typeface="Source Sans Pro"/>
                        </a:rPr>
                        <a:t> / 883 NAs</a:t>
                      </a:r>
                      <a:endParaRPr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67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tsHeating</a:t>
                      </a:r>
                      <a:endParaRPr sz="110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>
                          <a:latin typeface="+mn-lt"/>
                          <a:sym typeface="Source Sans Pro"/>
                        </a:rPr>
                        <a:t>A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heating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systems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supply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temperature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.      </a:t>
                      </a:r>
                    </a:p>
                    <a:p>
                      <a:pPr indent="63500" algn="l" defTabSz="914400"/>
                      <a:r>
                        <a:rPr lang="de-DE" sz="1100" dirty="0">
                          <a:latin typeface="+mn-lt"/>
                          <a:sym typeface="Source Sans Pro"/>
                        </a:rPr>
                        <a:t>606837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observations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/ 57391 NAs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1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ggplot(mpg, aes(hwy, cty)) +…">
            <a:extLst>
              <a:ext uri="{FF2B5EF4-FFF2-40B4-BE49-F238E27FC236}">
                <a16:creationId xmlns:a16="http://schemas.microsoft.com/office/drawing/2014/main" id="{078082E4-B0D1-AA45-9AFD-5C0FB245F791}"/>
              </a:ext>
            </a:extLst>
          </p:cNvPr>
          <p:cNvSpPr txBox="1"/>
          <p:nvPr/>
        </p:nvSpPr>
        <p:spPr>
          <a:xfrm>
            <a:off x="9252000" y="6275438"/>
            <a:ext cx="3066646" cy="838610"/>
          </a:xfrm>
          <a:prstGeom prst="rect">
            <a:avLst/>
          </a:prstGeom>
          <a:solidFill>
            <a:srgbClr val="FFFFFF"/>
          </a:solidFill>
          <a:ln w="12700">
            <a:solidFill>
              <a:srgbClr val="649F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library(“forecast”)</a:t>
            </a:r>
          </a:p>
          <a:p>
            <a:r>
              <a:rPr lang="en-AU" sz="1100" b="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tsAirgap</a:t>
            </a:r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 %&gt;% </a:t>
            </a:r>
            <a:r>
              <a:rPr lang="en-AU" sz="1100" b="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na_interpolation</a:t>
            </a:r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() %&gt;% </a:t>
            </a:r>
            <a:r>
              <a:rPr lang="en-AU" sz="1100" b="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ets</a:t>
            </a:r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() %&gt;% forecast(h=36) %&gt;% </a:t>
            </a:r>
            <a:r>
              <a:rPr lang="en-AU" sz="1100" b="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autoplot</a:t>
            </a:r>
            <a:r>
              <a:rPr lang="en-AU" sz="1100" b="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Menlo"/>
              </a:rPr>
              <a:t>()</a:t>
            </a:r>
          </a:p>
        </p:txBody>
      </p:sp>
      <p:sp>
        <p:nvSpPr>
          <p:cNvPr id="148" name="Line">
            <a:extLst>
              <a:ext uri="{FF2B5EF4-FFF2-40B4-BE49-F238E27FC236}">
                <a16:creationId xmlns:a16="http://schemas.microsoft.com/office/drawing/2014/main" id="{995CB6F9-FC21-324B-9A5B-654ADDFC27B6}"/>
              </a:ext>
            </a:extLst>
          </p:cNvPr>
          <p:cNvSpPr/>
          <p:nvPr/>
        </p:nvSpPr>
        <p:spPr>
          <a:xfrm flipV="1">
            <a:off x="324000" y="6120000"/>
            <a:ext cx="3780000" cy="9517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149" name="Layout Suggestions">
            <a:extLst>
              <a:ext uri="{FF2B5EF4-FFF2-40B4-BE49-F238E27FC236}">
                <a16:creationId xmlns:a16="http://schemas.microsoft.com/office/drawing/2014/main" id="{76044C41-72E9-A143-9497-E44DB05964C6}"/>
              </a:ext>
            </a:extLst>
          </p:cNvPr>
          <p:cNvSpPr txBox="1"/>
          <p:nvPr/>
        </p:nvSpPr>
        <p:spPr>
          <a:xfrm>
            <a:off x="324000" y="6192000"/>
            <a:ext cx="85279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Scope</a:t>
            </a:r>
          </a:p>
        </p:txBody>
      </p:sp>
      <p:sp>
        <p:nvSpPr>
          <p:cNvPr id="15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D3C03AC3-1DFC-1348-BF38-9FF13E808E76}"/>
              </a:ext>
            </a:extLst>
          </p:cNvPr>
          <p:cNvSpPr txBox="1"/>
          <p:nvPr/>
        </p:nvSpPr>
        <p:spPr>
          <a:xfrm>
            <a:off x="9180000" y="9674177"/>
            <a:ext cx="3488981" cy="81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Source Sans Pro"/>
                <a:ea typeface="Source Sans Pro"/>
                <a:cs typeface="Source Sans Pro"/>
                <a:sym typeface="Source Sans Pro"/>
              </a:rPr>
              <a:t>You can cite </a:t>
            </a:r>
            <a:r>
              <a:rPr lang="en-AU" dirty="0" err="1">
                <a:latin typeface="Source Sans Pro"/>
                <a:ea typeface="Source Sans Pro"/>
                <a:cs typeface="Source Sans Pro"/>
                <a:sym typeface="Source Sans Pro"/>
              </a:rPr>
              <a:t>imputeTS</a:t>
            </a:r>
            <a:r>
              <a:rPr lang="en-AU" dirty="0">
                <a:latin typeface="Source Sans Pro"/>
                <a:ea typeface="Source Sans Pro"/>
                <a:cs typeface="Source Sans Pro"/>
                <a:sym typeface="Source Sans Pro"/>
              </a:rPr>
              <a:t> the following: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de-DE" b="0" dirty="0">
                <a:sym typeface="Source Sans Pro Light"/>
              </a:rPr>
              <a:t>Moritz, Steffen </a:t>
            </a:r>
            <a:r>
              <a:rPr lang="de-DE" b="0" dirty="0" err="1">
                <a:sym typeface="Source Sans Pro Light"/>
              </a:rPr>
              <a:t>and</a:t>
            </a:r>
            <a:r>
              <a:rPr lang="de-DE" b="0" dirty="0">
                <a:sym typeface="Source Sans Pro Light"/>
              </a:rPr>
              <a:t> Bartz-Beielstein, Thomas. "imputeTS: Time Series </a:t>
            </a:r>
            <a:r>
              <a:rPr lang="de-DE" b="0" dirty="0" err="1">
                <a:sym typeface="Source Sans Pro Light"/>
              </a:rPr>
              <a:t>Missing</a:t>
            </a:r>
            <a:r>
              <a:rPr lang="de-DE" b="0" dirty="0">
                <a:sym typeface="Source Sans Pro Light"/>
              </a:rPr>
              <a:t> Value Imputation in R." R Journal 9.1 (2017). </a:t>
            </a:r>
            <a:r>
              <a:rPr lang="de-DE" b="0" dirty="0" err="1">
                <a:sym typeface="Source Sans Pro Light"/>
              </a:rPr>
              <a:t>doi</a:t>
            </a:r>
            <a:r>
              <a:rPr lang="de-DE" b="0" dirty="0">
                <a:sym typeface="Source Sans Pro Light"/>
              </a:rPr>
              <a:t>: 10.32614/RJ-2017-009.</a:t>
            </a:r>
            <a:endParaRPr lang="en-AU" dirty="0"/>
          </a:p>
        </p:txBody>
      </p:sp>
      <p:sp>
        <p:nvSpPr>
          <p:cNvPr id="15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305A684-42E7-BB4C-8EDD-816C4128B47E}"/>
              </a:ext>
            </a:extLst>
          </p:cNvPr>
          <p:cNvSpPr txBox="1"/>
          <p:nvPr/>
        </p:nvSpPr>
        <p:spPr>
          <a:xfrm>
            <a:off x="9180000" y="7718383"/>
            <a:ext cx="4198162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The package includes three datasets for imputation experiments.</a:t>
            </a:r>
          </a:p>
        </p:txBody>
      </p:sp>
      <p:sp>
        <p:nvSpPr>
          <p:cNvPr id="160" name="Google Shape;481;p38">
            <a:extLst>
              <a:ext uri="{FF2B5EF4-FFF2-40B4-BE49-F238E27FC236}">
                <a16:creationId xmlns:a16="http://schemas.microsoft.com/office/drawing/2014/main" id="{8F711856-F69A-7243-9B49-C556E0A5C9FA}"/>
              </a:ext>
            </a:extLst>
          </p:cNvPr>
          <p:cNvSpPr/>
          <p:nvPr/>
        </p:nvSpPr>
        <p:spPr>
          <a:xfrm>
            <a:off x="3528000" y="4037791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solidFill>
            <a:srgbClr val="649FD5"/>
          </a:solidFill>
          <a:ln w="12700"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61" name="Google Shape;434;p38">
            <a:extLst>
              <a:ext uri="{FF2B5EF4-FFF2-40B4-BE49-F238E27FC236}">
                <a16:creationId xmlns:a16="http://schemas.microsoft.com/office/drawing/2014/main" id="{292CC1E0-EC00-9D46-98AE-5C9240656CDC}"/>
              </a:ext>
            </a:extLst>
          </p:cNvPr>
          <p:cNvGrpSpPr/>
          <p:nvPr/>
        </p:nvGrpSpPr>
        <p:grpSpPr>
          <a:xfrm>
            <a:off x="3528000" y="5269025"/>
            <a:ext cx="279165" cy="407909"/>
            <a:chOff x="596350" y="929175"/>
            <a:chExt cx="407950" cy="497475"/>
          </a:xfrm>
        </p:grpSpPr>
        <p:sp>
          <p:nvSpPr>
            <p:cNvPr id="162" name="Google Shape;435;p38">
              <a:extLst>
                <a:ext uri="{FF2B5EF4-FFF2-40B4-BE49-F238E27FC236}">
                  <a16:creationId xmlns:a16="http://schemas.microsoft.com/office/drawing/2014/main" id="{6021FE9C-4F01-644C-A527-7F7F24F6BA57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3" name="Google Shape;436;p38">
              <a:extLst>
                <a:ext uri="{FF2B5EF4-FFF2-40B4-BE49-F238E27FC236}">
                  <a16:creationId xmlns:a16="http://schemas.microsoft.com/office/drawing/2014/main" id="{4BCE16E5-0B2E-9A4A-9C8F-98455F453DF6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" name="Google Shape;437;p38">
              <a:extLst>
                <a:ext uri="{FF2B5EF4-FFF2-40B4-BE49-F238E27FC236}">
                  <a16:creationId xmlns:a16="http://schemas.microsoft.com/office/drawing/2014/main" id="{EB0813B3-5B91-EB45-AFFD-79E6A3A50D81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438;p38">
              <a:extLst>
                <a:ext uri="{FF2B5EF4-FFF2-40B4-BE49-F238E27FC236}">
                  <a16:creationId xmlns:a16="http://schemas.microsoft.com/office/drawing/2014/main" id="{E6034541-F591-2643-9FDF-F205BC4BC9C6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6" name="Google Shape;439;p38">
              <a:extLst>
                <a:ext uri="{FF2B5EF4-FFF2-40B4-BE49-F238E27FC236}">
                  <a16:creationId xmlns:a16="http://schemas.microsoft.com/office/drawing/2014/main" id="{5BE5EAEB-A085-6D4B-985C-B07264F0DF51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7" name="Google Shape;440;p38">
              <a:extLst>
                <a:ext uri="{FF2B5EF4-FFF2-40B4-BE49-F238E27FC236}">
                  <a16:creationId xmlns:a16="http://schemas.microsoft.com/office/drawing/2014/main" id="{0965AFA8-2ABE-C34D-A35E-E5C335C5F26F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8" name="Google Shape;441;p38">
              <a:extLst>
                <a:ext uri="{FF2B5EF4-FFF2-40B4-BE49-F238E27FC236}">
                  <a16:creationId xmlns:a16="http://schemas.microsoft.com/office/drawing/2014/main" id="{5BDE6A3C-DA3F-9F43-904C-4DECC194F5CD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69" name="Google Shape;604;p38">
            <a:extLst>
              <a:ext uri="{FF2B5EF4-FFF2-40B4-BE49-F238E27FC236}">
                <a16:creationId xmlns:a16="http://schemas.microsoft.com/office/drawing/2014/main" id="{9884931E-5D02-7449-A3A2-73113D97A74A}"/>
              </a:ext>
            </a:extLst>
          </p:cNvPr>
          <p:cNvGrpSpPr/>
          <p:nvPr/>
        </p:nvGrpSpPr>
        <p:grpSpPr>
          <a:xfrm>
            <a:off x="3528000" y="4701726"/>
            <a:ext cx="369505" cy="268183"/>
            <a:chOff x="4604550" y="3714775"/>
            <a:chExt cx="439625" cy="319075"/>
          </a:xfrm>
        </p:grpSpPr>
        <p:sp>
          <p:nvSpPr>
            <p:cNvPr id="170" name="Google Shape;605;p38">
              <a:extLst>
                <a:ext uri="{FF2B5EF4-FFF2-40B4-BE49-F238E27FC236}">
                  <a16:creationId xmlns:a16="http://schemas.microsoft.com/office/drawing/2014/main" id="{8B0877C9-0DAF-4449-87D5-26C17497C375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" name="Google Shape;606;p38">
              <a:extLst>
                <a:ext uri="{FF2B5EF4-FFF2-40B4-BE49-F238E27FC236}">
                  <a16:creationId xmlns:a16="http://schemas.microsoft.com/office/drawing/2014/main" id="{D281F8E9-AE09-6F4A-9792-D2BEA23FAFFD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ln w="12700">
              <a:solidFill>
                <a:schemeClr val="accent6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72" name="Line">
            <a:extLst>
              <a:ext uri="{FF2B5EF4-FFF2-40B4-BE49-F238E27FC236}">
                <a16:creationId xmlns:a16="http://schemas.microsoft.com/office/drawing/2014/main" id="{370F9260-89FB-9543-98B3-661B39659206}"/>
              </a:ext>
            </a:extLst>
          </p:cNvPr>
          <p:cNvSpPr/>
          <p:nvPr/>
        </p:nvSpPr>
        <p:spPr>
          <a:xfrm>
            <a:off x="324000" y="2994797"/>
            <a:ext cx="3780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173" name="Logistics">
            <a:extLst>
              <a:ext uri="{FF2B5EF4-FFF2-40B4-BE49-F238E27FC236}">
                <a16:creationId xmlns:a16="http://schemas.microsoft.com/office/drawing/2014/main" id="{068B5CF0-0A3A-734A-889D-580FD3A63DF6}"/>
              </a:ext>
            </a:extLst>
          </p:cNvPr>
          <p:cNvSpPr txBox="1"/>
          <p:nvPr/>
        </p:nvSpPr>
        <p:spPr>
          <a:xfrm>
            <a:off x="324000" y="3065094"/>
            <a:ext cx="119263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Features</a:t>
            </a:r>
          </a:p>
        </p:txBody>
      </p:sp>
      <p:sp>
        <p:nvSpPr>
          <p:cNvPr id="174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35B2FDB4-2524-3A44-9AE4-8DADE6A5FD00}"/>
              </a:ext>
            </a:extLst>
          </p:cNvPr>
          <p:cNvSpPr txBox="1"/>
          <p:nvPr/>
        </p:nvSpPr>
        <p:spPr>
          <a:xfrm>
            <a:off x="648000" y="4081427"/>
            <a:ext cx="2582486" cy="56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AU" dirty="0">
                <a:latin typeface="+mn-lt"/>
              </a:rPr>
              <a:t>Several algorithms for replacing NAs with reasonable values (imputation).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sp>
        <p:nvSpPr>
          <p:cNvPr id="175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533FE54-ED00-F54E-B24A-D7461AAC9D6A}"/>
              </a:ext>
            </a:extLst>
          </p:cNvPr>
          <p:cNvSpPr txBox="1"/>
          <p:nvPr/>
        </p:nvSpPr>
        <p:spPr>
          <a:xfrm>
            <a:off x="648000" y="4724099"/>
            <a:ext cx="2814038" cy="56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AU" dirty="0">
                <a:latin typeface="+mn-lt"/>
              </a:rPr>
              <a:t>Plots for analysis of the distribution of NAs, patterns and imputation performance.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sp>
        <p:nvSpPr>
          <p:cNvPr id="176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36F79063-57BB-8447-B7DE-7D3ADCB818D2}"/>
              </a:ext>
            </a:extLst>
          </p:cNvPr>
          <p:cNvSpPr txBox="1"/>
          <p:nvPr/>
        </p:nvSpPr>
        <p:spPr>
          <a:xfrm>
            <a:off x="648000" y="5385672"/>
            <a:ext cx="2582486" cy="56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AU" dirty="0">
                <a:latin typeface="+mn-lt"/>
              </a:rPr>
              <a:t>Functions for printing missing data stats and benchmarking datasets.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sp>
        <p:nvSpPr>
          <p:cNvPr id="17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A88B6158-C38D-2846-AE6F-086DCCF55AD8}"/>
              </a:ext>
            </a:extLst>
          </p:cNvPr>
          <p:cNvSpPr txBox="1"/>
          <p:nvPr/>
        </p:nvSpPr>
        <p:spPr>
          <a:xfrm>
            <a:off x="324000" y="3429930"/>
            <a:ext cx="2827493" cy="33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AU" dirty="0"/>
              <a:t>The package provides easy to use functions in these areas: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 dirty="0"/>
          </a:p>
        </p:txBody>
      </p:sp>
      <p:grpSp>
        <p:nvGrpSpPr>
          <p:cNvPr id="188" name="Google Shape;482;p38">
            <a:extLst>
              <a:ext uri="{FF2B5EF4-FFF2-40B4-BE49-F238E27FC236}">
                <a16:creationId xmlns:a16="http://schemas.microsoft.com/office/drawing/2014/main" id="{66B4DA52-8AD5-6F43-854B-A254DC3B0A09}"/>
              </a:ext>
            </a:extLst>
          </p:cNvPr>
          <p:cNvGrpSpPr/>
          <p:nvPr/>
        </p:nvGrpSpPr>
        <p:grpSpPr>
          <a:xfrm>
            <a:off x="3528000" y="6538937"/>
            <a:ext cx="408665" cy="496278"/>
            <a:chOff x="3979850" y="1598950"/>
            <a:chExt cx="356825" cy="505375"/>
          </a:xfrm>
        </p:grpSpPr>
        <p:sp>
          <p:nvSpPr>
            <p:cNvPr id="189" name="Google Shape;483;p38">
              <a:extLst>
                <a:ext uri="{FF2B5EF4-FFF2-40B4-BE49-F238E27FC236}">
                  <a16:creationId xmlns:a16="http://schemas.microsoft.com/office/drawing/2014/main" id="{8CE4243E-3858-B94C-9C02-2859E766D166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0" name="Google Shape;484;p38">
              <a:extLst>
                <a:ext uri="{FF2B5EF4-FFF2-40B4-BE49-F238E27FC236}">
                  <a16:creationId xmlns:a16="http://schemas.microsoft.com/office/drawing/2014/main" id="{712B52A7-EF5D-7B49-8462-68652173DE4E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1" name="Google Shape;808;p38">
            <a:extLst>
              <a:ext uri="{FF2B5EF4-FFF2-40B4-BE49-F238E27FC236}">
                <a16:creationId xmlns:a16="http://schemas.microsoft.com/office/drawing/2014/main" id="{BF1BC0CF-A5B4-3C48-B4FD-AD9D177B3874}"/>
              </a:ext>
            </a:extLst>
          </p:cNvPr>
          <p:cNvGrpSpPr/>
          <p:nvPr/>
        </p:nvGrpSpPr>
        <p:grpSpPr>
          <a:xfrm>
            <a:off x="12867488" y="9781174"/>
            <a:ext cx="452420" cy="433992"/>
            <a:chOff x="5233525" y="4954450"/>
            <a:chExt cx="538275" cy="516350"/>
          </a:xfrm>
        </p:grpSpPr>
        <p:sp>
          <p:nvSpPr>
            <p:cNvPr id="372" name="Google Shape;809;p38">
              <a:extLst>
                <a:ext uri="{FF2B5EF4-FFF2-40B4-BE49-F238E27FC236}">
                  <a16:creationId xmlns:a16="http://schemas.microsoft.com/office/drawing/2014/main" id="{477E8321-6DFC-F54B-A5FB-99C4C31331ED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Google Shape;810;p38">
              <a:extLst>
                <a:ext uri="{FF2B5EF4-FFF2-40B4-BE49-F238E27FC236}">
                  <a16:creationId xmlns:a16="http://schemas.microsoft.com/office/drawing/2014/main" id="{B110D7FD-90CE-2C48-8BAC-903C095F83CA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Google Shape;811;p38">
              <a:extLst>
                <a:ext uri="{FF2B5EF4-FFF2-40B4-BE49-F238E27FC236}">
                  <a16:creationId xmlns:a16="http://schemas.microsoft.com/office/drawing/2014/main" id="{5EB352CF-BD2B-054E-A6FB-DE07FC5CCA96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Google Shape;812;p38">
              <a:extLst>
                <a:ext uri="{FF2B5EF4-FFF2-40B4-BE49-F238E27FC236}">
                  <a16:creationId xmlns:a16="http://schemas.microsoft.com/office/drawing/2014/main" id="{C241ABA5-E125-BD4A-BF5B-BEFBA3306E36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Google Shape;813;p38">
              <a:extLst>
                <a:ext uri="{FF2B5EF4-FFF2-40B4-BE49-F238E27FC236}">
                  <a16:creationId xmlns:a16="http://schemas.microsoft.com/office/drawing/2014/main" id="{64483F48-5BA6-B94C-9EE6-C93379BA03B6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Google Shape;814;p38">
              <a:extLst>
                <a:ext uri="{FF2B5EF4-FFF2-40B4-BE49-F238E27FC236}">
                  <a16:creationId xmlns:a16="http://schemas.microsoft.com/office/drawing/2014/main" id="{CFE5D685-EEBB-5F44-A772-EBA591D71D15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3" name="Google Shape;815;p38">
              <a:extLst>
                <a:ext uri="{FF2B5EF4-FFF2-40B4-BE49-F238E27FC236}">
                  <a16:creationId xmlns:a16="http://schemas.microsoft.com/office/drawing/2014/main" id="{65985E21-B185-8847-9FFE-C028B8364841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4" name="Google Shape;816;p38">
              <a:extLst>
                <a:ext uri="{FF2B5EF4-FFF2-40B4-BE49-F238E27FC236}">
                  <a16:creationId xmlns:a16="http://schemas.microsoft.com/office/drawing/2014/main" id="{7ECBD5ED-DA29-014E-ADB1-D2847F5E141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6" name="Google Shape;817;p38">
              <a:extLst>
                <a:ext uri="{FF2B5EF4-FFF2-40B4-BE49-F238E27FC236}">
                  <a16:creationId xmlns:a16="http://schemas.microsoft.com/office/drawing/2014/main" id="{9278DC64-BF3E-2940-9245-74EE473D004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Google Shape;818;p38">
              <a:extLst>
                <a:ext uri="{FF2B5EF4-FFF2-40B4-BE49-F238E27FC236}">
                  <a16:creationId xmlns:a16="http://schemas.microsoft.com/office/drawing/2014/main" id="{599D7EC1-4CF0-8C47-95C8-507600A9A81C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8" name="Google Shape;819;p38">
              <a:extLst>
                <a:ext uri="{FF2B5EF4-FFF2-40B4-BE49-F238E27FC236}">
                  <a16:creationId xmlns:a16="http://schemas.microsoft.com/office/drawing/2014/main" id="{0E565D2D-845F-3C4E-9320-8642418965E9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9" name="Square">
            <a:extLst>
              <a:ext uri="{FF2B5EF4-FFF2-40B4-BE49-F238E27FC236}">
                <a16:creationId xmlns:a16="http://schemas.microsoft.com/office/drawing/2014/main" id="{43441B5B-B909-0F47-A3D0-9F31F508769E}"/>
              </a:ext>
            </a:extLst>
          </p:cNvPr>
          <p:cNvSpPr/>
          <p:nvPr/>
        </p:nvSpPr>
        <p:spPr>
          <a:xfrm>
            <a:off x="1134705" y="7527840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450" name="Line">
            <a:extLst>
              <a:ext uri="{FF2B5EF4-FFF2-40B4-BE49-F238E27FC236}">
                <a16:creationId xmlns:a16="http://schemas.microsoft.com/office/drawing/2014/main" id="{49AC5C0E-D55E-6F40-89B0-2F03B4221DED}"/>
              </a:ext>
            </a:extLst>
          </p:cNvPr>
          <p:cNvSpPr/>
          <p:nvPr/>
        </p:nvSpPr>
        <p:spPr>
          <a:xfrm flipV="1">
            <a:off x="324000" y="7416000"/>
            <a:ext cx="3780000" cy="9517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451" name="Layout Suggestions">
            <a:extLst>
              <a:ext uri="{FF2B5EF4-FFF2-40B4-BE49-F238E27FC236}">
                <a16:creationId xmlns:a16="http://schemas.microsoft.com/office/drawing/2014/main" id="{19D2035C-029B-6941-AD4A-CF2CB5BB4638}"/>
              </a:ext>
            </a:extLst>
          </p:cNvPr>
          <p:cNvSpPr txBox="1"/>
          <p:nvPr/>
        </p:nvSpPr>
        <p:spPr>
          <a:xfrm>
            <a:off x="324000" y="7488000"/>
            <a:ext cx="186910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Visualizations</a:t>
            </a:r>
          </a:p>
        </p:txBody>
      </p:sp>
      <p:sp>
        <p:nvSpPr>
          <p:cNvPr id="452" name="Select multiple elements by holding down shift and then selecting each. Click on a selected element before letting go of shift to unselect it.…">
            <a:extLst>
              <a:ext uri="{FF2B5EF4-FFF2-40B4-BE49-F238E27FC236}">
                <a16:creationId xmlns:a16="http://schemas.microsoft.com/office/drawing/2014/main" id="{73272C5C-DA28-F44E-9312-BF9E90023D84}"/>
              </a:ext>
            </a:extLst>
          </p:cNvPr>
          <p:cNvSpPr txBox="1"/>
          <p:nvPr/>
        </p:nvSpPr>
        <p:spPr>
          <a:xfrm>
            <a:off x="690080" y="6984000"/>
            <a:ext cx="106423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Code Pro" panose="020B0509030403020204" pitchFamily="49" charset="0"/>
              </a:rPr>
              <a:t>numeric</a:t>
            </a:r>
            <a:endParaRPr lang="en-AU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3" name="ggplot(mpg, aes(hwy, cty)) +…">
            <a:extLst>
              <a:ext uri="{FF2B5EF4-FFF2-40B4-BE49-F238E27FC236}">
                <a16:creationId xmlns:a16="http://schemas.microsoft.com/office/drawing/2014/main" id="{65F9BA34-69F3-534F-BE69-C73D1EF28B60}"/>
              </a:ext>
            </a:extLst>
          </p:cNvPr>
          <p:cNvSpPr txBox="1"/>
          <p:nvPr/>
        </p:nvSpPr>
        <p:spPr>
          <a:xfrm>
            <a:off x="4834414" y="2480497"/>
            <a:ext cx="3563044" cy="27948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1100" b="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na_interpolation</a:t>
            </a: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(x, option = “spline“)</a:t>
            </a:r>
          </a:p>
        </p:txBody>
      </p:sp>
      <p:sp>
        <p:nvSpPr>
          <p:cNvPr id="457" name="Where possible, use code that works when run.">
            <a:extLst>
              <a:ext uri="{FF2B5EF4-FFF2-40B4-BE49-F238E27FC236}">
                <a16:creationId xmlns:a16="http://schemas.microsoft.com/office/drawing/2014/main" id="{D9A7825D-48C3-9F4E-B416-A7CB2597816F}"/>
              </a:ext>
            </a:extLst>
          </p:cNvPr>
          <p:cNvSpPr txBox="1"/>
          <p:nvPr/>
        </p:nvSpPr>
        <p:spPr>
          <a:xfrm>
            <a:off x="324000" y="7829640"/>
            <a:ext cx="3906141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There are multiple plots provided for analysing the missing data before and after imputation.  </a:t>
            </a:r>
            <a:r>
              <a:rPr lang="en-AU" dirty="0">
                <a:latin typeface="+mn-lt"/>
              </a:rPr>
              <a:t>A</a:t>
            </a: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ll plotting functions start with </a:t>
            </a:r>
            <a:r>
              <a:rPr lang="en-AU" dirty="0" err="1">
                <a:latin typeface="+mn-lt"/>
                <a:ea typeface="Source Sans Pro"/>
                <a:cs typeface="Source Sans Pro"/>
                <a:sym typeface="Source Sans Pro"/>
              </a:rPr>
              <a:t>ggplot_na_</a:t>
            </a:r>
            <a:r>
              <a:rPr lang="en-AU" dirty="0" err="1">
                <a:latin typeface="+mn-lt"/>
              </a:rPr>
              <a:t>plotname</a:t>
            </a: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458" name="Where possible, use code that works when run.">
            <a:extLst>
              <a:ext uri="{FF2B5EF4-FFF2-40B4-BE49-F238E27FC236}">
                <a16:creationId xmlns:a16="http://schemas.microsoft.com/office/drawing/2014/main" id="{B1985420-6083-3C41-A064-480B75D20D9E}"/>
              </a:ext>
            </a:extLst>
          </p:cNvPr>
          <p:cNvSpPr txBox="1"/>
          <p:nvPr/>
        </p:nvSpPr>
        <p:spPr>
          <a:xfrm>
            <a:off x="324000" y="6558512"/>
            <a:ext cx="306732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 err="1">
                <a:latin typeface="+mn-lt"/>
                <a:ea typeface="Source Code Pro" panose="020B0509030403020204" pitchFamily="49" charset="0"/>
              </a:rPr>
              <a:t>imputeTS</a:t>
            </a:r>
            <a:r>
              <a:rPr lang="en-AU" dirty="0">
                <a:latin typeface="+mn-lt"/>
                <a:ea typeface="Source Code Pro" panose="020B0509030403020204" pitchFamily="49" charset="0"/>
              </a:rPr>
              <a:t> </a:t>
            </a:r>
            <a:r>
              <a:rPr lang="en-AU" dirty="0">
                <a:latin typeface="+mn-lt"/>
                <a:ea typeface="Source Code Pro" panose="020B0509030403020204" pitchFamily="49" charset="0"/>
                <a:sym typeface="Source Sans Pro"/>
              </a:rPr>
              <a:t>specializes on univariate time series that are:</a:t>
            </a:r>
          </a:p>
        </p:txBody>
      </p:sp>
      <p:sp>
        <p:nvSpPr>
          <p:cNvPr id="459" name="Select multiple elements by holding down shift and then selecting each. Click on a selected element before letting go of shift to unselect it.…">
            <a:extLst>
              <a:ext uri="{FF2B5EF4-FFF2-40B4-BE49-F238E27FC236}">
                <a16:creationId xmlns:a16="http://schemas.microsoft.com/office/drawing/2014/main" id="{BE4EE36D-0656-8D4B-B686-34AD0E02E574}"/>
              </a:ext>
            </a:extLst>
          </p:cNvPr>
          <p:cNvSpPr txBox="1"/>
          <p:nvPr/>
        </p:nvSpPr>
        <p:spPr>
          <a:xfrm>
            <a:off x="1730106" y="6984000"/>
            <a:ext cx="1547199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b="0" dirty="0">
                <a:latin typeface="+mn-lt"/>
                <a:ea typeface="Source Sans Pro"/>
                <a:cs typeface="Source Sans Pro"/>
                <a:sym typeface="Source Sans Pro"/>
              </a:rPr>
              <a:t>equally-spaced</a:t>
            </a:r>
          </a:p>
        </p:txBody>
      </p:sp>
      <p:graphicFrame>
        <p:nvGraphicFramePr>
          <p:cNvPr id="460" name="Table">
            <a:extLst>
              <a:ext uri="{FF2B5EF4-FFF2-40B4-BE49-F238E27FC236}">
                <a16:creationId xmlns:a16="http://schemas.microsoft.com/office/drawing/2014/main" id="{A3AB082C-7A86-C640-BB30-50AF2CBB5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822645"/>
              </p:ext>
            </p:extLst>
          </p:nvPr>
        </p:nvGraphicFramePr>
        <p:xfrm>
          <a:off x="324000" y="8584092"/>
          <a:ext cx="3960000" cy="1586173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77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59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r>
                        <a:rPr sz="11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escription</a:t>
                      </a:r>
                      <a:endParaRPr sz="1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59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b="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ggplot_na_distribution</a:t>
                      </a:r>
                      <a:endParaRPr lang="de-DE" sz="1100" b="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Getting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a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first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overview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of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NAs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accent6">
                        <a:lumMod val="60000"/>
                        <a:lumOff val="40000"/>
                        <a:alpha val="253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0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b="0" i="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ggplot_na_intervals</a:t>
                      </a:r>
                      <a:endParaRPr sz="1100" b="0" i="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Insights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about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NAs in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specific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periods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074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dirty="0" err="1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ggplot_na_gapsize</a:t>
                      </a:r>
                      <a:endParaRPr sz="110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25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Insights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about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occurring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NA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gapsizes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251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74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de-DE" sz="1100" dirty="0">
                          <a:latin typeface="+mn-lt"/>
                          <a:ea typeface="Source Sans Pro Semibold"/>
                          <a:cs typeface="Source Sans Pro Semibold"/>
                          <a:sym typeface="Source Sans Pro Semibold"/>
                        </a:rPr>
                        <a:t>ggplot_na_imputations</a:t>
                      </a:r>
                      <a:endParaRPr sz="1100" dirty="0">
                        <a:latin typeface="+mn-lt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bg1">
                        <a:alpha val="25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Evaluating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imputation</a:t>
                      </a:r>
                      <a:r>
                        <a:rPr lang="de-DE" sz="1100" dirty="0">
                          <a:latin typeface="+mn-lt"/>
                          <a:sym typeface="Source Sans Pro"/>
                        </a:rPr>
                        <a:t> </a:t>
                      </a:r>
                      <a:r>
                        <a:rPr lang="de-DE" sz="1100" dirty="0" err="1">
                          <a:latin typeface="+mn-lt"/>
                          <a:sym typeface="Source Sans Pro"/>
                        </a:rPr>
                        <a:t>quality</a:t>
                      </a:r>
                      <a:endParaRPr sz="1100" dirty="0">
                        <a:latin typeface="+mn-lt"/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chemeClr val="bg1">
                        <a:alpha val="2511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086199"/>
                  </a:ext>
                </a:extLst>
              </a:tr>
            </a:tbl>
          </a:graphicData>
        </a:graphic>
      </p:graphicFrame>
      <p:sp>
        <p:nvSpPr>
          <p:cNvPr id="461" name="Where possible, use code that works when run.">
            <a:extLst>
              <a:ext uri="{FF2B5EF4-FFF2-40B4-BE49-F238E27FC236}">
                <a16:creationId xmlns:a16="http://schemas.microsoft.com/office/drawing/2014/main" id="{E4075867-9542-B54A-B0B0-53B2987B0F1D}"/>
              </a:ext>
            </a:extLst>
          </p:cNvPr>
          <p:cNvSpPr txBox="1"/>
          <p:nvPr/>
        </p:nvSpPr>
        <p:spPr>
          <a:xfrm>
            <a:off x="4680000" y="1908000"/>
            <a:ext cx="35630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/>
              <a:t>The package offers multiple missing data replacement (imputation) functions, which are really easy to use.</a:t>
            </a:r>
            <a:endParaRPr lang="en-AU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2" name="Line">
            <a:extLst>
              <a:ext uri="{FF2B5EF4-FFF2-40B4-BE49-F238E27FC236}">
                <a16:creationId xmlns:a16="http://schemas.microsoft.com/office/drawing/2014/main" id="{6675EF6A-AE7C-174B-BA61-7FF95E3CE85A}"/>
              </a:ext>
            </a:extLst>
          </p:cNvPr>
          <p:cNvSpPr/>
          <p:nvPr/>
        </p:nvSpPr>
        <p:spPr>
          <a:xfrm flipV="1">
            <a:off x="4679999" y="7072329"/>
            <a:ext cx="3960000" cy="9517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  <p:sp>
        <p:nvSpPr>
          <p:cNvPr id="463" name="Layout Suggestions">
            <a:extLst>
              <a:ext uri="{FF2B5EF4-FFF2-40B4-BE49-F238E27FC236}">
                <a16:creationId xmlns:a16="http://schemas.microsoft.com/office/drawing/2014/main" id="{2F94F858-0A4E-4740-A2BD-EDBC67390408}"/>
              </a:ext>
            </a:extLst>
          </p:cNvPr>
          <p:cNvSpPr txBox="1"/>
          <p:nvPr/>
        </p:nvSpPr>
        <p:spPr>
          <a:xfrm>
            <a:off x="4680000" y="7144329"/>
            <a:ext cx="377186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Missing Data Overview Plots</a:t>
            </a:r>
          </a:p>
        </p:txBody>
      </p:sp>
      <p:sp>
        <p:nvSpPr>
          <p:cNvPr id="465" name="ggplot(mpg, aes(hwy, cty)) +…">
            <a:extLst>
              <a:ext uri="{FF2B5EF4-FFF2-40B4-BE49-F238E27FC236}">
                <a16:creationId xmlns:a16="http://schemas.microsoft.com/office/drawing/2014/main" id="{3C0CF0D4-8CAB-7944-9839-DE55A7689E4B}"/>
              </a:ext>
            </a:extLst>
          </p:cNvPr>
          <p:cNvSpPr txBox="1"/>
          <p:nvPr/>
        </p:nvSpPr>
        <p:spPr>
          <a:xfrm>
            <a:off x="4860000" y="10151630"/>
            <a:ext cx="2808000" cy="279483"/>
          </a:xfrm>
          <a:prstGeom prst="rect">
            <a:avLst/>
          </a:prstGeom>
          <a:solidFill>
            <a:srgbClr val="FFFFFF"/>
          </a:solidFill>
          <a:ln w="12700">
            <a:solidFill>
              <a:srgbClr val="649F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1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ggplot_na_distribution</a:t>
            </a:r>
            <a:r>
              <a:rPr lang="en-AU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AU" sz="11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tsAirgap</a:t>
            </a:r>
            <a:r>
              <a:rPr lang="en-AU" sz="11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466" name="ggplot(mpg, aes(hwy, cty)) +…">
            <a:extLst>
              <a:ext uri="{FF2B5EF4-FFF2-40B4-BE49-F238E27FC236}">
                <a16:creationId xmlns:a16="http://schemas.microsoft.com/office/drawing/2014/main" id="{F37B9CF3-C73C-5440-84DB-0920FF73619E}"/>
              </a:ext>
            </a:extLst>
          </p:cNvPr>
          <p:cNvSpPr txBox="1"/>
          <p:nvPr/>
        </p:nvSpPr>
        <p:spPr>
          <a:xfrm>
            <a:off x="9252000" y="4709407"/>
            <a:ext cx="3151132" cy="448760"/>
          </a:xfrm>
          <a:prstGeom prst="rect">
            <a:avLst/>
          </a:prstGeom>
          <a:solidFill>
            <a:srgbClr val="FFFFFF"/>
          </a:solidFill>
          <a:ln w="12700">
            <a:solidFill>
              <a:srgbClr val="649F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imp &lt;- </a:t>
            </a:r>
            <a:r>
              <a:rPr lang="en-AU" sz="1100" b="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na_kalman</a:t>
            </a: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AU" sz="1100" b="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tsAirgap</a:t>
            </a: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ggplot_na_imputations(</a:t>
            </a:r>
            <a:r>
              <a:rPr lang="en-AU" sz="1100" b="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tsAirgap</a:t>
            </a:r>
            <a:r>
              <a:rPr lang="en-AU" sz="11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imp)</a:t>
            </a:r>
          </a:p>
        </p:txBody>
      </p:sp>
      <p:sp>
        <p:nvSpPr>
          <p:cNvPr id="46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55B56978-6AA8-3348-A758-FB335CE2DF9E}"/>
              </a:ext>
            </a:extLst>
          </p:cNvPr>
          <p:cNvSpPr txBox="1"/>
          <p:nvPr/>
        </p:nvSpPr>
        <p:spPr>
          <a:xfrm>
            <a:off x="9180000" y="1891671"/>
            <a:ext cx="427967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</a:rPr>
              <a:t>I</a:t>
            </a: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mputation results can be visualized with the ‘imputations’ plot. Here first </a:t>
            </a:r>
            <a:r>
              <a:rPr lang="en-AU" dirty="0" err="1">
                <a:latin typeface="+mn-lt"/>
                <a:ea typeface="Source Sans Pro"/>
                <a:cs typeface="Source Sans Pro"/>
                <a:sym typeface="Source Sans Pro"/>
              </a:rPr>
              <a:t>na_</a:t>
            </a:r>
            <a:r>
              <a:rPr lang="en-AU" dirty="0" err="1">
                <a:latin typeface="+mn-lt"/>
              </a:rPr>
              <a:t>kalman</a:t>
            </a:r>
            <a:r>
              <a:rPr lang="en-AU" dirty="0">
                <a:latin typeface="+mn-lt"/>
              </a:rPr>
              <a:t> is performed and then the results are plotted.</a:t>
            </a:r>
            <a:endParaRPr lang="en-AU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8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646AF136-B81C-DE4B-954A-6EB66AC4B5FB}"/>
              </a:ext>
            </a:extLst>
          </p:cNvPr>
          <p:cNvSpPr txBox="1"/>
          <p:nvPr/>
        </p:nvSpPr>
        <p:spPr>
          <a:xfrm>
            <a:off x="4680000" y="7487033"/>
            <a:ext cx="4198162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>
                <a:latin typeface="+mn-lt"/>
                <a:ea typeface="Source Sans Pro"/>
                <a:cs typeface="Source Sans Pro"/>
                <a:sym typeface="Source Sans Pro"/>
              </a:rPr>
              <a:t>The ‘distribution’, </a:t>
            </a:r>
            <a:r>
              <a:rPr lang="en-AU" dirty="0">
                <a:latin typeface="+mn-lt"/>
              </a:rPr>
              <a:t>‘intervals’ and ‘</a:t>
            </a:r>
            <a:r>
              <a:rPr lang="en-AU" dirty="0" err="1">
                <a:latin typeface="+mn-lt"/>
              </a:rPr>
              <a:t>gapsize</a:t>
            </a:r>
            <a:r>
              <a:rPr lang="en-AU" dirty="0">
                <a:latin typeface="+mn-lt"/>
              </a:rPr>
              <a:t>’ plots can be used on new datasets to gain insights about missing data  patterns and distribution.</a:t>
            </a:r>
            <a:endParaRPr lang="en-AU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Abgerundete rechteckige Legende 7">
            <a:extLst>
              <a:ext uri="{FF2B5EF4-FFF2-40B4-BE49-F238E27FC236}">
                <a16:creationId xmlns:a16="http://schemas.microsoft.com/office/drawing/2014/main" id="{3FCC8B18-CA97-554F-9267-37B840EAB6E1}"/>
              </a:ext>
            </a:extLst>
          </p:cNvPr>
          <p:cNvSpPr/>
          <p:nvPr/>
        </p:nvSpPr>
        <p:spPr>
          <a:xfrm>
            <a:off x="7710846" y="10123650"/>
            <a:ext cx="756000" cy="339862"/>
          </a:xfrm>
          <a:prstGeom prst="wedgeRoundRectCallout">
            <a:avLst>
              <a:gd name="adj1" fmla="val -73710"/>
              <a:gd name="adj2" fmla="val -2501"/>
              <a:gd name="adj3" fmla="val 16667"/>
            </a:avLst>
          </a:prstGeom>
          <a:solidFill>
            <a:srgbClr val="649F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r>
              <a:rPr kumimoji="0" lang="de-DE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lang="de-DE" sz="800" b="0" dirty="0">
              <a:solidFill>
                <a:schemeClr val="bg1"/>
              </a:solidFill>
              <a:latin typeface="Source Sans Pro"/>
              <a:ea typeface="Source Sans Pro"/>
              <a:cs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with NAs</a:t>
            </a:r>
          </a:p>
        </p:txBody>
      </p:sp>
      <p:sp>
        <p:nvSpPr>
          <p:cNvPr id="9" name="Abgerundete rechteckige Legende 8">
            <a:extLst>
              <a:ext uri="{FF2B5EF4-FFF2-40B4-BE49-F238E27FC236}">
                <a16:creationId xmlns:a16="http://schemas.microsoft.com/office/drawing/2014/main" id="{9FA37F88-CDEF-3F48-9DA4-C3A8C5285C11}"/>
              </a:ext>
            </a:extLst>
          </p:cNvPr>
          <p:cNvSpPr/>
          <p:nvPr/>
        </p:nvSpPr>
        <p:spPr>
          <a:xfrm>
            <a:off x="12382005" y="6241726"/>
            <a:ext cx="1224000" cy="360000"/>
          </a:xfrm>
          <a:prstGeom prst="wedgeRoundRectCallout">
            <a:avLst>
              <a:gd name="adj1" fmla="val -93076"/>
              <a:gd name="adj2" fmla="val 36950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 err="1">
                <a:solidFill>
                  <a:schemeClr val="bg1"/>
                </a:solidFill>
              </a:rPr>
              <a:t>can</a:t>
            </a:r>
            <a:r>
              <a:rPr lang="de-DE" sz="1100" b="0" dirty="0">
                <a:solidFill>
                  <a:schemeClr val="bg1"/>
                </a:solidFill>
              </a:rPr>
              <a:t> </a:t>
            </a:r>
            <a:r>
              <a:rPr lang="de-DE" sz="1100" b="0" dirty="0" err="1">
                <a:solidFill>
                  <a:schemeClr val="bg1"/>
                </a:solidFill>
              </a:rPr>
              <a:t>be</a:t>
            </a:r>
            <a:r>
              <a:rPr lang="de-DE" sz="1100" b="0" dirty="0">
                <a:solidFill>
                  <a:schemeClr val="bg1"/>
                </a:solidFill>
              </a:rPr>
              <a:t> </a:t>
            </a:r>
            <a:r>
              <a:rPr lang="de-DE" sz="1100" b="0" dirty="0" err="1">
                <a:solidFill>
                  <a:schemeClr val="bg1"/>
                </a:solidFill>
              </a:rPr>
              <a:t>put</a:t>
            </a:r>
            <a:r>
              <a:rPr lang="de-DE" sz="1100" b="0" dirty="0">
                <a:solidFill>
                  <a:schemeClr val="bg1"/>
                </a:solidFill>
              </a:rPr>
              <a:t> in </a:t>
            </a:r>
            <a:r>
              <a:rPr lang="de-DE" sz="1100" b="0" dirty="0" err="1">
                <a:solidFill>
                  <a:schemeClr val="bg1"/>
                </a:solidFill>
              </a:rPr>
              <a:t>pipe</a:t>
            </a:r>
            <a:r>
              <a:rPr lang="de-DE" sz="1100" b="0" dirty="0">
                <a:solidFill>
                  <a:schemeClr val="bg1"/>
                </a:solidFill>
              </a:rPr>
              <a:t> </a:t>
            </a:r>
            <a:r>
              <a:rPr lang="de-DE" sz="1100" b="0" dirty="0" err="1">
                <a:solidFill>
                  <a:schemeClr val="bg1"/>
                </a:solidFill>
              </a:rPr>
              <a:t>workflows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Abgerundete rechteckige Legende 470">
            <a:extLst>
              <a:ext uri="{FF2B5EF4-FFF2-40B4-BE49-F238E27FC236}">
                <a16:creationId xmlns:a16="http://schemas.microsoft.com/office/drawing/2014/main" id="{BA9484A9-D4B6-9A40-92E0-412D1EE60F66}"/>
              </a:ext>
            </a:extLst>
          </p:cNvPr>
          <p:cNvSpPr/>
          <p:nvPr/>
        </p:nvSpPr>
        <p:spPr>
          <a:xfrm>
            <a:off x="6904895" y="2886291"/>
            <a:ext cx="879873" cy="360000"/>
          </a:xfrm>
          <a:prstGeom prst="wedgeRoundRectCallout">
            <a:avLst>
              <a:gd name="adj1" fmla="val -34604"/>
              <a:gd name="adj2" fmla="val -80912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Additional </a:t>
            </a: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>
                <a:solidFill>
                  <a:schemeClr val="bg1"/>
                </a:solidFill>
              </a:rPr>
              <a:t>Parameters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Abgerundete rechteckige Legende 471">
            <a:extLst>
              <a:ext uri="{FF2B5EF4-FFF2-40B4-BE49-F238E27FC236}">
                <a16:creationId xmlns:a16="http://schemas.microsoft.com/office/drawing/2014/main" id="{E9A9CC56-5289-3B4C-8E22-7FF9B2C572D0}"/>
              </a:ext>
            </a:extLst>
          </p:cNvPr>
          <p:cNvSpPr/>
          <p:nvPr/>
        </p:nvSpPr>
        <p:spPr>
          <a:xfrm>
            <a:off x="5965869" y="2878059"/>
            <a:ext cx="879873" cy="360000"/>
          </a:xfrm>
          <a:prstGeom prst="wedgeRoundRectCallout">
            <a:avLst>
              <a:gd name="adj1" fmla="val -6483"/>
              <a:gd name="adj2" fmla="val -83464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Your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input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>
                <a:solidFill>
                  <a:schemeClr val="bg1"/>
                </a:solidFill>
              </a:rPr>
              <a:t>time </a:t>
            </a:r>
            <a:r>
              <a:rPr lang="de-DE" sz="1100" b="0" dirty="0" err="1">
                <a:solidFill>
                  <a:schemeClr val="bg1"/>
                </a:solidFill>
              </a:rPr>
              <a:t>series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Abgerundete rechteckige Legende 472">
            <a:extLst>
              <a:ext uri="{FF2B5EF4-FFF2-40B4-BE49-F238E27FC236}">
                <a16:creationId xmlns:a16="http://schemas.microsoft.com/office/drawing/2014/main" id="{08BB77A7-5FE4-FB44-987A-894A98DC8541}"/>
              </a:ext>
            </a:extLst>
          </p:cNvPr>
          <p:cNvSpPr/>
          <p:nvPr/>
        </p:nvSpPr>
        <p:spPr>
          <a:xfrm>
            <a:off x="4980767" y="2871530"/>
            <a:ext cx="879873" cy="360000"/>
          </a:xfrm>
          <a:prstGeom prst="wedgeRoundRectCallout">
            <a:avLst>
              <a:gd name="adj1" fmla="val -6483"/>
              <a:gd name="adj2" fmla="val -83464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>
                <a:solidFill>
                  <a:schemeClr val="bg1"/>
                </a:solidFill>
              </a:rPr>
              <a:t>Imputation</a:t>
            </a: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Function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4" name="Abgerundete rechteckige Legende 473">
            <a:extLst>
              <a:ext uri="{FF2B5EF4-FFF2-40B4-BE49-F238E27FC236}">
                <a16:creationId xmlns:a16="http://schemas.microsoft.com/office/drawing/2014/main" id="{2B2922EF-CBBB-904E-ADDE-343E9F675ECB}"/>
              </a:ext>
            </a:extLst>
          </p:cNvPr>
          <p:cNvSpPr/>
          <p:nvPr/>
        </p:nvSpPr>
        <p:spPr>
          <a:xfrm>
            <a:off x="12554372" y="4705088"/>
            <a:ext cx="972000" cy="180000"/>
          </a:xfrm>
          <a:prstGeom prst="wedgeRoundRectCallout">
            <a:avLst>
              <a:gd name="adj1" fmla="val -131257"/>
              <a:gd name="adj2" fmla="val 26412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 err="1">
                <a:solidFill>
                  <a:schemeClr val="bg1"/>
                </a:solidFill>
              </a:rPr>
              <a:t>imputation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5" name="Abgerundete rechteckige Legende 474">
            <a:extLst>
              <a:ext uri="{FF2B5EF4-FFF2-40B4-BE49-F238E27FC236}">
                <a16:creationId xmlns:a16="http://schemas.microsoft.com/office/drawing/2014/main" id="{A26F6D1C-2658-B548-A0FA-741EA66152D6}"/>
              </a:ext>
            </a:extLst>
          </p:cNvPr>
          <p:cNvSpPr/>
          <p:nvPr/>
        </p:nvSpPr>
        <p:spPr>
          <a:xfrm>
            <a:off x="12554372" y="4951681"/>
            <a:ext cx="972000" cy="180000"/>
          </a:xfrm>
          <a:prstGeom prst="wedgeRoundRectCallout">
            <a:avLst>
              <a:gd name="adj1" fmla="val -67346"/>
              <a:gd name="adj2" fmla="val -1500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b="0" dirty="0" err="1">
                <a:solidFill>
                  <a:schemeClr val="bg1"/>
                </a:solidFill>
              </a:rPr>
              <a:t>visualization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Abgerundete rechteckige Legende 475">
            <a:extLst>
              <a:ext uri="{FF2B5EF4-FFF2-40B4-BE49-F238E27FC236}">
                <a16:creationId xmlns:a16="http://schemas.microsoft.com/office/drawing/2014/main" id="{AE626D25-C347-9146-B1E8-2459DEC51CA4}"/>
              </a:ext>
            </a:extLst>
          </p:cNvPr>
          <p:cNvSpPr/>
          <p:nvPr/>
        </p:nvSpPr>
        <p:spPr>
          <a:xfrm>
            <a:off x="12395068" y="6661859"/>
            <a:ext cx="1224000" cy="468000"/>
          </a:xfrm>
          <a:prstGeom prst="wedgeRoundRectCallout">
            <a:avLst>
              <a:gd name="adj1" fmla="val -99716"/>
              <a:gd name="adj2" fmla="val 2223"/>
              <a:gd name="adj3" fmla="val 16667"/>
            </a:avLst>
          </a:prstGeom>
          <a:solidFill>
            <a:srgbClr val="64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 36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step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forecast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created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and</a:t>
            </a: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de-DE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plotted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7" name="Line">
            <a:extLst>
              <a:ext uri="{FF2B5EF4-FFF2-40B4-BE49-F238E27FC236}">
                <a16:creationId xmlns:a16="http://schemas.microsoft.com/office/drawing/2014/main" id="{064E7354-A662-6E48-B2E4-0C39C1959456}"/>
              </a:ext>
            </a:extLst>
          </p:cNvPr>
          <p:cNvSpPr/>
          <p:nvPr/>
        </p:nvSpPr>
        <p:spPr>
          <a:xfrm>
            <a:off x="9180000" y="7344000"/>
            <a:ext cx="432000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AU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Macintosh PowerPoint</Application>
  <PresentationFormat>Benutzerdefiniert</PresentationFormat>
  <Paragraphs>94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Avenir Roman</vt:lpstr>
      <vt:lpstr>Helvetica Light</vt:lpstr>
      <vt:lpstr>Source Code Pro</vt:lpstr>
      <vt:lpstr>Source Sans Pro</vt:lpstr>
      <vt:lpstr>Source Sans Pro Light</vt:lpstr>
      <vt:lpstr>Source Sans Pro Semibold</vt:lpstr>
      <vt:lpstr>White</vt:lpstr>
      <vt:lpstr>Time Series Imputation with imputeTS: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steffen.moritz10@gmail.com</cp:lastModifiedBy>
  <cp:revision>51</cp:revision>
  <cp:lastPrinted>2020-07-18T05:49:12Z</cp:lastPrinted>
  <dcterms:modified xsi:type="dcterms:W3CDTF">2020-07-19T03:54:05Z</dcterms:modified>
</cp:coreProperties>
</file>